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 id="2147483687" r:id="rId2"/>
    <p:sldMasterId id="2147483699" r:id="rId3"/>
    <p:sldMasterId id="2147483711" r:id="rId4"/>
    <p:sldMasterId id="2147483723" r:id="rId5"/>
  </p:sldMasterIdLst>
  <p:notesMasterIdLst>
    <p:notesMasterId r:id="rId31"/>
  </p:notesMasterIdLst>
  <p:sldIdLst>
    <p:sldId id="1174" r:id="rId6"/>
    <p:sldId id="1175" r:id="rId7"/>
    <p:sldId id="317" r:id="rId8"/>
    <p:sldId id="1173" r:id="rId9"/>
    <p:sldId id="377" r:id="rId10"/>
    <p:sldId id="1176" r:id="rId11"/>
    <p:sldId id="375" r:id="rId12"/>
    <p:sldId id="379" r:id="rId13"/>
    <p:sldId id="376" r:id="rId14"/>
    <p:sldId id="1177" r:id="rId15"/>
    <p:sldId id="256" r:id="rId16"/>
    <p:sldId id="372" r:id="rId17"/>
    <p:sldId id="1179" r:id="rId18"/>
    <p:sldId id="378" r:id="rId19"/>
    <p:sldId id="1180" r:id="rId20"/>
    <p:sldId id="381" r:id="rId21"/>
    <p:sldId id="382" r:id="rId22"/>
    <p:sldId id="387" r:id="rId23"/>
    <p:sldId id="259" r:id="rId24"/>
    <p:sldId id="260" r:id="rId25"/>
    <p:sldId id="366" r:id="rId26"/>
    <p:sldId id="367" r:id="rId27"/>
    <p:sldId id="368" r:id="rId28"/>
    <p:sldId id="1181" r:id="rId29"/>
    <p:sldId id="365"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DE1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1C4FF8-EA31-4D0C-B512-5B846355BACC}">
  <a:tblStyle styleId="{1C1C4FF8-EA31-4D0C-B512-5B846355BA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29" autoAdjust="0"/>
  </p:normalViewPr>
  <p:slideViewPr>
    <p:cSldViewPr snapToGrid="0">
      <p:cViewPr varScale="1">
        <p:scale>
          <a:sx n="55" d="100"/>
          <a:sy n="55" d="100"/>
        </p:scale>
        <p:origin x="4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1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 </a:t>
            </a:r>
            <a:endParaRPr lang="zh-CN" altLang="en-US"/>
          </a:p>
        </p:txBody>
      </p:sp>
    </p:spTree>
    <p:extLst>
      <p:ext uri="{BB962C8B-B14F-4D97-AF65-F5344CB8AC3E}">
        <p14:creationId xmlns:p14="http://schemas.microsoft.com/office/powerpoint/2010/main" val="241293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66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cây</a:t>
            </a:r>
            <a:r>
              <a:rPr lang="en-US" dirty="0"/>
              <a:t> </a:t>
            </a:r>
            <a:r>
              <a:rPr lang="en-US" dirty="0" err="1"/>
              <a:t>theo</a:t>
            </a:r>
            <a:r>
              <a:rPr lang="en-US" dirty="0"/>
              <a:t> </a:t>
            </a:r>
            <a:r>
              <a:rPr lang="en-US" dirty="0" err="1"/>
              <a:t>thứ</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47571" y="-7025"/>
            <a:ext cx="9049151" cy="5157862"/>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1462550" y="2897400"/>
            <a:ext cx="2272500" cy="60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1462550" y="1393050"/>
            <a:ext cx="2272500" cy="13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 name="Google Shape;28;p3"/>
          <p:cNvSpPr txBox="1">
            <a:spLocks noGrp="1"/>
          </p:cNvSpPr>
          <p:nvPr>
            <p:ph type="subTitle" idx="1"/>
          </p:nvPr>
        </p:nvSpPr>
        <p:spPr>
          <a:xfrm>
            <a:off x="974750" y="3629100"/>
            <a:ext cx="3248100" cy="37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6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54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9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3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742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95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207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8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99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71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
  <p:cSld name="CUSTOM_7">
    <p:spTree>
      <p:nvGrpSpPr>
        <p:cNvPr id="1" name="Shape 18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9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59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51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334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22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2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22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02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22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9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88"/>
        <p:cNvGrpSpPr/>
        <p:nvPr/>
      </p:nvGrpSpPr>
      <p:grpSpPr>
        <a:xfrm>
          <a:off x="0" y="0"/>
          <a:ext cx="0" cy="0"/>
          <a:chOff x="0" y="0"/>
          <a:chExt cx="0" cy="0"/>
        </a:xfrm>
      </p:grpSpPr>
      <p:grpSp>
        <p:nvGrpSpPr>
          <p:cNvPr id="189" name="Google Shape;189;p27"/>
          <p:cNvGrpSpPr/>
          <p:nvPr/>
        </p:nvGrpSpPr>
        <p:grpSpPr>
          <a:xfrm>
            <a:off x="-19275" y="224082"/>
            <a:ext cx="9182550" cy="4610595"/>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311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915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884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346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371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459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214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494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4704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12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96"/>
        <p:cNvGrpSpPr/>
        <p:nvPr/>
      </p:nvGrpSpPr>
      <p:grpSpPr>
        <a:xfrm>
          <a:off x="0" y="0"/>
          <a:ext cx="0" cy="0"/>
          <a:chOff x="0" y="0"/>
          <a:chExt cx="0" cy="0"/>
        </a:xfrm>
      </p:grpSpPr>
      <p:grpSp>
        <p:nvGrpSpPr>
          <p:cNvPr id="197" name="Google Shape;197;p28"/>
          <p:cNvGrpSpPr/>
          <p:nvPr/>
        </p:nvGrpSpPr>
        <p:grpSpPr>
          <a:xfrm rot="-5400000">
            <a:off x="3520239" y="-472935"/>
            <a:ext cx="5157862" cy="608967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5483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17/2/2025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51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17/2/2025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85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17/2/2025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73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17/2/2025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55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17/2/2025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717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17/2/2025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36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3">
  <p:cSld name="CUSTOM_10">
    <p:spTree>
      <p:nvGrpSpPr>
        <p:cNvPr id="1" name="Shape 200"/>
        <p:cNvGrpSpPr/>
        <p:nvPr/>
      </p:nvGrpSpPr>
      <p:grpSpPr>
        <a:xfrm>
          <a:off x="0" y="0"/>
          <a:ext cx="0" cy="0"/>
          <a:chOff x="0" y="0"/>
          <a:chExt cx="0" cy="0"/>
        </a:xfrm>
      </p:grpSpPr>
      <p:grpSp>
        <p:nvGrpSpPr>
          <p:cNvPr id="201" name="Google Shape;201;p29"/>
          <p:cNvGrpSpPr/>
          <p:nvPr/>
        </p:nvGrpSpPr>
        <p:grpSpPr>
          <a:xfrm flipH="1">
            <a:off x="-19275" y="1303334"/>
            <a:ext cx="9182550" cy="3840167"/>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28575" y="4551363"/>
            <a:ext cx="9172575" cy="600075"/>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28575" y="-11113"/>
            <a:ext cx="9172575" cy="5248276"/>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71944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62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62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91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9.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10.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9.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image" Target="../media/image10.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2.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6E4DC">
            <a:alpha val="26339"/>
          </a:srgbClr>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6DC2753-3B68-647F-332A-450076541520}"/>
              </a:ext>
            </a:extLst>
          </p:cNvPr>
          <p:cNvPicPr>
            <a:picLocks noChangeAspect="1"/>
          </p:cNvPicPr>
          <p:nvPr userDrawn="1"/>
        </p:nvPicPr>
        <p:blipFill>
          <a:blip r:embed="rId9"/>
          <a:stretch>
            <a:fillRect/>
          </a:stretch>
        </p:blipFill>
        <p:spPr>
          <a:xfrm>
            <a:off x="-1729317" y="-122468"/>
            <a:ext cx="1553335" cy="1553335"/>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75" r:id="rId5"/>
    <p:sldLayoutId id="2147483678" r:id="rId6"/>
    <p:sldLayoutId id="214748368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24" name="图片 23"/>
          <p:cNvPicPr>
            <a:picLocks noChangeAspect="1"/>
          </p:cNvPicPr>
          <p:nvPr userDrawn="1"/>
        </p:nvPicPr>
        <p:blipFill>
          <a:blip r:embed="rId14"/>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28610530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5" name="图片 4"/>
          <p:cNvPicPr>
            <a:picLocks noChangeAspect="1"/>
          </p:cNvPicPr>
          <p:nvPr userDrawn="1"/>
        </p:nvPicPr>
        <p:blipFill>
          <a:blip r:embed="rId14"/>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5"/>
          <a:stretch>
            <a:fillRect/>
          </a:stretch>
        </p:blipFill>
        <p:spPr>
          <a:xfrm>
            <a:off x="-436181" y="3843313"/>
            <a:ext cx="9830511" cy="1389563"/>
          </a:xfrm>
          <a:prstGeom prst="rect">
            <a:avLst/>
          </a:prstGeom>
        </p:spPr>
      </p:pic>
      <p:pic>
        <p:nvPicPr>
          <p:cNvPr id="24" name="图片 23"/>
          <p:cNvPicPr>
            <a:picLocks noChangeAspect="1"/>
          </p:cNvPicPr>
          <p:nvPr userDrawn="1"/>
        </p:nvPicPr>
        <p:blipFill>
          <a:blip r:embed="rId16"/>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3472776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17/2/2025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62447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3034011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36.xml"/><Relationship Id="rId6" Type="http://schemas.openxmlformats.org/officeDocument/2006/relationships/image" Target="../media/image41.sv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9.sv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emf"/><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slide" Target="slide21.xml"/><Relationship Id="rId18" Type="http://schemas.openxmlformats.org/officeDocument/2006/relationships/image" Target="../media/image55.gif"/><Relationship Id="rId3" Type="http://schemas.openxmlformats.org/officeDocument/2006/relationships/image" Target="../media/image48.jpg"/><Relationship Id="rId7" Type="http://schemas.openxmlformats.org/officeDocument/2006/relationships/slide" Target="slide23.xml"/><Relationship Id="rId12" Type="http://schemas.microsoft.com/office/2007/relationships/hdphoto" Target="../media/hdphoto3.wdp"/><Relationship Id="rId17" Type="http://schemas.openxmlformats.org/officeDocument/2006/relationships/image" Target="../media/image54.png"/><Relationship Id="rId2" Type="http://schemas.openxmlformats.org/officeDocument/2006/relationships/notesSlide" Target="../notesSlides/notesSlide5.xml"/><Relationship Id="rId16" Type="http://schemas.openxmlformats.org/officeDocument/2006/relationships/slide" Target="slide20.xml"/><Relationship Id="rId20" Type="http://schemas.openxmlformats.org/officeDocument/2006/relationships/slide" Target="slide24.xml"/><Relationship Id="rId1" Type="http://schemas.openxmlformats.org/officeDocument/2006/relationships/slideLayout" Target="../slideLayouts/slideLayout41.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50.png"/><Relationship Id="rId15" Type="http://schemas.microsoft.com/office/2007/relationships/hdphoto" Target="../media/hdphoto4.wdp"/><Relationship Id="rId10" Type="http://schemas.openxmlformats.org/officeDocument/2006/relationships/slide" Target="slide22.xml"/><Relationship Id="rId19" Type="http://schemas.openxmlformats.org/officeDocument/2006/relationships/image" Target="../media/image56.png"/><Relationship Id="rId4" Type="http://schemas.openxmlformats.org/officeDocument/2006/relationships/image" Target="../media/image49.gif"/><Relationship Id="rId9" Type="http://schemas.microsoft.com/office/2007/relationships/hdphoto" Target="../media/hdphoto2.wdp"/><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57.png"/><Relationship Id="rId5" Type="http://schemas.openxmlformats.org/officeDocument/2006/relationships/slide" Target="slide19.xml"/><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57.png"/><Relationship Id="rId5" Type="http://schemas.openxmlformats.org/officeDocument/2006/relationships/slide" Target="slide19.xml"/><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57.png"/><Relationship Id="rId5" Type="http://schemas.openxmlformats.org/officeDocument/2006/relationships/slide" Target="slide19.xml"/><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57.png"/><Relationship Id="rId5" Type="http://schemas.openxmlformats.org/officeDocument/2006/relationships/slide" Target="slide19.xml"/><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9.sv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9.emf"/><Relationship Id="rId7" Type="http://schemas.openxmlformats.org/officeDocument/2006/relationships/image" Target="../media/image21.emf"/><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emf"/><Relationship Id="rId11" Type="http://schemas.openxmlformats.org/officeDocument/2006/relationships/image" Target="../media/image24.gif"/><Relationship Id="rId5" Type="http://schemas.openxmlformats.org/officeDocument/2006/relationships/image" Target="../media/image19.emf"/><Relationship Id="rId10" Type="http://schemas.openxmlformats.org/officeDocument/2006/relationships/image" Target="../media/image23.png"/><Relationship Id="rId4" Type="http://schemas.openxmlformats.org/officeDocument/2006/relationships/image" Target="../media/image18.emf"/><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4.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32.emf"/><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green text on a black background&#10;&#10;Description automatically generated">
            <a:extLst>
              <a:ext uri="{FF2B5EF4-FFF2-40B4-BE49-F238E27FC236}">
                <a16:creationId xmlns:a16="http://schemas.microsoft.com/office/drawing/2014/main" id="{BBE06F42-B616-B59F-A92B-6306B32F21AF}"/>
              </a:ext>
            </a:extLst>
          </p:cNvPr>
          <p:cNvPicPr>
            <a:picLocks noChangeAspect="1"/>
          </p:cNvPicPr>
          <p:nvPr/>
        </p:nvPicPr>
        <p:blipFill>
          <a:blip r:embed="rId3"/>
          <a:stretch>
            <a:fillRect/>
          </a:stretch>
        </p:blipFill>
        <p:spPr>
          <a:xfrm>
            <a:off x="1270001" y="718568"/>
            <a:ext cx="5555889" cy="4280999"/>
          </a:xfrm>
          <a:prstGeom prst="rect">
            <a:avLst/>
          </a:prstGeom>
        </p:spPr>
      </p:pic>
      <p:sp>
        <p:nvSpPr>
          <p:cNvPr id="8" name="Freeform 2">
            <a:extLst>
              <a:ext uri="{FF2B5EF4-FFF2-40B4-BE49-F238E27FC236}">
                <a16:creationId xmlns:a16="http://schemas.microsoft.com/office/drawing/2014/main" id="{C2B7F5C4-3512-D730-FBC4-69BC80D86B57}"/>
              </a:ext>
            </a:extLst>
          </p:cNvPr>
          <p:cNvSpPr/>
          <p:nvPr/>
        </p:nvSpPr>
        <p:spPr>
          <a:xfrm rot="522943">
            <a:off x="363969" y="322639"/>
            <a:ext cx="1420388" cy="2351496"/>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4"/>
            <a:stretch>
              <a:fillRect/>
            </a:stretch>
          </a:blipFill>
        </p:spPr>
        <p:txBody>
          <a:bodyPr/>
          <a:lstStyle/>
          <a:p>
            <a:endParaRPr lang="en-US"/>
          </a:p>
        </p:txBody>
      </p:sp>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830997"/>
          </a:xfrm>
          <a:prstGeom prst="rect">
            <a:avLst/>
          </a:prstGeom>
          <a:noFill/>
        </p:spPr>
        <p:txBody>
          <a:bodyPr wrap="square" rtlCol="0">
            <a:spAutoFit/>
          </a:bodyPr>
          <a:lstStyle/>
          <a:p>
            <a:pPr lvl="0" algn="just"/>
            <a:r>
              <a:rPr lang="vi-VN" sz="2400" i="1" dirty="0">
                <a:latin typeface="Calibri" panose="020F0502020204030204" pitchFamily="34" charset="0"/>
                <a:cs typeface="Calibri" panose="020F0502020204030204" pitchFamily="34" charset="0"/>
              </a:rPr>
              <a:t>- Lấy 1 thìa muối ăn cho vào cốc thuỷ tinh chứa nước và khuấy đều (hình 2).</a:t>
            </a:r>
            <a:endParaRPr kumimoji="0" lang="vi-VN" sz="2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3519F7C-EFF2-1E68-B427-9032451507EE}"/>
              </a:ext>
            </a:extLst>
          </p:cNvPr>
          <p:cNvPicPr>
            <a:picLocks noChangeAspect="1"/>
          </p:cNvPicPr>
          <p:nvPr/>
        </p:nvPicPr>
        <p:blipFill>
          <a:blip r:embed="rId3"/>
          <a:stretch>
            <a:fillRect/>
          </a:stretch>
        </p:blipFill>
        <p:spPr>
          <a:xfrm>
            <a:off x="1529820" y="1647825"/>
            <a:ext cx="6067425" cy="2609850"/>
          </a:xfrm>
          <a:prstGeom prst="rect">
            <a:avLst/>
          </a:prstGeom>
        </p:spPr>
      </p:pic>
      <p:sp>
        <p:nvSpPr>
          <p:cNvPr id="6" name="Rectangle: Rounded Corners 5">
            <a:extLst>
              <a:ext uri="{FF2B5EF4-FFF2-40B4-BE49-F238E27FC236}">
                <a16:creationId xmlns:a16="http://schemas.microsoft.com/office/drawing/2014/main" id="{993C8856-6DE3-0ED4-145C-661BE496245B}"/>
              </a:ext>
            </a:extLst>
          </p:cNvPr>
          <p:cNvSpPr/>
          <p:nvPr/>
        </p:nvSpPr>
        <p:spPr>
          <a:xfrm>
            <a:off x="270933" y="4205816"/>
            <a:ext cx="8652934" cy="8233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rPr>
              <a:t>Quan sát hiện tượng xảy ra và cho biết thí nghiệm nào tạo ra hỗn hợp, thí nghiệm nào tạo ra dung dịch. Vì sao em biết?</a:t>
            </a:r>
            <a:endParaRPr lang="en-US" sz="2400" dirty="0">
              <a:solidFill>
                <a:srgbClr val="FF0000"/>
              </a:solidFill>
            </a:endParaRPr>
          </a:p>
        </p:txBody>
      </p:sp>
    </p:spTree>
    <p:extLst>
      <p:ext uri="{BB962C8B-B14F-4D97-AF65-F5344CB8AC3E}">
        <p14:creationId xmlns:p14="http://schemas.microsoft.com/office/powerpoint/2010/main" val="6581202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69104" y="332097"/>
            <a:ext cx="8805794" cy="4479306"/>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 name="Freeform 9"/>
          <p:cNvSpPr/>
          <p:nvPr/>
        </p:nvSpPr>
        <p:spPr>
          <a:xfrm>
            <a:off x="2302934" y="147112"/>
            <a:ext cx="4936066" cy="623355"/>
          </a:xfrm>
          <a:custGeom>
            <a:avLst/>
            <a:gdLst/>
            <a:ahLst/>
            <a:cxnLst/>
            <a:rect l="l" t="t" r="r" b="b"/>
            <a:pathLst>
              <a:path w="3564645" h="920326">
                <a:moveTo>
                  <a:pt x="0" y="0"/>
                </a:moveTo>
                <a:lnTo>
                  <a:pt x="3564644" y="0"/>
                </a:lnTo>
                <a:lnTo>
                  <a:pt x="3564644" y="920326"/>
                </a:lnTo>
                <a:lnTo>
                  <a:pt x="0" y="9203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rot="2534254">
            <a:off x="585073" y="-114799"/>
            <a:ext cx="727051" cy="1169234"/>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rot="-719906">
            <a:off x="7667910" y="235152"/>
            <a:ext cx="1131364" cy="888635"/>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32BE42DA-94FE-5EC6-50D2-2B51A16D21CD}"/>
              </a:ext>
            </a:extLst>
          </p:cNvPr>
          <p:cNvSpPr txBox="1"/>
          <p:nvPr/>
        </p:nvSpPr>
        <p:spPr>
          <a:xfrm>
            <a:off x="2370667" y="262466"/>
            <a:ext cx="4868333" cy="400110"/>
          </a:xfrm>
          <a:prstGeom prst="rect">
            <a:avLst/>
          </a:prstGeom>
          <a:noFill/>
        </p:spPr>
        <p:txBody>
          <a:bodyPr wrap="square" rtlCol="0">
            <a:spAutoFit/>
          </a:bodyPr>
          <a:lstStyle/>
          <a:p>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Thảo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phiếu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TN</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D8397F70-DC0E-0A23-4B4C-AEB7ABEC5841}"/>
              </a:ext>
            </a:extLst>
          </p:cNvPr>
          <p:cNvSpPr txBox="1"/>
          <p:nvPr/>
        </p:nvSpPr>
        <p:spPr>
          <a:xfrm>
            <a:off x="524932" y="1007533"/>
            <a:ext cx="4224867" cy="369332"/>
          </a:xfrm>
          <a:prstGeom prst="rect">
            <a:avLst/>
          </a:prstGeom>
          <a:noFill/>
        </p:spPr>
        <p:txBody>
          <a:bodyPr wrap="square" rtlCol="0">
            <a:spAutoFit/>
          </a:bodyPr>
          <a:lstStyle/>
          <a:p>
            <a:r>
              <a:rPr lang="en-US" sz="1800" b="1" dirty="0" err="1">
                <a:latin typeface="Cambria" panose="02040503050406030204" pitchFamily="18" charset="0"/>
                <a:ea typeface="Cambria" panose="02040503050406030204" pitchFamily="18" charset="0"/>
              </a:rPr>
              <a:t>Tên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nhóm</a:t>
            </a:r>
            <a:r>
              <a:rPr lang="en-US" sz="1800" b="1"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9"/>
          <a:stretch>
            <a:fillRect/>
          </a:stretch>
        </p:blipFill>
        <p:spPr>
          <a:xfrm>
            <a:off x="3215114" y="1401967"/>
            <a:ext cx="4322439" cy="646232"/>
          </a:xfrm>
          <a:prstGeom prst="rect">
            <a:avLst/>
          </a:prstGeom>
        </p:spPr>
      </p:pic>
      <p:pic>
        <p:nvPicPr>
          <p:cNvPr id="23" name="Picture 22">
            <a:extLst>
              <a:ext uri="{FF2B5EF4-FFF2-40B4-BE49-F238E27FC236}">
                <a16:creationId xmlns:a16="http://schemas.microsoft.com/office/drawing/2014/main" id="{2D9052AD-808B-FFD9-0345-6CB12AB6D052}"/>
              </a:ext>
            </a:extLst>
          </p:cNvPr>
          <p:cNvPicPr>
            <a:picLocks noChangeAspect="1"/>
          </p:cNvPicPr>
          <p:nvPr/>
        </p:nvPicPr>
        <p:blipFill>
          <a:blip r:embed="rId10"/>
          <a:stretch>
            <a:fillRect/>
          </a:stretch>
        </p:blipFill>
        <p:spPr>
          <a:xfrm>
            <a:off x="2342013" y="1867634"/>
            <a:ext cx="4730906" cy="646232"/>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392819645"/>
              </p:ext>
            </p:extLst>
          </p:nvPr>
        </p:nvGraphicFramePr>
        <p:xfrm>
          <a:off x="465666" y="2497667"/>
          <a:ext cx="8178800" cy="2235199"/>
        </p:xfrm>
        <a:graphic>
          <a:graphicData uri="http://schemas.openxmlformats.org/drawingml/2006/table">
            <a:tbl>
              <a:tblPr firstRow="1" bandRow="1">
                <a:tableStyleId>{1C1C4FF8-EA31-4D0C-B512-5B846355BACC}</a:tableStyleId>
              </a:tblPr>
              <a:tblGrid>
                <a:gridCol w="1769534">
                  <a:extLst>
                    <a:ext uri="{9D8B030D-6E8A-4147-A177-3AD203B41FA5}">
                      <a16:colId xmlns:a16="http://schemas.microsoft.com/office/drawing/2014/main" val="3926596845"/>
                    </a:ext>
                  </a:extLst>
                </a:gridCol>
                <a:gridCol w="2175933">
                  <a:extLst>
                    <a:ext uri="{9D8B030D-6E8A-4147-A177-3AD203B41FA5}">
                      <a16:colId xmlns:a16="http://schemas.microsoft.com/office/drawing/2014/main" val="2333062570"/>
                    </a:ext>
                  </a:extLst>
                </a:gridCol>
                <a:gridCol w="2235200">
                  <a:extLst>
                    <a:ext uri="{9D8B030D-6E8A-4147-A177-3AD203B41FA5}">
                      <a16:colId xmlns:a16="http://schemas.microsoft.com/office/drawing/2014/main" val="720897861"/>
                    </a:ext>
                  </a:extLst>
                </a:gridCol>
                <a:gridCol w="1998133">
                  <a:extLst>
                    <a:ext uri="{9D8B030D-6E8A-4147-A177-3AD203B41FA5}">
                      <a16:colId xmlns:a16="http://schemas.microsoft.com/office/drawing/2014/main" val="1166482113"/>
                    </a:ext>
                  </a:extLst>
                </a:gridCol>
              </a:tblGrid>
              <a:tr h="522115">
                <a:tc>
                  <a:txBody>
                    <a:bodyPr/>
                    <a:lstStyle/>
                    <a:p>
                      <a:pPr algn="ctr"/>
                      <a:r>
                        <a:rPr lang="en-US" sz="2000" b="1" dirty="0" err="1"/>
                        <a:t>Chuẩn</a:t>
                      </a:r>
                      <a:r>
                        <a:rPr lang="en-US" sz="2000" b="1" dirty="0"/>
                        <a:t> </a:t>
                      </a:r>
                      <a:r>
                        <a:rPr lang="en-US" sz="2000" b="1" dirty="0" err="1"/>
                        <a:t>bị</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Cách</a:t>
                      </a:r>
                      <a:r>
                        <a:rPr lang="en-US" sz="2000" b="1" dirty="0"/>
                        <a:t> </a:t>
                      </a:r>
                      <a:r>
                        <a:rPr lang="en-US" sz="2000" b="1" dirty="0" err="1"/>
                        <a:t>tiến</a:t>
                      </a:r>
                      <a:r>
                        <a:rPr lang="en-US" sz="2000" b="1" dirty="0"/>
                        <a:t> </a:t>
                      </a:r>
                      <a:r>
                        <a:rPr lang="en-US" sz="2000" b="1" dirty="0" err="1"/>
                        <a:t>hành</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Hiện</a:t>
                      </a:r>
                      <a:r>
                        <a:rPr lang="en-US" sz="2000" b="1" dirty="0"/>
                        <a:t> </a:t>
                      </a:r>
                      <a:r>
                        <a:rPr lang="en-US" sz="2000" b="1" dirty="0" err="1"/>
                        <a:t>tượng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Kết</a:t>
                      </a:r>
                      <a:r>
                        <a:rPr lang="en-US" sz="2000" b="1" dirty="0"/>
                        <a:t> </a:t>
                      </a:r>
                      <a:r>
                        <a:rPr lang="en-US" sz="2000" b="1" dirty="0" err="1"/>
                        <a:t>luận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6080403"/>
                  </a:ext>
                </a:extLst>
              </a:tr>
            </a:tbl>
          </a:graphicData>
        </a:graphic>
      </p:graphicFrame>
      <p:sp>
        <p:nvSpPr>
          <p:cNvPr id="27" name="TextBox 26">
            <a:extLst>
              <a:ext uri="{FF2B5EF4-FFF2-40B4-BE49-F238E27FC236}">
                <a16:creationId xmlns:a16="http://schemas.microsoft.com/office/drawing/2014/main" id="{94E5E9D5-7C4F-AA22-0EA2-C6C8D4137B8B}"/>
              </a:ext>
            </a:extLst>
          </p:cNvPr>
          <p:cNvSpPr txBox="1"/>
          <p:nvPr/>
        </p:nvSpPr>
        <p:spPr>
          <a:xfrm>
            <a:off x="541866" y="3107267"/>
            <a:ext cx="1651000" cy="584775"/>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1 </a:t>
            </a:r>
            <a:r>
              <a:rPr lang="en-US" sz="1600" dirty="0" err="1"/>
              <a:t>thìa</a:t>
            </a:r>
            <a:r>
              <a:rPr lang="en-US" sz="1600" dirty="0"/>
              <a:t> </a:t>
            </a:r>
            <a:r>
              <a:rPr lang="en-US" sz="1600" dirty="0" err="1"/>
              <a:t>hạt</a:t>
            </a:r>
            <a:r>
              <a:rPr lang="en-US" sz="1600" dirty="0"/>
              <a:t> </a:t>
            </a:r>
            <a:r>
              <a:rPr lang="en-US" sz="1600" dirty="0" err="1"/>
              <a:t>tiêu</a:t>
            </a:r>
            <a:endParaRPr lang="en-US" sz="1600" dirty="0"/>
          </a:p>
        </p:txBody>
      </p:sp>
      <p:sp>
        <p:nvSpPr>
          <p:cNvPr id="28" name="TextBox 27">
            <a:extLst>
              <a:ext uri="{FF2B5EF4-FFF2-40B4-BE49-F238E27FC236}">
                <a16:creationId xmlns:a16="http://schemas.microsoft.com/office/drawing/2014/main" id="{26C54069-0B2B-D6E8-42E5-7FB8CAA2048E}"/>
              </a:ext>
            </a:extLst>
          </p:cNvPr>
          <p:cNvSpPr txBox="1"/>
          <p:nvPr/>
        </p:nvSpPr>
        <p:spPr>
          <a:xfrm>
            <a:off x="2260600" y="3115734"/>
            <a:ext cx="2048933" cy="584775"/>
          </a:xfrm>
          <a:prstGeom prst="rect">
            <a:avLst/>
          </a:prstGeom>
          <a:noFill/>
        </p:spPr>
        <p:txBody>
          <a:bodyPr wrap="square" rtlCol="0">
            <a:spAutoFit/>
          </a:bodyPr>
          <a:lstStyle/>
          <a:p>
            <a:pPr algn="just"/>
            <a:r>
              <a:rPr lang="en-US" sz="1600" dirty="0" err="1"/>
              <a:t>Trộn</a:t>
            </a:r>
            <a:r>
              <a:rPr lang="en-US" sz="1600" dirty="0"/>
              <a:t> </a:t>
            </a:r>
            <a:r>
              <a:rPr lang="en-US" sz="1600" dirty="0" err="1"/>
              <a:t>muối</a:t>
            </a:r>
            <a:r>
              <a:rPr lang="en-US" sz="1600" dirty="0"/>
              <a:t> </a:t>
            </a:r>
            <a:r>
              <a:rPr lang="en-US" sz="1600" dirty="0" err="1"/>
              <a:t>ăn</a:t>
            </a:r>
            <a:r>
              <a:rPr lang="en-US" sz="1600" dirty="0"/>
              <a:t> </a:t>
            </a:r>
            <a:r>
              <a:rPr lang="en-US" sz="1600" dirty="0" err="1"/>
              <a:t>và</a:t>
            </a:r>
            <a:r>
              <a:rPr lang="en-US" sz="1600" dirty="0"/>
              <a:t> </a:t>
            </a:r>
            <a:r>
              <a:rPr lang="en-US" sz="1600" dirty="0" err="1"/>
              <a:t>hạt</a:t>
            </a:r>
            <a:r>
              <a:rPr lang="en-US" sz="1600" dirty="0"/>
              <a:t> </a:t>
            </a:r>
            <a:r>
              <a:rPr lang="en-US" sz="1600" dirty="0" err="1"/>
              <a:t>tiêu</a:t>
            </a:r>
            <a:r>
              <a:rPr lang="en-US" sz="1600" dirty="0"/>
              <a:t> </a:t>
            </a:r>
            <a:r>
              <a:rPr lang="en-US" sz="1600" dirty="0" err="1"/>
              <a:t>vào</a:t>
            </a:r>
            <a:r>
              <a:rPr lang="en-US" sz="1600" dirty="0"/>
              <a:t> </a:t>
            </a:r>
            <a:r>
              <a:rPr lang="en-US" sz="1600" dirty="0" err="1"/>
              <a:t>nhau</a:t>
            </a:r>
            <a:endParaRPr lang="en-US" sz="1600" dirty="0"/>
          </a:p>
        </p:txBody>
      </p:sp>
      <p:sp>
        <p:nvSpPr>
          <p:cNvPr id="29" name="TextBox 28">
            <a:extLst>
              <a:ext uri="{FF2B5EF4-FFF2-40B4-BE49-F238E27FC236}">
                <a16:creationId xmlns:a16="http://schemas.microsoft.com/office/drawing/2014/main" id="{2E33FD9D-BA27-E72F-DA12-6DEC9546C430}"/>
              </a:ext>
            </a:extLst>
          </p:cNvPr>
          <p:cNvSpPr txBox="1"/>
          <p:nvPr/>
        </p:nvSpPr>
        <p:spPr>
          <a:xfrm>
            <a:off x="4478866" y="2988734"/>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trộn</a:t>
            </a:r>
            <a:r>
              <a:rPr lang="en-US" sz="1600" dirty="0"/>
              <a:t> </a:t>
            </a:r>
            <a:r>
              <a:rPr lang="en-US" sz="1600" dirty="0" err="1"/>
              <a:t>vẫn</a:t>
            </a:r>
            <a:r>
              <a:rPr lang="en-US" sz="1600" dirty="0"/>
              <a:t> </a:t>
            </a:r>
            <a:r>
              <a:rPr lang="en-US" sz="1600" dirty="0" err="1"/>
              <a:t>nhìn</a:t>
            </a:r>
            <a:r>
              <a:rPr lang="en-US" sz="1600" dirty="0"/>
              <a:t> </a:t>
            </a:r>
            <a:r>
              <a:rPr lang="en-US" sz="1600" dirty="0" err="1"/>
              <a:t>thấy</a:t>
            </a:r>
            <a:r>
              <a:rPr lang="en-US" sz="1600" dirty="0"/>
              <a:t> </a:t>
            </a:r>
            <a:r>
              <a:rPr lang="en-US" sz="1600" dirty="0" err="1"/>
              <a:t>hạt</a:t>
            </a:r>
            <a:r>
              <a:rPr lang="en-US" sz="1600" dirty="0"/>
              <a:t> </a:t>
            </a:r>
            <a:r>
              <a:rPr lang="en-US" sz="1600" dirty="0" err="1"/>
              <a:t>muối</a:t>
            </a:r>
            <a:r>
              <a:rPr lang="en-US" sz="1600" dirty="0"/>
              <a:t> </a:t>
            </a:r>
            <a:r>
              <a:rPr lang="en-US" sz="1600" dirty="0" err="1"/>
              <a:t>và</a:t>
            </a:r>
            <a:r>
              <a:rPr lang="en-US" sz="1600" dirty="0"/>
              <a:t> </a:t>
            </a:r>
            <a:r>
              <a:rPr lang="en-US" sz="1600" dirty="0" err="1"/>
              <a:t>hạt</a:t>
            </a:r>
            <a:r>
              <a:rPr lang="en-US" sz="1600" dirty="0"/>
              <a:t> </a:t>
            </a:r>
            <a:r>
              <a:rPr lang="en-US" sz="1600" dirty="0" err="1"/>
              <a:t>tiêu</a:t>
            </a:r>
            <a:endParaRPr lang="en-US" sz="1600" dirty="0"/>
          </a:p>
        </p:txBody>
      </p:sp>
      <p:sp>
        <p:nvSpPr>
          <p:cNvPr id="30" name="TextBox 29">
            <a:extLst>
              <a:ext uri="{FF2B5EF4-FFF2-40B4-BE49-F238E27FC236}">
                <a16:creationId xmlns:a16="http://schemas.microsoft.com/office/drawing/2014/main" id="{F2C40B8F-F426-12FC-FC9B-880BA3475339}"/>
              </a:ext>
            </a:extLst>
          </p:cNvPr>
          <p:cNvSpPr txBox="1"/>
          <p:nvPr/>
        </p:nvSpPr>
        <p:spPr>
          <a:xfrm>
            <a:off x="6815667" y="3014135"/>
            <a:ext cx="2057400" cy="338554"/>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a:t>
            </a:r>
            <a:r>
              <a:rPr lang="en-US" sz="1600" dirty="0" err="1"/>
              <a:t>hỗn</a:t>
            </a:r>
            <a:r>
              <a:rPr lang="en-US" sz="1600" dirty="0"/>
              <a:t> </a:t>
            </a:r>
            <a:r>
              <a:rPr lang="en-US" sz="1600" dirty="0" err="1"/>
              <a:t>hợp</a:t>
            </a:r>
            <a:endParaRPr lang="en-US" sz="1600" dirty="0"/>
          </a:p>
        </p:txBody>
      </p:sp>
      <p:sp>
        <p:nvSpPr>
          <p:cNvPr id="31" name="TextBox 30">
            <a:extLst>
              <a:ext uri="{FF2B5EF4-FFF2-40B4-BE49-F238E27FC236}">
                <a16:creationId xmlns:a16="http://schemas.microsoft.com/office/drawing/2014/main" id="{59193C00-66BB-FE54-C1F3-B88B56B34C67}"/>
              </a:ext>
            </a:extLst>
          </p:cNvPr>
          <p:cNvSpPr txBox="1"/>
          <p:nvPr/>
        </p:nvSpPr>
        <p:spPr>
          <a:xfrm>
            <a:off x="482599" y="3903133"/>
            <a:ext cx="1651000" cy="830997"/>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a:t>
            </a:r>
            <a:r>
              <a:rPr lang="en-US" sz="1600" dirty="0" err="1"/>
              <a:t>cốc</a:t>
            </a:r>
            <a:r>
              <a:rPr lang="en-US" sz="1600" dirty="0"/>
              <a:t> </a:t>
            </a:r>
            <a:r>
              <a:rPr lang="en-US" sz="1600" dirty="0" err="1"/>
              <a:t>thuỷ</a:t>
            </a:r>
            <a:r>
              <a:rPr lang="en-US" sz="1600" dirty="0"/>
              <a:t> tin </a:t>
            </a:r>
            <a:r>
              <a:rPr lang="en-US" sz="1600" dirty="0" err="1"/>
              <a:t>chứa</a:t>
            </a:r>
            <a:r>
              <a:rPr lang="en-US" sz="1600" dirty="0"/>
              <a:t> </a:t>
            </a:r>
            <a:r>
              <a:rPr lang="en-US" sz="1600" dirty="0" err="1"/>
              <a:t>nước</a:t>
            </a:r>
            <a:r>
              <a:rPr lang="en-US" sz="1600" dirty="0"/>
              <a:t>.</a:t>
            </a:r>
          </a:p>
        </p:txBody>
      </p:sp>
      <p:sp>
        <p:nvSpPr>
          <p:cNvPr id="32" name="TextBox 31">
            <a:extLst>
              <a:ext uri="{FF2B5EF4-FFF2-40B4-BE49-F238E27FC236}">
                <a16:creationId xmlns:a16="http://schemas.microsoft.com/office/drawing/2014/main" id="{924EBE4A-F478-A24B-7F75-53ACCEB68D37}"/>
              </a:ext>
            </a:extLst>
          </p:cNvPr>
          <p:cNvSpPr txBox="1"/>
          <p:nvPr/>
        </p:nvSpPr>
        <p:spPr>
          <a:xfrm>
            <a:off x="2235200" y="3920067"/>
            <a:ext cx="2048933" cy="830997"/>
          </a:xfrm>
          <a:prstGeom prst="rect">
            <a:avLst/>
          </a:prstGeom>
          <a:noFill/>
        </p:spPr>
        <p:txBody>
          <a:bodyPr wrap="square" rtlCol="0">
            <a:spAutoFit/>
          </a:bodyPr>
          <a:lstStyle/>
          <a:p>
            <a:pPr algn="just"/>
            <a:r>
              <a:rPr lang="en-US" sz="1600" dirty="0"/>
              <a:t>Cho </a:t>
            </a:r>
            <a:r>
              <a:rPr lang="en-US" sz="1600" dirty="0" err="1"/>
              <a:t>muối</a:t>
            </a:r>
            <a:r>
              <a:rPr lang="en-US" sz="1600" dirty="0"/>
              <a:t> </a:t>
            </a:r>
            <a:r>
              <a:rPr lang="en-US" sz="1600" dirty="0" err="1"/>
              <a:t>ăn</a:t>
            </a:r>
            <a:r>
              <a:rPr lang="en-US" sz="1600" dirty="0"/>
              <a:t> </a:t>
            </a:r>
            <a:r>
              <a:rPr lang="en-US" sz="1600" dirty="0" err="1"/>
              <a:t>vào</a:t>
            </a:r>
            <a:r>
              <a:rPr lang="en-US" sz="1600" dirty="0"/>
              <a:t> </a:t>
            </a:r>
            <a:r>
              <a:rPr lang="en-US" sz="1600" dirty="0" err="1"/>
              <a:t>cốc</a:t>
            </a:r>
            <a:r>
              <a:rPr lang="en-US" sz="1600" dirty="0"/>
              <a:t> </a:t>
            </a:r>
            <a:r>
              <a:rPr lang="en-US" sz="1600" dirty="0" err="1"/>
              <a:t>thuỷ</a:t>
            </a:r>
            <a:r>
              <a:rPr lang="en-US" sz="1600" dirty="0"/>
              <a:t> </a:t>
            </a:r>
            <a:r>
              <a:rPr lang="en-US" sz="1600" dirty="0" err="1"/>
              <a:t>tinh</a:t>
            </a:r>
            <a:r>
              <a:rPr lang="en-US" sz="1600" dirty="0"/>
              <a:t> </a:t>
            </a:r>
            <a:r>
              <a:rPr lang="en-US" sz="1600" dirty="0" err="1"/>
              <a:t>chứa</a:t>
            </a:r>
            <a:r>
              <a:rPr lang="en-US" sz="1600" dirty="0"/>
              <a:t> </a:t>
            </a:r>
            <a:r>
              <a:rPr lang="en-US" sz="1600" dirty="0" err="1"/>
              <a:t>nước</a:t>
            </a:r>
            <a:r>
              <a:rPr lang="en-US" sz="1600" dirty="0"/>
              <a:t> </a:t>
            </a:r>
            <a:r>
              <a:rPr lang="en-US" sz="1600" dirty="0" err="1"/>
              <a:t>và</a:t>
            </a:r>
            <a:r>
              <a:rPr lang="en-US" sz="1600" dirty="0"/>
              <a:t> </a:t>
            </a:r>
            <a:r>
              <a:rPr lang="en-US" sz="1600" dirty="0" err="1"/>
              <a:t>khấy</a:t>
            </a:r>
            <a:r>
              <a:rPr lang="en-US" sz="1600" dirty="0"/>
              <a:t> </a:t>
            </a:r>
            <a:r>
              <a:rPr lang="en-US" sz="1600" dirty="0" err="1"/>
              <a:t>đều</a:t>
            </a:r>
            <a:r>
              <a:rPr lang="en-US" sz="1600" dirty="0"/>
              <a:t>.</a:t>
            </a:r>
          </a:p>
        </p:txBody>
      </p:sp>
      <p:sp>
        <p:nvSpPr>
          <p:cNvPr id="33" name="TextBox 32">
            <a:extLst>
              <a:ext uri="{FF2B5EF4-FFF2-40B4-BE49-F238E27FC236}">
                <a16:creationId xmlns:a16="http://schemas.microsoft.com/office/drawing/2014/main" id="{A2283A5B-9FB3-D779-B720-16C62B2AD95B}"/>
              </a:ext>
            </a:extLst>
          </p:cNvPr>
          <p:cNvSpPr txBox="1"/>
          <p:nvPr/>
        </p:nvSpPr>
        <p:spPr>
          <a:xfrm>
            <a:off x="4436533" y="3894667"/>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khuấy</a:t>
            </a:r>
            <a:r>
              <a:rPr lang="en-US" sz="1600" dirty="0"/>
              <a:t> tan </a:t>
            </a:r>
            <a:r>
              <a:rPr lang="en-US" sz="1600" dirty="0" err="1"/>
              <a:t>không</a:t>
            </a:r>
            <a:r>
              <a:rPr lang="en-US" sz="1600" dirty="0"/>
              <a:t> </a:t>
            </a:r>
            <a:r>
              <a:rPr lang="en-US" sz="1600" dirty="0" err="1"/>
              <a:t>còn</a:t>
            </a:r>
            <a:r>
              <a:rPr lang="en-US" sz="1600" dirty="0"/>
              <a:t> </a:t>
            </a:r>
            <a:r>
              <a:rPr lang="en-US" sz="1600" dirty="0" err="1"/>
              <a:t>nhìn</a:t>
            </a:r>
            <a:r>
              <a:rPr lang="en-US" sz="1600" dirty="0"/>
              <a:t> </a:t>
            </a:r>
            <a:r>
              <a:rPr lang="en-US" sz="1600" dirty="0" err="1"/>
              <a:t>thấy</a:t>
            </a:r>
            <a:r>
              <a:rPr lang="en-US" sz="1600" dirty="0"/>
              <a:t> </a:t>
            </a:r>
            <a:r>
              <a:rPr lang="en-US" sz="1600" dirty="0" err="1"/>
              <a:t>muối</a:t>
            </a:r>
            <a:r>
              <a:rPr lang="en-US" sz="1600" dirty="0"/>
              <a:t> </a:t>
            </a:r>
            <a:r>
              <a:rPr lang="en-US" sz="1600" dirty="0" err="1"/>
              <a:t>ăn</a:t>
            </a:r>
            <a:r>
              <a:rPr lang="en-US" sz="1600" dirty="0"/>
              <a:t>.</a:t>
            </a:r>
          </a:p>
        </p:txBody>
      </p:sp>
      <p:sp>
        <p:nvSpPr>
          <p:cNvPr id="34" name="TextBox 33">
            <a:extLst>
              <a:ext uri="{FF2B5EF4-FFF2-40B4-BE49-F238E27FC236}">
                <a16:creationId xmlns:a16="http://schemas.microsoft.com/office/drawing/2014/main" id="{52487AE4-9A74-047E-6972-572BE92D9AC9}"/>
              </a:ext>
            </a:extLst>
          </p:cNvPr>
          <p:cNvSpPr txBox="1"/>
          <p:nvPr/>
        </p:nvSpPr>
        <p:spPr>
          <a:xfrm>
            <a:off x="6620933" y="3835400"/>
            <a:ext cx="2057400" cy="830997"/>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dung </a:t>
            </a:r>
            <a:r>
              <a:rPr lang="en-US" sz="1600" dirty="0" err="1"/>
              <a:t>dịch</a:t>
            </a:r>
            <a:r>
              <a:rPr lang="en-US" sz="1600" dirty="0"/>
              <a:t>, dung </a:t>
            </a:r>
            <a:r>
              <a:rPr lang="en-US" sz="1600" dirty="0" err="1"/>
              <a:t>dịch</a:t>
            </a:r>
            <a:r>
              <a:rPr lang="en-US" sz="1600" dirty="0"/>
              <a:t> </a:t>
            </a:r>
            <a:r>
              <a:rPr lang="en-US" sz="1600" dirty="0" err="1"/>
              <a:t>cũng</a:t>
            </a:r>
            <a:r>
              <a:rPr lang="en-US" sz="1600" dirty="0"/>
              <a:t> </a:t>
            </a:r>
            <a:r>
              <a:rPr lang="en-US" sz="1600" dirty="0" err="1"/>
              <a:t>là</a:t>
            </a:r>
            <a:r>
              <a:rPr lang="en-US" sz="1600" dirty="0"/>
              <a:t> </a:t>
            </a:r>
            <a:r>
              <a:rPr lang="en-US" sz="1600" dirty="0" err="1"/>
              <a:t>một</a:t>
            </a:r>
            <a:r>
              <a:rPr lang="en-US" sz="1600" dirty="0"/>
              <a:t> </a:t>
            </a:r>
            <a:r>
              <a:rPr lang="en-US" sz="1600" dirty="0" err="1"/>
              <a:t>hỗn</a:t>
            </a:r>
            <a:r>
              <a:rPr lang="en-US" sz="1600" dirty="0"/>
              <a:t> </a:t>
            </a:r>
            <a:r>
              <a:rPr lang="en-US" sz="1600" dirty="0" err="1"/>
              <a:t>hợp</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hỗn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TN 1,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xét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trộn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2060"/>
                </a:solidFill>
              </a:rPr>
              <a:t>Trong </a:t>
            </a:r>
            <a:r>
              <a:rPr lang="en-US" altLang="zh-CN" sz="2400" b="1" dirty="0" err="1">
                <a:solidFill>
                  <a:srgbClr val="002060"/>
                </a:solidFill>
              </a:rPr>
              <a:t>hỗn</a:t>
            </a:r>
            <a:r>
              <a:rPr lang="en-US" altLang="zh-CN" sz="2400" b="1" dirty="0">
                <a:solidFill>
                  <a:srgbClr val="002060"/>
                </a:solidFill>
              </a:rPr>
              <a:t> </a:t>
            </a:r>
            <a:r>
              <a:rPr lang="en-US" altLang="zh-CN" sz="2400" b="1" dirty="0" err="1">
                <a:solidFill>
                  <a:srgbClr val="002060"/>
                </a:solidFill>
              </a:rPr>
              <a:t>hợp</a:t>
            </a:r>
            <a:r>
              <a:rPr lang="en-US" altLang="zh-CN" sz="2400" b="1" dirty="0">
                <a:solidFill>
                  <a:srgbClr val="002060"/>
                </a:solidFill>
              </a:rPr>
              <a:t> ở TN 1, </a:t>
            </a:r>
            <a:r>
              <a:rPr lang="en-US" altLang="zh-CN" sz="2400" b="1" dirty="0" err="1">
                <a:solidFill>
                  <a:srgbClr val="002060"/>
                </a:solidFill>
              </a:rPr>
              <a:t>sau</a:t>
            </a:r>
            <a:r>
              <a:rPr lang="en-US" altLang="zh-CN" sz="2400" b="1" dirty="0">
                <a:solidFill>
                  <a:srgbClr val="002060"/>
                </a:solidFill>
              </a:rPr>
              <a:t> </a:t>
            </a:r>
            <a:r>
              <a:rPr lang="en-US" altLang="zh-CN" sz="2400" b="1" dirty="0" err="1">
                <a:solidFill>
                  <a:srgbClr val="002060"/>
                </a:solidFill>
              </a:rPr>
              <a:t>khi</a:t>
            </a:r>
            <a:r>
              <a:rPr lang="en-US" altLang="zh-CN" sz="2400" b="1" dirty="0">
                <a:solidFill>
                  <a:srgbClr val="002060"/>
                </a:solidFill>
              </a:rPr>
              <a:t> </a:t>
            </a:r>
            <a:r>
              <a:rPr lang="en-US" altLang="zh-CN" sz="2400" b="1" dirty="0" err="1">
                <a:solidFill>
                  <a:srgbClr val="002060"/>
                </a:solidFill>
              </a:rPr>
              <a:t>trộn</a:t>
            </a:r>
            <a:r>
              <a:rPr lang="en-US" altLang="zh-CN" sz="2400" b="1" dirty="0">
                <a:solidFill>
                  <a:srgbClr val="002060"/>
                </a:solidFill>
              </a:rPr>
              <a:t> </a:t>
            </a:r>
            <a:r>
              <a:rPr lang="en-US" altLang="zh-CN" sz="2400" b="1" dirty="0" err="1">
                <a:solidFill>
                  <a:srgbClr val="002060"/>
                </a:solidFill>
              </a:rPr>
              <a:t>vào</a:t>
            </a:r>
            <a:r>
              <a:rPr lang="en-US" altLang="zh-CN" sz="2400" b="1" dirty="0">
                <a:solidFill>
                  <a:srgbClr val="002060"/>
                </a:solidFill>
              </a:rPr>
              <a:t> </a:t>
            </a:r>
            <a:r>
              <a:rPr lang="en-US" altLang="zh-CN" sz="2400" b="1" dirty="0" err="1">
                <a:solidFill>
                  <a:srgbClr val="002060"/>
                </a:solidFill>
              </a:rPr>
              <a:t>nhau</a:t>
            </a:r>
            <a:r>
              <a:rPr lang="en-US" altLang="zh-CN" sz="2400" b="1" dirty="0">
                <a:solidFill>
                  <a:srgbClr val="002060"/>
                </a:solidFill>
              </a:rPr>
              <a:t> </a:t>
            </a:r>
            <a:r>
              <a:rPr lang="en-US" altLang="zh-CN" sz="2400" b="1" dirty="0" err="1">
                <a:solidFill>
                  <a:srgbClr val="002060"/>
                </a:solidFill>
              </a:rPr>
              <a:t>muối</a:t>
            </a:r>
            <a:r>
              <a:rPr lang="en-US" altLang="zh-CN" sz="2400" b="1" dirty="0">
                <a:solidFill>
                  <a:srgbClr val="002060"/>
                </a:solidFill>
              </a:rPr>
              <a:t> </a:t>
            </a:r>
            <a:r>
              <a:rPr lang="en-US" altLang="zh-CN" sz="2400" b="1" dirty="0" err="1">
                <a:solidFill>
                  <a:srgbClr val="002060"/>
                </a:solidFill>
              </a:rPr>
              <a:t>và</a:t>
            </a:r>
            <a:r>
              <a:rPr lang="en-US" altLang="zh-CN" sz="2400" b="1" dirty="0">
                <a:solidFill>
                  <a:srgbClr val="002060"/>
                </a:solidFill>
              </a:rPr>
              <a:t> </a:t>
            </a:r>
            <a:r>
              <a:rPr lang="en-US" altLang="zh-CN" sz="2400" b="1" dirty="0" err="1">
                <a:solidFill>
                  <a:srgbClr val="002060"/>
                </a:solidFill>
              </a:rPr>
              <a:t>hạt</a:t>
            </a:r>
            <a:r>
              <a:rPr lang="en-US" altLang="zh-CN" sz="2400" b="1" dirty="0">
                <a:solidFill>
                  <a:srgbClr val="002060"/>
                </a:solidFill>
              </a:rPr>
              <a:t> </a:t>
            </a:r>
            <a:r>
              <a:rPr lang="en-US" altLang="zh-CN" sz="2400" b="1" dirty="0" err="1">
                <a:solidFill>
                  <a:srgbClr val="002060"/>
                </a:solidFill>
              </a:rPr>
              <a:t>tiêu</a:t>
            </a:r>
            <a:r>
              <a:rPr lang="en-US" altLang="zh-CN" sz="2400" b="1" dirty="0">
                <a:solidFill>
                  <a:srgbClr val="002060"/>
                </a:solidFill>
              </a:rPr>
              <a:t> </a:t>
            </a:r>
            <a:r>
              <a:rPr lang="en-US" altLang="zh-CN" sz="2400" b="1" dirty="0" err="1">
                <a:solidFill>
                  <a:srgbClr val="002060"/>
                </a:solidFill>
              </a:rPr>
              <a:t>giữ</a:t>
            </a:r>
            <a:r>
              <a:rPr lang="en-US" altLang="zh-CN" sz="2400" b="1" dirty="0">
                <a:solidFill>
                  <a:srgbClr val="002060"/>
                </a:solidFill>
              </a:rPr>
              <a:t> </a:t>
            </a:r>
            <a:r>
              <a:rPr lang="en-US" altLang="zh-CN" sz="2400" b="1" dirty="0" err="1">
                <a:solidFill>
                  <a:srgbClr val="002060"/>
                </a:solidFill>
              </a:rPr>
              <a:t>nguyên</a:t>
            </a:r>
            <a:r>
              <a:rPr lang="en-US" altLang="zh-CN" sz="2400" b="1" dirty="0">
                <a:solidFill>
                  <a:srgbClr val="002060"/>
                </a:solidFill>
              </a:rPr>
              <a:t> </a:t>
            </a:r>
            <a:r>
              <a:rPr lang="en-US" altLang="zh-CN" sz="2400" b="1" dirty="0" err="1">
                <a:solidFill>
                  <a:srgbClr val="002060"/>
                </a:solidFill>
              </a:rPr>
              <a:t>tính</a:t>
            </a:r>
            <a:r>
              <a:rPr lang="en-US" altLang="zh-CN" sz="2400" b="1" dirty="0">
                <a:solidFill>
                  <a:srgbClr val="002060"/>
                </a:solidFill>
              </a:rPr>
              <a:t> </a:t>
            </a:r>
            <a:r>
              <a:rPr lang="en-US" altLang="zh-CN" sz="2400" b="1" dirty="0" err="1">
                <a:solidFill>
                  <a:srgbClr val="002060"/>
                </a:solidFill>
              </a:rPr>
              <a:t>chất</a:t>
            </a:r>
            <a:r>
              <a:rPr lang="en-US" altLang="zh-CN" sz="2400" b="1" dirty="0">
                <a:solidFill>
                  <a:srgbClr val="002060"/>
                </a:solidFill>
              </a:rPr>
              <a:t> </a:t>
            </a:r>
            <a:r>
              <a:rPr lang="en-US" altLang="zh-CN" sz="2400" b="1" dirty="0" err="1">
                <a:solidFill>
                  <a:srgbClr val="002060"/>
                </a:solidFill>
              </a:rPr>
              <a:t>của</a:t>
            </a:r>
            <a:r>
              <a:rPr lang="en-US" altLang="zh-CN" sz="2400" b="1" dirty="0">
                <a:solidFill>
                  <a:srgbClr val="002060"/>
                </a:solidFill>
              </a:rPr>
              <a:t> </a:t>
            </a:r>
            <a:r>
              <a:rPr lang="en-US" altLang="zh-CN" sz="2400" b="1" dirty="0" err="1">
                <a:solidFill>
                  <a:srgbClr val="002060"/>
                </a:solidFill>
              </a:rPr>
              <a:t>nó</a:t>
            </a:r>
            <a:r>
              <a:rPr lang="en-US" altLang="zh-CN" sz="2400" b="1" dirty="0">
                <a:solidFill>
                  <a:srgbClr val="002060"/>
                </a:solidFill>
              </a:rPr>
              <a:t>.</a:t>
            </a:r>
          </a:p>
        </p:txBody>
      </p:sp>
    </p:spTree>
    <p:extLst>
      <p:ext uri="{BB962C8B-B14F-4D97-AF65-F5344CB8AC3E}">
        <p14:creationId xmlns:p14="http://schemas.microsoft.com/office/powerpoint/2010/main" val="2466067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vi-VN"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dung dịch ở TN 2, nhận xét về tính chất của muối và nước sau khi khuấy tan vào nhau.</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2400" b="1" dirty="0">
                <a:solidFill>
                  <a:srgbClr val="002060"/>
                </a:solidFill>
                <a:latin typeface="Arial"/>
              </a:rPr>
              <a:t> Trong dung dịch ở TN 2, sau khi khuấy muối vào nước thì hoà tan, phân bố đều vào nhau.</a:t>
            </a:r>
          </a:p>
        </p:txBody>
      </p:sp>
    </p:spTree>
    <p:extLst>
      <p:ext uri="{BB962C8B-B14F-4D97-AF65-F5344CB8AC3E}">
        <p14:creationId xmlns:p14="http://schemas.microsoft.com/office/powerpoint/2010/main" val="2810039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6" y="156772"/>
            <a:ext cx="9321800" cy="5464651"/>
          </a:xfrm>
          <a:prstGeom prst="rect">
            <a:avLst/>
          </a:prstGeom>
        </p:spPr>
      </p:pic>
      <p:sp>
        <p:nvSpPr>
          <p:cNvPr id="6" name="Rectangle 5"/>
          <p:cNvSpPr/>
          <p:nvPr/>
        </p:nvSpPr>
        <p:spPr>
          <a:xfrm>
            <a:off x="1625600" y="1663549"/>
            <a:ext cx="5410199"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Calibri" panose="020F0502020204030204" pitchFamily="34" charset="0"/>
                <a:ea typeface="Cambria" panose="02040503050406030204" pitchFamily="18" charset="0"/>
                <a:cs typeface="Calibri" panose="020F0502020204030204" pitchFamily="34" charset="0"/>
              </a:rPr>
              <a:t>Hỗn hợp được tạo thành từ hai hay nhiều chất trộn lẫn với nhau. Hỗn hợp chất lỏng với chất rắn hoặc hỗn hợp chất lỏng với chất lỏng hoà tan, phân bố đều vào nhau tạo thành dung dịch. Dung dịch là một trường hợp đặc biệt của hỗn hợp.</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mn-lt"/>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mn-lt"/>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191850"/>
            <a:ext cx="3640132" cy="3640132"/>
          </a:xfrm>
          <a:prstGeom prst="rect">
            <a:avLst/>
          </a:prstGeom>
        </p:spPr>
      </p:pic>
    </p:spTree>
    <p:extLst>
      <p:ext uri="{BB962C8B-B14F-4D97-AF65-F5344CB8AC3E}">
        <p14:creationId xmlns:p14="http://schemas.microsoft.com/office/powerpoint/2010/main" val="1487238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643466" y="94276"/>
            <a:ext cx="8221134" cy="83705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dirty="0">
                <a:solidFill>
                  <a:srgbClr val="002060"/>
                </a:solidFill>
                <a:latin typeface="Cambria" panose="02040503050406030204" pitchFamily="18" charset="0"/>
                <a:ea typeface="Cambria" panose="02040503050406030204" pitchFamily="18" charset="0"/>
              </a:rPr>
              <a:t>Quan </a:t>
            </a:r>
            <a:r>
              <a:rPr lang="en-US" altLang="zh-CN" sz="2400" b="1" dirty="0" err="1">
                <a:solidFill>
                  <a:srgbClr val="002060"/>
                </a:solidFill>
                <a:latin typeface="Cambria" panose="02040503050406030204" pitchFamily="18" charset="0"/>
                <a:ea typeface="Cambria" panose="02040503050406030204" pitchFamily="18" charset="0"/>
              </a:rPr>
              <a:t>sát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hình</a:t>
            </a:r>
            <a:r>
              <a:rPr lang="en-US" altLang="zh-CN" sz="2400" b="1" dirty="0">
                <a:solidFill>
                  <a:srgbClr val="002060"/>
                </a:solidFill>
                <a:latin typeface="Cambria" panose="02040503050406030204" pitchFamily="18" charset="0"/>
                <a:ea typeface="Cambria" panose="02040503050406030204" pitchFamily="18" charset="0"/>
              </a:rPr>
              <a:t> 3 </a:t>
            </a:r>
            <a:r>
              <a:rPr lang="en-US" altLang="zh-CN" sz="2400" b="1" dirty="0" err="1">
                <a:solidFill>
                  <a:srgbClr val="002060"/>
                </a:solidFill>
                <a:latin typeface="Cambria" panose="02040503050406030204" pitchFamily="18" charset="0"/>
                <a:ea typeface="Cambria" panose="02040503050406030204" pitchFamily="18" charset="0"/>
              </a:rPr>
              <a:t>và</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cho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biết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hỗn</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hợp</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nào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là</a:t>
            </a:r>
            <a:r>
              <a:rPr lang="en-US" altLang="zh-CN" sz="2400" b="1" dirty="0">
                <a:solidFill>
                  <a:srgbClr val="002060"/>
                </a:solidFill>
                <a:latin typeface="Cambria" panose="02040503050406030204" pitchFamily="18" charset="0"/>
                <a:ea typeface="Cambria" panose="02040503050406030204" pitchFamily="18" charset="0"/>
              </a:rPr>
              <a:t> dung </a:t>
            </a:r>
            <a:r>
              <a:rPr lang="en-US" altLang="zh-CN" sz="2400" b="1" dirty="0" err="1">
                <a:solidFill>
                  <a:srgbClr val="002060"/>
                </a:solidFill>
                <a:latin typeface="Cambria" panose="02040503050406030204" pitchFamily="18" charset="0"/>
                <a:ea typeface="Cambria" panose="02040503050406030204" pitchFamily="18" charset="0"/>
              </a:rPr>
              <a:t>dịch</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Giải</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thích</a:t>
            </a:r>
            <a:r>
              <a:rPr lang="en-US" altLang="zh-CN" sz="2400" b="1" dirty="0">
                <a:solidFill>
                  <a:srgbClr val="002060"/>
                </a:solidFill>
                <a:latin typeface="Cambria" panose="02040503050406030204" pitchFamily="18" charset="0"/>
                <a:ea typeface="Cambria" panose="02040503050406030204" pitchFamily="18" charset="0"/>
              </a:rPr>
              <a:t>.</a:t>
            </a:r>
            <a:endPar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pic>
        <p:nvPicPr>
          <p:cNvPr id="4" name="Picture 3">
            <a:extLst>
              <a:ext uri="{FF2B5EF4-FFF2-40B4-BE49-F238E27FC236}">
                <a16:creationId xmlns:a16="http://schemas.microsoft.com/office/drawing/2014/main" id="{6315F404-359A-AABC-A651-982724110EA8}"/>
              </a:ext>
            </a:extLst>
          </p:cNvPr>
          <p:cNvPicPr>
            <a:picLocks noChangeAspect="1"/>
          </p:cNvPicPr>
          <p:nvPr/>
        </p:nvPicPr>
        <p:blipFill>
          <a:blip r:embed="rId3"/>
          <a:stretch>
            <a:fillRect/>
          </a:stretch>
        </p:blipFill>
        <p:spPr>
          <a:xfrm>
            <a:off x="1811865" y="1041400"/>
            <a:ext cx="5181601" cy="4091928"/>
          </a:xfrm>
          <a:prstGeom prst="rect">
            <a:avLst/>
          </a:prstGeom>
        </p:spPr>
      </p:pic>
    </p:spTree>
    <p:extLst>
      <p:ext uri="{BB962C8B-B14F-4D97-AF65-F5344CB8AC3E}">
        <p14:creationId xmlns:p14="http://schemas.microsoft.com/office/powerpoint/2010/main" val="640748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5C3E82-08B8-1668-C414-1F07745318F3}"/>
              </a:ext>
            </a:extLst>
          </p:cNvPr>
          <p:cNvGrpSpPr/>
          <p:nvPr/>
        </p:nvGrpSpPr>
        <p:grpSpPr>
          <a:xfrm>
            <a:off x="2565401" y="0"/>
            <a:ext cx="4343401" cy="1270000"/>
            <a:chOff x="3640664" y="0"/>
            <a:chExt cx="2473327" cy="1270000"/>
          </a:xfrm>
        </p:grpSpPr>
        <p:sp>
          <p:nvSpPr>
            <p:cNvPr id="2" name="Freeform 8">
              <a:extLst>
                <a:ext uri="{FF2B5EF4-FFF2-40B4-BE49-F238E27FC236}">
                  <a16:creationId xmlns:a16="http://schemas.microsoft.com/office/drawing/2014/main" id="{0CE93739-48DA-7067-5E26-8B27EB7D762B}"/>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696DBF38-B36B-C1A2-9D42-262F6FF857DC}"/>
                </a:ext>
              </a:extLst>
            </p:cNvPr>
            <p:cNvSpPr txBox="1"/>
            <p:nvPr/>
          </p:nvSpPr>
          <p:spPr>
            <a:xfrm>
              <a:off x="3912658" y="728133"/>
              <a:ext cx="2201333" cy="461665"/>
            </a:xfrm>
            <a:prstGeom prst="rect">
              <a:avLst/>
            </a:prstGeom>
            <a:noFill/>
          </p:spPr>
          <p:txBody>
            <a:bodyPr wrap="square" rtlCol="0">
              <a:spAutoFit/>
            </a:bodyPr>
            <a:lstStyle/>
            <a:p>
              <a:r>
                <a:rPr lang="en-US" sz="2400" b="1" dirty="0" err="1">
                  <a:solidFill>
                    <a:srgbClr val="FF0000"/>
                  </a:solidFill>
                </a:rPr>
                <a:t>Hỗn</a:t>
              </a:r>
              <a:r>
                <a:rPr lang="en-US" sz="2400" b="1" dirty="0">
                  <a:solidFill>
                    <a:srgbClr val="FF0000"/>
                  </a:solidFill>
                </a:rPr>
                <a:t> </a:t>
              </a:r>
              <a:r>
                <a:rPr lang="en-US" sz="2400" b="1" dirty="0" err="1">
                  <a:solidFill>
                    <a:srgbClr val="FF0000"/>
                  </a:solidFill>
                </a:rPr>
                <a:t>hợp</a:t>
              </a:r>
              <a:r>
                <a:rPr lang="en-US" sz="2400" b="1" dirty="0">
                  <a:solidFill>
                    <a:srgbClr val="FF0000"/>
                  </a:solidFill>
                </a:rPr>
                <a:t> </a:t>
              </a:r>
              <a:r>
                <a:rPr lang="en-US" sz="2400" b="1" dirty="0" err="1">
                  <a:solidFill>
                    <a:srgbClr val="FF0000"/>
                  </a:solidFill>
                </a:rPr>
                <a:t>là</a:t>
              </a:r>
              <a:r>
                <a:rPr lang="en-US" sz="2400" b="1" dirty="0">
                  <a:solidFill>
                    <a:srgbClr val="FF0000"/>
                  </a:solidFill>
                </a:rPr>
                <a:t> dung </a:t>
              </a:r>
              <a:r>
                <a:rPr lang="en-US" sz="2400" b="1" dirty="0" err="1">
                  <a:solidFill>
                    <a:srgbClr val="FF0000"/>
                  </a:solidFill>
                </a:rPr>
                <a:t>dịch</a:t>
              </a:r>
              <a:endParaRPr lang="en-US" sz="2400" b="1" dirty="0">
                <a:solidFill>
                  <a:srgbClr val="FF0000"/>
                </a:solidFill>
              </a:endParaRPr>
            </a:p>
          </p:txBody>
        </p:sp>
      </p:grpSp>
      <p:pic>
        <p:nvPicPr>
          <p:cNvPr id="7" name="Picture 6">
            <a:extLst>
              <a:ext uri="{FF2B5EF4-FFF2-40B4-BE49-F238E27FC236}">
                <a16:creationId xmlns:a16="http://schemas.microsoft.com/office/drawing/2014/main" id="{FEA114E7-575C-8606-E8FC-D0AF26C0A39F}"/>
              </a:ext>
            </a:extLst>
          </p:cNvPr>
          <p:cNvPicPr>
            <a:picLocks noChangeAspect="1"/>
          </p:cNvPicPr>
          <p:nvPr/>
        </p:nvPicPr>
        <p:blipFill>
          <a:blip r:embed="rId4"/>
          <a:stretch>
            <a:fillRect/>
          </a:stretch>
        </p:blipFill>
        <p:spPr>
          <a:xfrm>
            <a:off x="93134" y="1456946"/>
            <a:ext cx="2768070" cy="3555319"/>
          </a:xfrm>
          <a:prstGeom prst="rect">
            <a:avLst/>
          </a:prstGeom>
        </p:spPr>
      </p:pic>
      <p:pic>
        <p:nvPicPr>
          <p:cNvPr id="9" name="Picture 8">
            <a:extLst>
              <a:ext uri="{FF2B5EF4-FFF2-40B4-BE49-F238E27FC236}">
                <a16:creationId xmlns:a16="http://schemas.microsoft.com/office/drawing/2014/main" id="{7223488D-1653-09C7-6091-EF0121EE41BC}"/>
              </a:ext>
            </a:extLst>
          </p:cNvPr>
          <p:cNvPicPr>
            <a:picLocks noChangeAspect="1"/>
          </p:cNvPicPr>
          <p:nvPr/>
        </p:nvPicPr>
        <p:blipFill>
          <a:blip r:embed="rId5"/>
          <a:stretch>
            <a:fillRect/>
          </a:stretch>
        </p:blipFill>
        <p:spPr>
          <a:xfrm>
            <a:off x="2954867" y="1457853"/>
            <a:ext cx="2714488" cy="3622146"/>
          </a:xfrm>
          <a:prstGeom prst="rect">
            <a:avLst/>
          </a:prstGeom>
        </p:spPr>
      </p:pic>
      <p:sp>
        <p:nvSpPr>
          <p:cNvPr id="10" name="圆角矩形 14">
            <a:extLst>
              <a:ext uri="{FF2B5EF4-FFF2-40B4-BE49-F238E27FC236}">
                <a16:creationId xmlns:a16="http://schemas.microsoft.com/office/drawing/2014/main" id="{F89E9F3B-19AF-D72B-EE3E-0BEF765966A8}"/>
              </a:ext>
            </a:extLst>
          </p:cNvPr>
          <p:cNvSpPr/>
          <p:nvPr/>
        </p:nvSpPr>
        <p:spPr>
          <a:xfrm>
            <a:off x="5918200" y="1608666"/>
            <a:ext cx="3225800" cy="3318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dirty="0">
                <a:solidFill>
                  <a:srgbClr val="002060"/>
                </a:solidFill>
                <a:latin typeface="Arial"/>
              </a:rPr>
              <a:t>Hỗn hợp hình 3c, 3d là dung dịch vì cốc trong suốt và không nhìn thấy giấm, đường ở trong cốc sau khi khuấy đều và để vài phút.</a:t>
            </a:r>
          </a:p>
        </p:txBody>
      </p:sp>
    </p:spTree>
    <p:extLst>
      <p:ext uri="{BB962C8B-B14F-4D97-AF65-F5344CB8AC3E}">
        <p14:creationId xmlns:p14="http://schemas.microsoft.com/office/powerpoint/2010/main" val="40648376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54" y="156772"/>
            <a:ext cx="8705079" cy="5464651"/>
          </a:xfrm>
          <a:prstGeom prst="rect">
            <a:avLst/>
          </a:prstGeom>
        </p:spPr>
      </p:pic>
      <p:sp>
        <p:nvSpPr>
          <p:cNvPr id="6" name="Rectangle 5"/>
          <p:cNvSpPr/>
          <p:nvPr/>
        </p:nvSpPr>
        <p:spPr>
          <a:xfrm>
            <a:off x="1826029" y="1824416"/>
            <a:ext cx="5269038"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Arial" panose="020B0604020202020204" pitchFamily="34" charset="0"/>
              </a:rPr>
              <a:t> Trong cuộc sống có rất nhiều các hỗn hợp và dung dịch được tạo ra từ các chất. Hỗn hợp hay dung dịch được phân biệt dựa vào độ hoà tan và phân bố đều của các chất trong đó.</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Arial"/>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Arial"/>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276517"/>
            <a:ext cx="3640132" cy="3640132"/>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5FE5775-9F80-D9E4-94BC-CBA185F5A2D4}"/>
              </a:ext>
            </a:extLst>
          </p:cNvPr>
          <p:cNvPicPr>
            <a:picLocks noChangeAspect="1"/>
          </p:cNvPicPr>
          <p:nvPr/>
        </p:nvPicPr>
        <p:blipFill>
          <a:blip r:embed="rId3"/>
          <a:stretch>
            <a:fillRect/>
          </a:stretch>
        </p:blipFill>
        <p:spPr>
          <a:xfrm>
            <a:off x="537545" y="685798"/>
            <a:ext cx="6094306" cy="4906433"/>
          </a:xfrm>
          <a:prstGeom prst="rect">
            <a:avLst/>
          </a:prstGeom>
        </p:spPr>
      </p:pic>
      <p:sp>
        <p:nvSpPr>
          <p:cNvPr id="4" name="Freeform 2">
            <a:extLst>
              <a:ext uri="{FF2B5EF4-FFF2-40B4-BE49-F238E27FC236}">
                <a16:creationId xmlns:a16="http://schemas.microsoft.com/office/drawing/2014/main"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18130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anim calcmode="lin" valueType="num">
                                      <p:cBhvr>
                                        <p:cTn id="8" dur="1000" fill="hold"/>
                                        <p:tgtEl>
                                          <p:spTgt spid="177"/>
                                        </p:tgtEl>
                                        <p:attrNameLst>
                                          <p:attrName>ppt_x</p:attrName>
                                        </p:attrNameLst>
                                      </p:cBhvr>
                                      <p:tavLst>
                                        <p:tav tm="0">
                                          <p:val>
                                            <p:strVal val="#ppt_x"/>
                                          </p:val>
                                        </p:tav>
                                        <p:tav tm="100000">
                                          <p:val>
                                            <p:strVal val="#ppt_x"/>
                                          </p:val>
                                        </p:tav>
                                      </p:tavLst>
                                    </p:anim>
                                    <p:anim calcmode="lin" valueType="num">
                                      <p:cBhvr>
                                        <p:cTn id="9"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4975" y="2636639"/>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087" y="3537144"/>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2459" y="2593316"/>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4533" y="3589770"/>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a16="http://schemas.microsoft.com/office/drawing/2014/main"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025058" y="2479407"/>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a16="http://schemas.microsoft.com/office/drawing/2014/main" id="{EB7BA227-AFDD-4274-BB68-2BABE90EFA28}"/>
              </a:ext>
            </a:extLst>
          </p:cNvPr>
          <p:cNvSpPr/>
          <p:nvPr/>
        </p:nvSpPr>
        <p:spPr>
          <a:xfrm>
            <a:off x="2628901" y="2400301"/>
            <a:ext cx="617396" cy="6173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4</a:t>
            </a:r>
            <a:endParaRPr lang="en-US" sz="1350" kern="1200">
              <a:solidFill>
                <a:prstClr val="white"/>
              </a:solidFill>
              <a:latin typeface="#9Slide03 BoosterNextFYBlack" panose="02000A03000000020004" pitchFamily="2" charset="0"/>
            </a:endParaRPr>
          </a:p>
        </p:txBody>
      </p:sp>
      <p:pic>
        <p:nvPicPr>
          <p:cNvPr id="3" name="Slide 6" descr="Sapling Clipart - Png Download (#5642250) - PinClipart">
            <a:hlinkClick r:id="rId7" action="ppaction://hlinksldjump"/>
            <a:extLst>
              <a:ext uri="{FF2B5EF4-FFF2-40B4-BE49-F238E27FC236}">
                <a16:creationId xmlns:a16="http://schemas.microsoft.com/office/drawing/2014/main" id="{62BC5313-A3C8-4256-94BC-3FF35EBBA90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2347847" y="3076705"/>
            <a:ext cx="1000104" cy="1026133"/>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a16="http://schemas.microsoft.com/office/drawing/2014/main" id="{8D35BB02-BBBD-4ECA-A168-4EB194067DDF}"/>
              </a:ext>
            </a:extLst>
          </p:cNvPr>
          <p:cNvSpPr/>
          <p:nvPr/>
        </p:nvSpPr>
        <p:spPr>
          <a:xfrm>
            <a:off x="3594235" y="3118758"/>
            <a:ext cx="617396" cy="61739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3</a:t>
            </a:r>
            <a:endParaRPr lang="en-US" sz="1350" kern="1200">
              <a:solidFill>
                <a:prstClr val="white"/>
              </a:solidFill>
              <a:latin typeface="#9Slide03 BoosterNextFYBlack" panose="02000A03000000020004" pitchFamily="2" charset="0"/>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a16="http://schemas.microsoft.com/office/drawing/2014/main" id="{E8A280C7-844D-42D4-A91C-A8BF81EA5A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3345338" y="3611612"/>
            <a:ext cx="1280277" cy="1280277"/>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a16="http://schemas.microsoft.com/office/drawing/2014/main" id="{20E85F4A-76B7-44AC-89D7-05BEDD7784BB}"/>
              </a:ext>
            </a:extLst>
          </p:cNvPr>
          <p:cNvSpPr/>
          <p:nvPr/>
        </p:nvSpPr>
        <p:spPr>
          <a:xfrm>
            <a:off x="4542277" y="1687783"/>
            <a:ext cx="617396" cy="61739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2</a:t>
            </a:r>
            <a:endParaRPr lang="en-US" sz="1350" kern="1200">
              <a:solidFill>
                <a:prstClr val="white"/>
              </a:solidFill>
              <a:latin typeface="#9Slide03 BoosterNextFYBlack" panose="02000A03000000020004" pitchFamily="2" charset="0"/>
            </a:endParaRPr>
          </a:p>
        </p:txBody>
      </p:sp>
      <p:pic>
        <p:nvPicPr>
          <p:cNvPr id="2" name="Slide 4" descr="Plant Sprout Cartoon Stock Video Footage - 4K and HD Video Clips |  Shutterstock">
            <a:hlinkClick r:id="rId13" action="ppaction://hlinksldjump"/>
            <a:extLst>
              <a:ext uri="{FF2B5EF4-FFF2-40B4-BE49-F238E27FC236}">
                <a16:creationId xmlns:a16="http://schemas.microsoft.com/office/drawing/2014/main"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4424682" y="2305178"/>
            <a:ext cx="900946"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a16="http://schemas.microsoft.com/office/drawing/2014/main"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007689" y="1091734"/>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a16="http://schemas.microsoft.com/office/drawing/2014/main" id="{4015AA34-FECA-4FDE-AC2C-E1B658300605}"/>
              </a:ext>
            </a:extLst>
          </p:cNvPr>
          <p:cNvSpPr/>
          <p:nvPr/>
        </p:nvSpPr>
        <p:spPr>
          <a:xfrm>
            <a:off x="5319997" y="3537145"/>
            <a:ext cx="617396" cy="61739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1</a:t>
            </a:r>
            <a:endParaRPr lang="en-US" sz="1350" kern="1200">
              <a:solidFill>
                <a:prstClr val="white"/>
              </a:solidFill>
              <a:latin typeface="#9Slide03 BoosterNextFYBlack" panose="02000A03000000020004" pitchFamily="2" charset="0"/>
            </a:endParaRPr>
          </a:p>
        </p:txBody>
      </p:sp>
      <p:pic>
        <p:nvPicPr>
          <p:cNvPr id="5" name="Slide 3">
            <a:hlinkClick r:id="rId16" action="ppaction://hlinksldjump"/>
            <a:extLst>
              <a:ext uri="{FF2B5EF4-FFF2-40B4-BE49-F238E27FC236}">
                <a16:creationId xmlns:a16="http://schemas.microsoft.com/office/drawing/2014/main" id="{7E200892-0FF2-4624-8D4B-3D858D9A1418}"/>
              </a:ext>
            </a:extLst>
          </p:cNvPr>
          <p:cNvPicPr>
            <a:picLocks noChangeAspect="1"/>
          </p:cNvPicPr>
          <p:nvPr/>
        </p:nvPicPr>
        <p:blipFill rotWithShape="1">
          <a:blip r:embed="rId17">
            <a:extLst>
              <a:ext uri="{28A0092B-C50C-407E-A947-70E740481C1C}">
                <a14:useLocalDpi xmlns:a14="http://schemas.microsoft.com/office/drawing/2010/main" val="0"/>
              </a:ext>
            </a:extLst>
          </a:blip>
          <a:srcRect l="25000" t="19830" r="25223" b="25478"/>
          <a:stretch/>
        </p:blipFill>
        <p:spPr>
          <a:xfrm>
            <a:off x="5290933" y="4194370"/>
            <a:ext cx="629633" cy="691802"/>
          </a:xfrm>
          <a:prstGeom prst="rect">
            <a:avLst/>
          </a:prstGeom>
        </p:spPr>
      </p:pic>
      <p:pic>
        <p:nvPicPr>
          <p:cNvPr id="2056" name="Giọt nước" descr="Top Rain Drops Stickers for Android &amp;amp; iOS | Gfycat">
            <a:extLst>
              <a:ext uri="{FF2B5EF4-FFF2-40B4-BE49-F238E27FC236}">
                <a16:creationId xmlns:a16="http://schemas.microsoft.com/office/drawing/2014/main" id="{75DA98A0-88EC-4882-BEB4-CDFAD70351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5527684" y="3884096"/>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a16="http://schemas.microsoft.com/office/drawing/2014/main" id="{6E5E3D12-5C5C-4E8F-8543-1EA4DE80D65D}"/>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4564742" y="2614325"/>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a16="http://schemas.microsoft.com/office/drawing/2014/main"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991300" y="2305180"/>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a16="http://schemas.microsoft.com/office/drawing/2014/main" id="{6A0352AB-88F4-448B-BCF4-D2FE7672E66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3744819" y="3758358"/>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a16="http://schemas.microsoft.com/office/drawing/2014/main"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2832020" y="1582464"/>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a16="http://schemas.microsoft.com/office/drawing/2014/main" id="{39EDD32C-2992-462E-8B3D-DBF9797779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2728419" y="2948008"/>
            <a:ext cx="620549" cy="62054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 action="ppaction://noaction"/>
            <a:extLst>
              <a:ext uri="{FF2B5EF4-FFF2-40B4-BE49-F238E27FC236}">
                <a16:creationId xmlns:a16="http://schemas.microsoft.com/office/drawing/2014/main" id="{15EBE823-5D10-4C1A-A9BD-432898D22475}"/>
              </a:ext>
            </a:extLst>
          </p:cNvPr>
          <p:cNvSpPr/>
          <p:nvPr/>
        </p:nvSpPr>
        <p:spPr>
          <a:xfrm>
            <a:off x="7980219" y="213757"/>
            <a:ext cx="900946" cy="4393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3" name="Picture 12">
            <a:extLst>
              <a:ext uri="{FF2B5EF4-FFF2-40B4-BE49-F238E27FC236}">
                <a16:creationId xmlns:a16="http://schemas.microsoft.com/office/drawing/2014/main" id="{D2BDAEB9-F94A-967B-F60E-B53650CD7BAF}"/>
              </a:ext>
            </a:extLst>
          </p:cNvPr>
          <p:cNvPicPr>
            <a:picLocks noChangeAspect="1"/>
          </p:cNvPicPr>
          <p:nvPr/>
        </p:nvPicPr>
        <p:blipFill>
          <a:blip r:embed="rId19"/>
          <a:stretch>
            <a:fillRect/>
          </a:stretch>
        </p:blipFill>
        <p:spPr>
          <a:xfrm>
            <a:off x="2055167" y="86552"/>
            <a:ext cx="4627265" cy="1414395"/>
          </a:xfrm>
          <a:prstGeom prst="rect">
            <a:avLst/>
          </a:prstGeom>
        </p:spPr>
      </p:pic>
      <p:sp>
        <p:nvSpPr>
          <p:cNvPr id="14" name="Rectangle: Rounded Corners 13">
            <a:hlinkClick r:id="rId20" action="ppaction://hlinksldjump"/>
            <a:extLst>
              <a:ext uri="{FF2B5EF4-FFF2-40B4-BE49-F238E27FC236}">
                <a16:creationId xmlns:a16="http://schemas.microsoft.com/office/drawing/2014/main" id="{4040A3B4-739B-0615-8633-688B19A755D8}"/>
              </a:ext>
            </a:extLst>
          </p:cNvPr>
          <p:cNvSpPr/>
          <p:nvPr/>
        </p:nvSpPr>
        <p:spPr>
          <a:xfrm>
            <a:off x="203200" y="135467"/>
            <a:ext cx="1168400" cy="42333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063702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7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7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7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ẹ Ơi Tại Sao  Tập 2  Tại Sao Biển Lại Mặn_v720P">
            <a:hlinkClick r:id="" action="ppaction://media"/>
            <a:extLst>
              <a:ext uri="{FF2B5EF4-FFF2-40B4-BE49-F238E27FC236}">
                <a16:creationId xmlns:a16="http://schemas.microsoft.com/office/drawing/2014/main" id="{F1E8ECFD-959D-0282-2CB5-608C0E027AB4}"/>
              </a:ext>
            </a:extLst>
          </p:cNvPr>
          <p:cNvPicPr>
            <a:picLocks noChangeAspect="1"/>
          </p:cNvPicPr>
          <p:nvPr>
            <a:videoFile r:link="rId1"/>
            <p:extLst>
              <p:ext uri="{DAA4B4D4-6D71-4841-9C94-3DE7FCFB9230}">
                <p14:media xmlns:p14="http://schemas.microsoft.com/office/powerpoint/2010/main" r:embed="rId2">
                  <p14:trim st="14553" end="113698"/>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8769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EFB2F7A5-C29E-4307-8625-47E2D5FBA7BD}"/>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3074" name="Picture 2">
            <a:hlinkClick r:id="rId5"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5" action="ppaction://hlinksldjump"/>
            <a:extLst>
              <a:ext uri="{FF2B5EF4-FFF2-40B4-BE49-F238E27FC236}">
                <a16:creationId xmlns:a16="http://schemas.microsoft.com/office/drawing/2014/main" id="{4DB17FD4-7E3A-4AA1-B4FC-3FBBBB482A3D}"/>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026" name="Picture 2" descr="Uống nước cam thời điểm nào tốt nhất cho sức khỏe?">
            <a:extLst>
              <a:ext uri="{FF2B5EF4-FFF2-40B4-BE49-F238E27FC236}">
                <a16:creationId xmlns:a16="http://schemas.microsoft.com/office/drawing/2014/main" id="{4E0C8DEF-32A0-3EAC-963F-0F8F34BC98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0896" y="1735667"/>
            <a:ext cx="4898345" cy="2935816"/>
          </a:xfrm>
          <a:prstGeom prst="rect">
            <a:avLst/>
          </a:prstGeom>
          <a:noFill/>
          <a:extLst>
            <a:ext uri="{909E8E84-426E-40DD-AFC4-6F175D3DCCD1}">
              <a14:hiddenFill xmlns:a14="http://schemas.microsoft.com/office/drawing/2010/main">
                <a:solidFill>
                  <a:srgbClr val="FFFFFF"/>
                </a:solidFill>
              </a14:hiddenFill>
            </a:ext>
          </a:extLst>
        </p:spPr>
      </p:pic>
      <p:sp>
        <p:nvSpPr>
          <p:cNvPr id="5" name="Đúng">
            <a:extLst>
              <a:ext uri="{FF2B5EF4-FFF2-40B4-BE49-F238E27FC236}">
                <a16:creationId xmlns:a16="http://schemas.microsoft.com/office/drawing/2014/main" id="{7665ADC2-26F2-1DBD-66DB-138E1188E787}"/>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a:solidFill>
                  <a:prstClr val="black"/>
                </a:solidFill>
                <a:latin typeface="Arial" panose="020B0604020202020204" pitchFamily="34" charset="0"/>
                <a:cs typeface="Arial" panose="020B0604020202020204" pitchFamily="34" charset="0"/>
              </a:rPr>
              <a:t>Dung </a:t>
            </a:r>
            <a:r>
              <a:rPr lang="en-US" sz="2400" b="1" kern="1200" dirty="0" err="1">
                <a:solidFill>
                  <a:prstClr val="black"/>
                </a:solidFill>
                <a:latin typeface="Arial" panose="020B0604020202020204" pitchFamily="34" charset="0"/>
                <a:cs typeface="Arial" panose="020B0604020202020204" pitchFamily="34" charset="0"/>
              </a:rPr>
              <a:t>dịch</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6" name="V">
            <a:extLst>
              <a:ext uri="{FF2B5EF4-FFF2-40B4-BE49-F238E27FC236}">
                <a16:creationId xmlns:a16="http://schemas.microsoft.com/office/drawing/2014/main" id="{7BE8B10F-8FF7-93D8-45C5-EAD85C3E27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spTree>
    <p:extLst>
      <p:ext uri="{BB962C8B-B14F-4D97-AF65-F5344CB8AC3E}">
        <p14:creationId xmlns:p14="http://schemas.microsoft.com/office/powerpoint/2010/main" val="501418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8C6C893B-20D0-0835-77C9-518FD6B3E426}"/>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5" name="Picture 2">
            <a:hlinkClick r:id="rId5" action="ppaction://hlinksldjump"/>
            <a:extLst>
              <a:ext uri="{FF2B5EF4-FFF2-40B4-BE49-F238E27FC236}">
                <a16:creationId xmlns:a16="http://schemas.microsoft.com/office/drawing/2014/main" id="{589EA690-B35F-92FB-09B1-01DD51A24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0F015D6B-FEA9-09AE-EFD6-1D1FE6CC4061}"/>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8" name="Đúng">
            <a:extLst>
              <a:ext uri="{FF2B5EF4-FFF2-40B4-BE49-F238E27FC236}">
                <a16:creationId xmlns:a16="http://schemas.microsoft.com/office/drawing/2014/main" id="{66B66BBD-94EA-EABC-C94C-42C17460951A}"/>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err="1">
                <a:solidFill>
                  <a:prstClr val="black"/>
                </a:solidFill>
                <a:latin typeface="Arial" panose="020B0604020202020204" pitchFamily="34" charset="0"/>
                <a:cs typeface="Arial" panose="020B0604020202020204" pitchFamily="34" charset="0"/>
              </a:rPr>
              <a:t>Hỗn</a:t>
            </a:r>
            <a:r>
              <a:rPr lang="en-US" sz="2400" b="1" kern="1200" dirty="0">
                <a:solidFill>
                  <a:prstClr val="black"/>
                </a:solidFill>
                <a:latin typeface="Arial" panose="020B0604020202020204" pitchFamily="34" charset="0"/>
                <a:cs typeface="Arial" panose="020B0604020202020204" pitchFamily="34" charset="0"/>
              </a:rPr>
              <a:t> </a:t>
            </a:r>
            <a:r>
              <a:rPr lang="en-US" sz="2400" b="1" kern="1200" dirty="0" err="1">
                <a:solidFill>
                  <a:prstClr val="black"/>
                </a:solidFill>
                <a:latin typeface="Arial" panose="020B0604020202020204" pitchFamily="34" charset="0"/>
                <a:cs typeface="Arial" panose="020B0604020202020204" pitchFamily="34" charset="0"/>
              </a:rPr>
              <a:t>hợp</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24" name="V">
            <a:extLst>
              <a:ext uri="{FF2B5EF4-FFF2-40B4-BE49-F238E27FC236}">
                <a16:creationId xmlns:a16="http://schemas.microsoft.com/office/drawing/2014/main" id="{16D241AF-DD88-DF2F-AE43-32F56BC781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pic>
        <p:nvPicPr>
          <p:cNvPr id="28" name="Picture 27">
            <a:extLst>
              <a:ext uri="{FF2B5EF4-FFF2-40B4-BE49-F238E27FC236}">
                <a16:creationId xmlns:a16="http://schemas.microsoft.com/office/drawing/2014/main" id="{D60793AA-F897-6A1D-8CF3-DE57BB9D60AC}"/>
              </a:ext>
            </a:extLst>
          </p:cNvPr>
          <p:cNvPicPr>
            <a:picLocks noChangeAspect="1"/>
          </p:cNvPicPr>
          <p:nvPr/>
        </p:nvPicPr>
        <p:blipFill>
          <a:blip r:embed="rId8"/>
          <a:stretch>
            <a:fillRect/>
          </a:stretch>
        </p:blipFill>
        <p:spPr>
          <a:xfrm>
            <a:off x="4520141" y="1613958"/>
            <a:ext cx="3413125" cy="3201458"/>
          </a:xfrm>
          <a:prstGeom prst="rect">
            <a:avLst/>
          </a:prstGeom>
        </p:spPr>
      </p:pic>
    </p:spTree>
    <p:extLst>
      <p:ext uri="{BB962C8B-B14F-4D97-AF65-F5344CB8AC3E}">
        <p14:creationId xmlns:p14="http://schemas.microsoft.com/office/powerpoint/2010/main" val="1049365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5891EA24-2535-81DC-0800-6528DDC64BBF}"/>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3200" b="1" kern="1200" dirty="0" err="1">
                <a:solidFill>
                  <a:srgbClr val="FF0000"/>
                </a:solidFill>
                <a:latin typeface="Arial" panose="020B0604020202020204" pitchFamily="34" charset="0"/>
                <a:cs typeface="Arial" panose="020B0604020202020204" pitchFamily="34" charset="0"/>
              </a:rPr>
              <a:t>Nêu</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thêm</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các</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ví</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dụ</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về</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hỗn</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hợp</a:t>
            </a:r>
            <a:endParaRPr lang="en-US" sz="32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7FEE7D98-33FF-AAEE-B4BA-ABF5F11BC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45B655D8-84DE-B730-0067-C69F0DBA6588}"/>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B48E8372-0E95-1B53-DF81-FAD69E53CB46}"/>
              </a:ext>
            </a:extLst>
          </p:cNvPr>
          <p:cNvSpPr/>
          <p:nvPr/>
        </p:nvSpPr>
        <p:spPr>
          <a:xfrm>
            <a:off x="258993" y="2441229"/>
            <a:ext cx="8046807" cy="1114771"/>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Hỗn hợp: nước cam, nước chanh, gia vị muối tiêu, gói ngũ cốc,...</a:t>
            </a:r>
          </a:p>
        </p:txBody>
      </p:sp>
      <p:pic>
        <p:nvPicPr>
          <p:cNvPr id="8" name="V">
            <a:extLst>
              <a:ext uri="{FF2B5EF4-FFF2-40B4-BE49-F238E27FC236}">
                <a16:creationId xmlns:a16="http://schemas.microsoft.com/office/drawing/2014/main" id="{D5FBA84B-27CD-35A0-47B9-5737BC3883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4109775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F8657BFA-B964-2473-95EC-301286FB5B20}"/>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800" b="1" kern="1200" dirty="0" err="1">
                <a:solidFill>
                  <a:srgbClr val="FF0000"/>
                </a:solidFill>
                <a:latin typeface="Arial" panose="020B0604020202020204" pitchFamily="34" charset="0"/>
                <a:cs typeface="Arial" panose="020B0604020202020204" pitchFamily="34" charset="0"/>
              </a:rPr>
              <a:t>Nêu</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thêm</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các</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ví</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dụ</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về</a:t>
            </a:r>
            <a:r>
              <a:rPr lang="en-US" sz="2800" b="1" kern="1200" dirty="0">
                <a:solidFill>
                  <a:srgbClr val="FF0000"/>
                </a:solidFill>
                <a:latin typeface="Arial" panose="020B0604020202020204" pitchFamily="34" charset="0"/>
                <a:cs typeface="Arial" panose="020B0604020202020204" pitchFamily="34" charset="0"/>
              </a:rPr>
              <a:t> dung </a:t>
            </a:r>
            <a:r>
              <a:rPr lang="en-US" sz="2800" b="1" kern="1200" dirty="0" err="1">
                <a:solidFill>
                  <a:srgbClr val="FF0000"/>
                </a:solidFill>
                <a:latin typeface="Arial" panose="020B0604020202020204" pitchFamily="34" charset="0"/>
                <a:cs typeface="Arial" panose="020B0604020202020204" pitchFamily="34" charset="0"/>
              </a:rPr>
              <a:t>dịch</a:t>
            </a:r>
            <a:endParaRPr lang="en-US" sz="28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C67B3620-E565-F857-4217-449F5B6973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2692779F-F94F-075F-AF98-6FD32F20798F}"/>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9B9F463C-6FF1-F471-2209-6A4DC3EF19AB}"/>
              </a:ext>
            </a:extLst>
          </p:cNvPr>
          <p:cNvSpPr/>
          <p:nvPr/>
        </p:nvSpPr>
        <p:spPr>
          <a:xfrm>
            <a:off x="258993" y="2441229"/>
            <a:ext cx="8046807" cy="1385704"/>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Dung dịch: rượu hoà tan vào nước, thực phẩm màu hoà tan trong nước, nước mắm hoà tan trong nước,...</a:t>
            </a:r>
          </a:p>
        </p:txBody>
      </p:sp>
      <p:pic>
        <p:nvPicPr>
          <p:cNvPr id="8" name="V">
            <a:extLst>
              <a:ext uri="{FF2B5EF4-FFF2-40B4-BE49-F238E27FC236}">
                <a16:creationId xmlns:a16="http://schemas.microsoft.com/office/drawing/2014/main" id="{7B9AD706-DFA7-E891-7F93-B33963CA0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2133836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C15FAA-82B7-646E-751A-6AFBEE9C5E52}"/>
              </a:ext>
            </a:extLst>
          </p:cNvPr>
          <p:cNvGrpSpPr/>
          <p:nvPr/>
        </p:nvGrpSpPr>
        <p:grpSpPr>
          <a:xfrm>
            <a:off x="3471332" y="0"/>
            <a:ext cx="2396067" cy="1405468"/>
            <a:chOff x="3471332" y="0"/>
            <a:chExt cx="2396067" cy="1405468"/>
          </a:xfrm>
        </p:grpSpPr>
        <p:sp>
          <p:nvSpPr>
            <p:cNvPr id="3" name="Freeform 4">
              <a:extLst>
                <a:ext uri="{FF2B5EF4-FFF2-40B4-BE49-F238E27FC236}">
                  <a16:creationId xmlns:a16="http://schemas.microsoft.com/office/drawing/2014/main" id="{D22B5AF4-54E3-C23E-62DC-F6B0B1D8D0B0}"/>
                </a:ext>
              </a:extLst>
            </p:cNvPr>
            <p:cNvSpPr/>
            <p:nvPr/>
          </p:nvSpPr>
          <p:spPr>
            <a:xfrm>
              <a:off x="3471332" y="0"/>
              <a:ext cx="2396067" cy="1405468"/>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B90CF540-3166-3D1E-3F48-8CE41A6E65B7}"/>
                </a:ext>
              </a:extLst>
            </p:cNvPr>
            <p:cNvSpPr txBox="1"/>
            <p:nvPr/>
          </p:nvSpPr>
          <p:spPr>
            <a:xfrm>
              <a:off x="3843867" y="406400"/>
              <a:ext cx="1761066" cy="461665"/>
            </a:xfrm>
            <a:prstGeom prst="rect">
              <a:avLst/>
            </a:prstGeom>
            <a:noFill/>
          </p:spPr>
          <p:txBody>
            <a:bodyPr wrap="square" rtlCol="0">
              <a:spAutoFit/>
            </a:bodyPr>
            <a:lstStyle/>
            <a:p>
              <a:r>
                <a:rPr lang="en-US" sz="2400" b="1" dirty="0">
                  <a:solidFill>
                    <a:srgbClr val="FF0000"/>
                  </a:solidFill>
                </a:rPr>
                <a:t>Em </a:t>
              </a:r>
              <a:r>
                <a:rPr lang="en-US" sz="2400" b="1" dirty="0" err="1">
                  <a:solidFill>
                    <a:srgbClr val="FF0000"/>
                  </a:solidFill>
                </a:rPr>
                <a:t>có</a:t>
              </a:r>
              <a:r>
                <a:rPr lang="en-US" sz="2400" b="1" dirty="0">
                  <a:solidFill>
                    <a:srgbClr val="FF0000"/>
                  </a:solidFill>
                </a:rPr>
                <a:t> </a:t>
              </a:r>
              <a:r>
                <a:rPr lang="en-US" sz="2400" b="1" dirty="0" err="1">
                  <a:solidFill>
                    <a:srgbClr val="FF0000"/>
                  </a:solidFill>
                </a:rPr>
                <a:t>biết</a:t>
              </a:r>
              <a:endParaRPr lang="en-US" sz="2400" b="1" dirty="0">
                <a:solidFill>
                  <a:srgbClr val="FF0000"/>
                </a:solidFill>
              </a:endParaRPr>
            </a:p>
          </p:txBody>
        </p:sp>
      </p:grpSp>
      <p:sp>
        <p:nvSpPr>
          <p:cNvPr id="7" name="Freeform 8">
            <a:extLst>
              <a:ext uri="{FF2B5EF4-FFF2-40B4-BE49-F238E27FC236}">
                <a16:creationId xmlns:a16="http://schemas.microsoft.com/office/drawing/2014/main" id="{BC6F815D-051F-FF0A-7557-0C1C6DB800FE}"/>
              </a:ext>
            </a:extLst>
          </p:cNvPr>
          <p:cNvSpPr/>
          <p:nvPr/>
        </p:nvSpPr>
        <p:spPr>
          <a:xfrm>
            <a:off x="128690" y="1524993"/>
            <a:ext cx="5823377" cy="3284074"/>
          </a:xfrm>
          <a:custGeom>
            <a:avLst/>
            <a:gdLst/>
            <a:ahLst/>
            <a:cxnLst/>
            <a:rect l="l" t="t" r="r" b="b"/>
            <a:pathLst>
              <a:path w="3024000" h="995400">
                <a:moveTo>
                  <a:pt x="0" y="0"/>
                </a:moveTo>
                <a:lnTo>
                  <a:pt x="3024000" y="0"/>
                </a:lnTo>
                <a:lnTo>
                  <a:pt x="3024000" y="995400"/>
                </a:lnTo>
                <a:lnTo>
                  <a:pt x="0" y="995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4A1572F9-C007-40D4-F67B-48BD9CB638E7}"/>
              </a:ext>
            </a:extLst>
          </p:cNvPr>
          <p:cNvPicPr>
            <a:picLocks noChangeAspect="1"/>
          </p:cNvPicPr>
          <p:nvPr/>
        </p:nvPicPr>
        <p:blipFill>
          <a:blip r:embed="rId6"/>
          <a:stretch>
            <a:fillRect/>
          </a:stretch>
        </p:blipFill>
        <p:spPr>
          <a:xfrm>
            <a:off x="6054724" y="1820333"/>
            <a:ext cx="3028950" cy="2705100"/>
          </a:xfrm>
          <a:prstGeom prst="rect">
            <a:avLst/>
          </a:prstGeom>
        </p:spPr>
      </p:pic>
      <p:sp>
        <p:nvSpPr>
          <p:cNvPr id="10" name="TextBox 9">
            <a:extLst>
              <a:ext uri="{FF2B5EF4-FFF2-40B4-BE49-F238E27FC236}">
                <a16:creationId xmlns:a16="http://schemas.microsoft.com/office/drawing/2014/main" id="{4D3C5B1C-1A89-C76A-D755-4D5CF752C8AB}"/>
              </a:ext>
            </a:extLst>
          </p:cNvPr>
          <p:cNvSpPr txBox="1"/>
          <p:nvPr/>
        </p:nvSpPr>
        <p:spPr>
          <a:xfrm>
            <a:off x="524933" y="2116667"/>
            <a:ext cx="5113867" cy="1938992"/>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252A00"/>
                </a:solidFill>
                <a:effectLst/>
                <a:latin typeface="Calibri" panose="020F0502020204030204" pitchFamily="34" charset="0"/>
                <a:cs typeface="Calibri" panose="020F0502020204030204" pitchFamily="34" charset="0"/>
              </a:rPr>
              <a:t>Nước muối 0,9% (trong 1 lít dung dịch có 9 gam muối) được sử dụng nhiều trong cuộc sống hằng ngày như làm sạch vết thương (hình 4), súc miệng, rửa mũi,...</a:t>
            </a:r>
            <a:endParaRPr lang="vi-VN" sz="1800" b="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64574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8">
            <a:extLst>
              <a:ext uri="{FF2B5EF4-FFF2-40B4-BE49-F238E27FC236}">
                <a16:creationId xmlns:a16="http://schemas.microsoft.com/office/drawing/2014/main" id="{9930C40C-978E-4CC5-BA5E-CAE8D2BCA5AC}"/>
              </a:ext>
            </a:extLst>
          </p:cNvPr>
          <p:cNvGrpSpPr/>
          <p:nvPr/>
        </p:nvGrpSpPr>
        <p:grpSpPr>
          <a:xfrm>
            <a:off x="755650" y="607265"/>
            <a:ext cx="6852550" cy="3698820"/>
            <a:chOff x="2900496" y="1028113"/>
            <a:chExt cx="6336001" cy="3420001"/>
          </a:xfrm>
        </p:grpSpPr>
        <p:sp>
          <p:nvSpPr>
            <p:cNvPr id="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DDE133"/>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19" t="10098" r="25636" b="5910"/>
          <a:stretch/>
        </p:blipFill>
        <p:spPr>
          <a:xfrm rot="652259">
            <a:off x="6152237" y="132315"/>
            <a:ext cx="1597248" cy="2039830"/>
          </a:xfrm>
          <a:prstGeom prst="rect">
            <a:avLst/>
          </a:prstGeom>
        </p:spPr>
      </p:pic>
      <p:pic>
        <p:nvPicPr>
          <p:cNvPr id="2" name="Picture 1">
            <a:extLst>
              <a:ext uri="{FF2B5EF4-FFF2-40B4-BE49-F238E27FC236}">
                <a16:creationId xmlns:a16="http://schemas.microsoft.com/office/drawing/2014/main" id="{E82D32CE-1C70-2267-87D4-ACC6BAE9EB22}"/>
              </a:ext>
            </a:extLst>
          </p:cNvPr>
          <p:cNvPicPr>
            <a:picLocks noChangeAspect="1"/>
          </p:cNvPicPr>
          <p:nvPr/>
        </p:nvPicPr>
        <p:blipFill>
          <a:blip r:embed="rId4"/>
          <a:stretch>
            <a:fillRect/>
          </a:stretch>
        </p:blipFill>
        <p:spPr>
          <a:xfrm>
            <a:off x="1412675" y="1428301"/>
            <a:ext cx="5590517" cy="2523963"/>
          </a:xfrm>
          <a:prstGeom prst="rect">
            <a:avLst/>
          </a:prstGeom>
        </p:spPr>
      </p:pic>
    </p:spTree>
    <p:extLst>
      <p:ext uri="{BB962C8B-B14F-4D97-AF65-F5344CB8AC3E}">
        <p14:creationId xmlns:p14="http://schemas.microsoft.com/office/powerpoint/2010/main" val="3957546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4/3*#ppt_w"/>
                                          </p:val>
                                        </p:tav>
                                        <p:tav tm="100000">
                                          <p:val>
                                            <p:strVal val="#ppt_w"/>
                                          </p:val>
                                        </p:tav>
                                      </p:tavLst>
                                    </p:anim>
                                    <p:anim calcmode="lin" valueType="num">
                                      <p:cBhvr>
                                        <p:cTn id="8" dur="750" fill="hold"/>
                                        <p:tgtEl>
                                          <p:spTgt spid="5"/>
                                        </p:tgtEl>
                                        <p:attrNameLst>
                                          <p:attrName>ppt_h</p:attrName>
                                        </p:attrNameLst>
                                      </p:cBhvr>
                                      <p:tavLst>
                                        <p:tav tm="0">
                                          <p:val>
                                            <p:strVal val="4/3*#ppt_h"/>
                                          </p:val>
                                        </p:tav>
                                        <p:tav tm="100000">
                                          <p:val>
                                            <p:strVal val="#ppt_h"/>
                                          </p:val>
                                        </p:tav>
                                      </p:tavLst>
                                    </p:anim>
                                  </p:childTnLst>
                                </p:cTn>
                              </p:par>
                              <p:par>
                                <p:cTn id="9" presetID="42" presetClass="entr" presetSubtype="0"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390"/>
            <a:ext cx="4785404" cy="2572723"/>
          </a:xfrm>
          <a:prstGeom prst="rect">
            <a:avLst/>
          </a:prstGeom>
        </p:spPr>
      </p:pic>
      <p:sp>
        <p:nvSpPr>
          <p:cNvPr id="6" name="Rectangle 5"/>
          <p:cNvSpPr/>
          <p:nvPr/>
        </p:nvSpPr>
        <p:spPr>
          <a:xfrm rot="21392492">
            <a:off x="790023" y="763289"/>
            <a:ext cx="3230495" cy="954107"/>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mặn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2" name="圆角矩形 14"/>
          <p:cNvSpPr/>
          <p:nvPr/>
        </p:nvSpPr>
        <p:spPr>
          <a:xfrm>
            <a:off x="4487116" y="289010"/>
            <a:ext cx="4344059" cy="310617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TextBox 55"/>
          <p:cNvSpPr txBox="1"/>
          <p:nvPr/>
        </p:nvSpPr>
        <p:spPr>
          <a:xfrm>
            <a:off x="4949976" y="547511"/>
            <a:ext cx="3759481"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mặn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vì</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có</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
        <p:nvSpPr>
          <p:cNvPr id="2" name="Freeform 2">
            <a:extLst>
              <a:ext uri="{FF2B5EF4-FFF2-40B4-BE49-F238E27FC236}">
                <a16:creationId xmlns:a16="http://schemas.microsoft.com/office/drawing/2014/main" id="{691313F1-9FAB-E801-9E5E-91EE85C6B073}"/>
              </a:ext>
            </a:extLst>
          </p:cNvPr>
          <p:cNvSpPr/>
          <p:nvPr/>
        </p:nvSpPr>
        <p:spPr>
          <a:xfrm>
            <a:off x="5588000" y="2287272"/>
            <a:ext cx="2938230" cy="2856228"/>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pic>
        <p:nvPicPr>
          <p:cNvPr id="4" name="图片 8">
            <a:extLst>
              <a:ext uri="{FF2B5EF4-FFF2-40B4-BE49-F238E27FC236}">
                <a16:creationId xmlns:a16="http://schemas.microsoft.com/office/drawing/2014/main" id="{AA927C07-A494-A913-637A-63865A8D8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9343"/>
            <a:ext cx="4785404" cy="2572723"/>
          </a:xfrm>
          <a:prstGeom prst="rect">
            <a:avLst/>
          </a:prstGeom>
        </p:spPr>
      </p:pic>
      <p:sp>
        <p:nvSpPr>
          <p:cNvPr id="7" name="Rectangle 6">
            <a:extLst>
              <a:ext uri="{FF2B5EF4-FFF2-40B4-BE49-F238E27FC236}">
                <a16:creationId xmlns:a16="http://schemas.microsoft.com/office/drawing/2014/main" id="{75DEF2E6-D627-F083-1A9A-EEE2F5D0B6BD}"/>
              </a:ext>
            </a:extLst>
          </p:cNvPr>
          <p:cNvSpPr/>
          <p:nvPr/>
        </p:nvSpPr>
        <p:spPr>
          <a:xfrm rot="21392492">
            <a:off x="705357" y="2774578"/>
            <a:ext cx="3230495" cy="1384995"/>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thấy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7B1D989-7719-B21A-CF26-91E4F2A3C4A3}"/>
              </a:ext>
            </a:extLst>
          </p:cNvPr>
          <p:cNvSpPr txBox="1"/>
          <p:nvPr/>
        </p:nvSpPr>
        <p:spPr>
          <a:xfrm>
            <a:off x="4916109" y="1478845"/>
            <a:ext cx="3759481"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Em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không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thể</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nhìn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thấy</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trong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6074896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inVertical)">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5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 y="0"/>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a16="http://schemas.microsoft.com/office/drawing/2014/main"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en-US"/>
          </a:p>
        </p:txBody>
      </p:sp>
      <p:pic>
        <p:nvPicPr>
          <p:cNvPr id="9" name="Picture 4">
            <a:extLst>
              <a:ext uri="{FF2B5EF4-FFF2-40B4-BE49-F238E27FC236}">
                <a16:creationId xmlns:a16="http://schemas.microsoft.com/office/drawing/2014/main"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13" name="Picture 12">
            <a:extLst>
              <a:ext uri="{FF2B5EF4-FFF2-40B4-BE49-F238E27FC236}">
                <a16:creationId xmlns:a16="http://schemas.microsoft.com/office/drawing/2014/main" id="{56E42B57-51CD-B1C1-1C11-039351CA2BBD}"/>
              </a:ext>
            </a:extLst>
          </p:cNvPr>
          <p:cNvPicPr>
            <a:picLocks noChangeAspect="1"/>
          </p:cNvPicPr>
          <p:nvPr/>
        </p:nvPicPr>
        <p:blipFill>
          <a:blip r:embed="rId12"/>
          <a:stretch>
            <a:fillRect/>
          </a:stretch>
        </p:blipFill>
        <p:spPr>
          <a:xfrm>
            <a:off x="3249396" y="799122"/>
            <a:ext cx="2560542" cy="1072989"/>
          </a:xfrm>
          <a:prstGeom prst="rect">
            <a:avLst/>
          </a:prstGeom>
        </p:spPr>
      </p:pic>
      <p:pic>
        <p:nvPicPr>
          <p:cNvPr id="24" name="Picture 23" descr="A white and pink text on a black background&#10;&#10;Description automatically generated">
            <a:extLst>
              <a:ext uri="{FF2B5EF4-FFF2-40B4-BE49-F238E27FC236}">
                <a16:creationId xmlns:a16="http://schemas.microsoft.com/office/drawing/2014/main" id="{C195397E-B9D1-F72B-6695-BF1A1F62E7D0}"/>
              </a:ext>
            </a:extLst>
          </p:cNvPr>
          <p:cNvPicPr>
            <a:picLocks noChangeAspect="1"/>
          </p:cNvPicPr>
          <p:nvPr/>
        </p:nvPicPr>
        <p:blipFill>
          <a:blip r:embed="rId13"/>
          <a:stretch>
            <a:fillRect/>
          </a:stretch>
        </p:blipFill>
        <p:spPr>
          <a:xfrm>
            <a:off x="2336799" y="1438935"/>
            <a:ext cx="5046133" cy="2414654"/>
          </a:xfrm>
          <a:prstGeom prst="rect">
            <a:avLst/>
          </a:prstGeom>
        </p:spPr>
      </p:pic>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360"/>
                                          </p:val>
                                        </p:tav>
                                        <p:tav tm="100000">
                                          <p:val>
                                            <p:fltVal val="0"/>
                                          </p:val>
                                        </p:tav>
                                      </p:tavLst>
                                    </p:anim>
                                    <p:animEffect transition="in" filter="fade">
                                      <p:cBhvr>
                                        <p:cTn id="46" dur="500"/>
                                        <p:tgtEl>
                                          <p:spTgt spid="24"/>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
                                        </p:tgtEl>
                                        <p:attrNameLst>
                                          <p:attrName>r</p:attrName>
                                        </p:attrNameLst>
                                      </p:cBhvr>
                                    </p:animRot>
                                    <p:animRot by="-240000">
                                      <p:cBhvr>
                                        <p:cTn id="49" dur="200" fill="hold">
                                          <p:stCondLst>
                                            <p:cond delay="200"/>
                                          </p:stCondLst>
                                        </p:cTn>
                                        <p:tgtEl>
                                          <p:spTgt spid="4"/>
                                        </p:tgtEl>
                                        <p:attrNameLst>
                                          <p:attrName>r</p:attrName>
                                        </p:attrNameLst>
                                      </p:cBhvr>
                                    </p:animRot>
                                    <p:animRot by="240000">
                                      <p:cBhvr>
                                        <p:cTn id="50" dur="200" fill="hold">
                                          <p:stCondLst>
                                            <p:cond delay="400"/>
                                          </p:stCondLst>
                                        </p:cTn>
                                        <p:tgtEl>
                                          <p:spTgt spid="4"/>
                                        </p:tgtEl>
                                        <p:attrNameLst>
                                          <p:attrName>r</p:attrName>
                                        </p:attrNameLst>
                                      </p:cBhvr>
                                    </p:animRot>
                                    <p:animRot by="-240000">
                                      <p:cBhvr>
                                        <p:cTn id="51" dur="200" fill="hold">
                                          <p:stCondLst>
                                            <p:cond delay="600"/>
                                          </p:stCondLst>
                                        </p:cTn>
                                        <p:tgtEl>
                                          <p:spTgt spid="4"/>
                                        </p:tgtEl>
                                        <p:attrNameLst>
                                          <p:attrName>r</p:attrName>
                                        </p:attrNameLst>
                                      </p:cBhvr>
                                    </p:animRot>
                                    <p:animRot by="120000">
                                      <p:cBhvr>
                                        <p:cTn id="52" dur="200" fill="hold">
                                          <p:stCondLst>
                                            <p:cond delay="800"/>
                                          </p:stCondLst>
                                        </p:cTn>
                                        <p:tgtEl>
                                          <p:spTgt spid="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a:extLst>
              <a:ext uri="{FF2B5EF4-FFF2-40B4-BE49-F238E27FC236}">
                <a16:creationId xmlns:a16="http://schemas.microsoft.com/office/drawing/2014/main" id="{D7B72A23-9766-AFE6-9234-B91C264D72A2}"/>
              </a:ext>
            </a:extLst>
          </p:cNvPr>
          <p:cNvGrpSpPr/>
          <p:nvPr/>
        </p:nvGrpSpPr>
        <p:grpSpPr>
          <a:xfrm>
            <a:off x="1745192" y="1686560"/>
            <a:ext cx="6991047" cy="871855"/>
            <a:chOff x="8605" y="1545"/>
            <a:chExt cx="10383" cy="1373"/>
          </a:xfrm>
        </p:grpSpPr>
        <p:sp>
          <p:nvSpPr>
            <p:cNvPr id="4" name="圆角矩形 7">
              <a:extLst>
                <a:ext uri="{FF2B5EF4-FFF2-40B4-BE49-F238E27FC236}">
                  <a16:creationId xmlns:a16="http://schemas.microsoft.com/office/drawing/2014/main" id="{D2449118-A76A-E831-D012-C1F52A36DB4C}"/>
                </a:ext>
              </a:extLst>
            </p:cNvPr>
            <p:cNvSpPr/>
            <p:nvPr/>
          </p:nvSpPr>
          <p:spPr>
            <a:xfrm>
              <a:off x="9443" y="1545"/>
              <a:ext cx="9545" cy="1361"/>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5" name="椭圆 10">
              <a:extLst>
                <a:ext uri="{FF2B5EF4-FFF2-40B4-BE49-F238E27FC236}">
                  <a16:creationId xmlns:a16="http://schemas.microsoft.com/office/drawing/2014/main" id="{4AFE2EAF-239C-6434-1B96-327CD93280E0}"/>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6" name="AutoShape 25">
              <a:extLst>
                <a:ext uri="{FF2B5EF4-FFF2-40B4-BE49-F238E27FC236}">
                  <a16:creationId xmlns:a16="http://schemas.microsoft.com/office/drawing/2014/main" id="{67022A4F-85BD-E6EE-2B4C-9F5B397631BF}"/>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Phân biệt được hỗn hợp và dung dịch từ các ví dụ đã cho.</a:t>
              </a:r>
            </a:p>
          </p:txBody>
        </p:sp>
      </p:grpSp>
      <p:grpSp>
        <p:nvGrpSpPr>
          <p:cNvPr id="7" name="组合 17">
            <a:extLst>
              <a:ext uri="{FF2B5EF4-FFF2-40B4-BE49-F238E27FC236}">
                <a16:creationId xmlns:a16="http://schemas.microsoft.com/office/drawing/2014/main" id="{733B2BF3-945D-0ED8-4980-977E79502EC6}"/>
              </a:ext>
            </a:extLst>
          </p:cNvPr>
          <p:cNvGrpSpPr/>
          <p:nvPr/>
        </p:nvGrpSpPr>
        <p:grpSpPr>
          <a:xfrm>
            <a:off x="1792816" y="2803525"/>
            <a:ext cx="6924675" cy="1238250"/>
            <a:chOff x="8605" y="4498"/>
            <a:chExt cx="9612" cy="1950"/>
          </a:xfrm>
        </p:grpSpPr>
        <p:sp>
          <p:nvSpPr>
            <p:cNvPr id="8" name="圆角矩形 8">
              <a:extLst>
                <a:ext uri="{FF2B5EF4-FFF2-40B4-BE49-F238E27FC236}">
                  <a16:creationId xmlns:a16="http://schemas.microsoft.com/office/drawing/2014/main" id="{4369BF6A-854D-8149-3FF8-FA021BF6F754}"/>
                </a:ext>
              </a:extLst>
            </p:cNvPr>
            <p:cNvSpPr/>
            <p:nvPr/>
          </p:nvSpPr>
          <p:spPr>
            <a:xfrm>
              <a:off x="9443" y="4498"/>
              <a:ext cx="8774" cy="1950"/>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9" name="椭圆 11">
              <a:extLst>
                <a:ext uri="{FF2B5EF4-FFF2-40B4-BE49-F238E27FC236}">
                  <a16:creationId xmlns:a16="http://schemas.microsoft.com/office/drawing/2014/main" id="{94D6F49A-B14E-E531-D276-32BEDAA8D37A}"/>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0" name="AutoShape 25">
              <a:extLst>
                <a:ext uri="{FF2B5EF4-FFF2-40B4-BE49-F238E27FC236}">
                  <a16:creationId xmlns:a16="http://schemas.microsoft.com/office/drawing/2014/main" id="{D6F5C7AA-81B0-AE24-2D63-A4627AC942B8}"/>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pic>
        <p:nvPicPr>
          <p:cNvPr id="11" name="Picture 10">
            <a:extLst>
              <a:ext uri="{FF2B5EF4-FFF2-40B4-BE49-F238E27FC236}">
                <a16:creationId xmlns:a16="http://schemas.microsoft.com/office/drawing/2014/main" id="{704F0E7E-9533-BFC1-71BB-184A2C70666C}"/>
              </a:ext>
            </a:extLst>
          </p:cNvPr>
          <p:cNvPicPr>
            <a:picLocks noChangeAspect="1"/>
          </p:cNvPicPr>
          <p:nvPr/>
        </p:nvPicPr>
        <p:blipFill>
          <a:blip r:embed="rId2"/>
          <a:stretch>
            <a:fillRect/>
          </a:stretch>
        </p:blipFill>
        <p:spPr>
          <a:xfrm>
            <a:off x="2380920" y="0"/>
            <a:ext cx="7620660" cy="1329043"/>
          </a:xfrm>
          <a:prstGeom prst="rect">
            <a:avLst/>
          </a:prstGeom>
        </p:spPr>
      </p:pic>
      <p:sp>
        <p:nvSpPr>
          <p:cNvPr id="12" name="Freeform 3">
            <a:extLst>
              <a:ext uri="{FF2B5EF4-FFF2-40B4-BE49-F238E27FC236}">
                <a16:creationId xmlns:a16="http://schemas.microsoft.com/office/drawing/2014/main" id="{EB3307DB-24E5-46D4-D66C-0CB609781816}"/>
              </a:ext>
            </a:extLst>
          </p:cNvPr>
          <p:cNvSpPr/>
          <p:nvPr/>
        </p:nvSpPr>
        <p:spPr>
          <a:xfrm>
            <a:off x="84667" y="2497667"/>
            <a:ext cx="2455333" cy="2565400"/>
          </a:xfrm>
          <a:custGeom>
            <a:avLst/>
            <a:gdLst/>
            <a:ahLst/>
            <a:cxnLst/>
            <a:rect l="l" t="t" r="r" b="b"/>
            <a:pathLst>
              <a:path w="8102727" h="8229600">
                <a:moveTo>
                  <a:pt x="0" y="0"/>
                </a:moveTo>
                <a:lnTo>
                  <a:pt x="8102727" y="0"/>
                </a:lnTo>
                <a:lnTo>
                  <a:pt x="8102727"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215148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21455" y="33697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698055" y="406400"/>
            <a:ext cx="6867358" cy="51435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21" y="-1303868"/>
            <a:ext cx="9180753" cy="7425267"/>
          </a:xfrm>
          <a:prstGeom prst="rect">
            <a:avLst/>
          </a:prstGeom>
        </p:spPr>
      </p:pic>
      <p:grpSp>
        <p:nvGrpSpPr>
          <p:cNvPr id="22" name="Google Shape;4408;p64"/>
          <p:cNvGrpSpPr/>
          <p:nvPr/>
        </p:nvGrpSpPr>
        <p:grpSpPr>
          <a:xfrm>
            <a:off x="7621691" y="2148164"/>
            <a:ext cx="1584994" cy="2995336"/>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p:cNvSpPr txBox="1"/>
          <p:nvPr/>
        </p:nvSpPr>
        <p:spPr>
          <a:xfrm>
            <a:off x="1380067" y="1142489"/>
            <a:ext cx="6028266" cy="3293209"/>
          </a:xfrm>
          <a:prstGeom prst="rect">
            <a:avLst/>
          </a:prstGeom>
          <a:noFill/>
        </p:spPr>
        <p:txBody>
          <a:bodyPr wrap="square" rtlCol="0">
            <a:spAutoFit/>
          </a:bodyPr>
          <a:lstStyle/>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Trong hỗn hợp, mỗi chất giữ nguyên tính chất của nó.</a:t>
            </a:r>
          </a:p>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p>
        </p:txBody>
      </p:sp>
    </p:spTree>
    <p:extLst>
      <p:ext uri="{BB962C8B-B14F-4D97-AF65-F5344CB8AC3E}">
        <p14:creationId xmlns:p14="http://schemas.microsoft.com/office/powerpoint/2010/main" val="15247040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anim calcmode="lin" valueType="num">
                                      <p:cBhvr>
                                        <p:cTn id="13" dur="1000" fill="hold"/>
                                        <p:tgtEl>
                                          <p:spTgt spid="119"/>
                                        </p:tgtEl>
                                        <p:attrNameLst>
                                          <p:attrName>ppt_x</p:attrName>
                                        </p:attrNameLst>
                                      </p:cBhvr>
                                      <p:tavLst>
                                        <p:tav tm="0">
                                          <p:val>
                                            <p:strVal val="#ppt_x"/>
                                          </p:val>
                                        </p:tav>
                                        <p:tav tm="100000">
                                          <p:val>
                                            <p:strVal val="#ppt_x"/>
                                          </p:val>
                                        </p:tav>
                                      </p:tavLst>
                                    </p:anim>
                                    <p:anim calcmode="lin" valueType="num">
                                      <p:cBhvr>
                                        <p:cTn id="14"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pic>
        <p:nvPicPr>
          <p:cNvPr id="183" name="PA_图片 2" descr="图片包含 事情, 物体&#10;&#10;已生成极高可信度的说明"/>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572194" y="127000"/>
            <a:ext cx="4574606" cy="4893733"/>
          </a:xfrm>
          <a:prstGeom prst="rect">
            <a:avLst/>
          </a:prstGeom>
        </p:spPr>
      </p:pic>
      <p:sp>
        <p:nvSpPr>
          <p:cNvPr id="4" name="Rectangle 3"/>
          <p:cNvSpPr/>
          <p:nvPr/>
        </p:nvSpPr>
        <p:spPr>
          <a:xfrm>
            <a:off x="2067871" y="1942837"/>
            <a:ext cx="3630195" cy="2123658"/>
          </a:xfrm>
          <a:prstGeom prst="rect">
            <a:avLst/>
          </a:prstGeom>
        </p:spPr>
        <p:txBody>
          <a:bodyPr wrap="square">
            <a:spAutoFit/>
          </a:bodyPr>
          <a:lstStyle/>
          <a:p>
            <a:pPr marL="0" marR="0" lvl="1"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1. </a:t>
            </a:r>
            <a:r>
              <a:rPr lang="en-US" altLang="en-US" sz="4400" b="1" dirty="0" err="1">
                <a:solidFill>
                  <a:srgbClr val="002060"/>
                </a:solidFill>
                <a:latin typeface="Cambria" panose="02040503050406030204" pitchFamily="18" charset="0"/>
                <a:ea typeface="Cambria" panose="02040503050406030204" pitchFamily="18" charset="0"/>
              </a:rPr>
              <a:t>Phân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biệt</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hỗn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hợp</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và</a:t>
            </a:r>
            <a:r>
              <a:rPr lang="en-US" altLang="en-US" sz="4400" b="1" dirty="0">
                <a:solidFill>
                  <a:srgbClr val="002060"/>
                </a:solidFill>
                <a:latin typeface="Cambria" panose="02040503050406030204" pitchFamily="18" charset="0"/>
                <a:ea typeface="Cambria" panose="02040503050406030204" pitchFamily="18" charset="0"/>
              </a:rPr>
              <a:t> dung </a:t>
            </a:r>
            <a:r>
              <a:rPr lang="en-US" altLang="en-US" sz="4400" b="1" dirty="0" err="1">
                <a:solidFill>
                  <a:srgbClr val="002060"/>
                </a:solidFill>
                <a:latin typeface="Cambria" panose="02040503050406030204" pitchFamily="18" charset="0"/>
                <a:ea typeface="Cambria" panose="02040503050406030204" pitchFamily="18" charset="0"/>
              </a:rPr>
              <a:t>dịch</a:t>
            </a:r>
            <a:endPar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77"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2" name="Freeform 3">
            <a:extLst>
              <a:ext uri="{FF2B5EF4-FFF2-40B4-BE49-F238E27FC236}">
                <a16:creationId xmlns:a16="http://schemas.microsoft.com/office/drawing/2014/main" id="{23F5976F-88EE-9199-A071-48BFE4CE0122}"/>
              </a:ext>
            </a:extLst>
          </p:cNvPr>
          <p:cNvSpPr/>
          <p:nvPr/>
        </p:nvSpPr>
        <p:spPr>
          <a:xfrm>
            <a:off x="6358467" y="2480733"/>
            <a:ext cx="2302933" cy="2418038"/>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6"/>
            <a:stretch>
              <a:fillRect/>
            </a:stretch>
          </a:blipFill>
        </p:spPr>
        <p:txBody>
          <a:bodyPr/>
          <a:lstStyle/>
          <a:p>
            <a:endParaRPr lang="en-US"/>
          </a:p>
        </p:txBody>
      </p:sp>
      <p:sp>
        <p:nvSpPr>
          <p:cNvPr id="3" name="Freeform 4">
            <a:extLst>
              <a:ext uri="{FF2B5EF4-FFF2-40B4-BE49-F238E27FC236}">
                <a16:creationId xmlns:a16="http://schemas.microsoft.com/office/drawing/2014/main" id="{ED6FD62B-F1AB-7F80-8744-762A09ADAD8D}"/>
              </a:ext>
            </a:extLst>
          </p:cNvPr>
          <p:cNvSpPr/>
          <p:nvPr/>
        </p:nvSpPr>
        <p:spPr>
          <a:xfrm>
            <a:off x="333122" y="2963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32951583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barn(inVertical)">
                                      <p:cBhvr>
                                        <p:cTn id="7" dur="500"/>
                                        <p:tgtEl>
                                          <p:spTgt spid="1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fade">
                                      <p:cBhvr>
                                        <p:cTn id="13" dur="1000"/>
                                        <p:tgtEl>
                                          <p:spTgt spid="177"/>
                                        </p:tgtEl>
                                      </p:cBhvr>
                                    </p:animEffect>
                                    <p:anim calcmode="lin" valueType="num">
                                      <p:cBhvr>
                                        <p:cTn id="14" dur="1000" fill="hold"/>
                                        <p:tgtEl>
                                          <p:spTgt spid="177"/>
                                        </p:tgtEl>
                                        <p:attrNameLst>
                                          <p:attrName>ppt_x</p:attrName>
                                        </p:attrNameLst>
                                      </p:cBhvr>
                                      <p:tavLst>
                                        <p:tav tm="0">
                                          <p:val>
                                            <p:strVal val="#ppt_x"/>
                                          </p:val>
                                        </p:tav>
                                        <p:tav tm="100000">
                                          <p:val>
                                            <p:strVal val="#ppt_x"/>
                                          </p:val>
                                        </p:tav>
                                      </p:tavLst>
                                    </p:anim>
                                    <p:anim calcmode="lin" valueType="num">
                                      <p:cBhvr>
                                        <p:cTn id="15" dur="1000" fill="hold"/>
                                        <p:tgtEl>
                                          <p:spTgt spid="1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800" b="1" dirty="0" err="1">
                <a:solidFill>
                  <a:srgbClr val="002060"/>
                </a:solidFill>
                <a:latin typeface="Cambria" panose="02040503050406030204" pitchFamily="18" charset="0"/>
                <a:ea typeface="Cambria" panose="02040503050406030204" pitchFamily="18" charset="0"/>
              </a:rPr>
              <a:t>Thí</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nghiệm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tạo</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hỗn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hợp</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dung </a:t>
            </a:r>
            <a:r>
              <a:rPr lang="en-US" altLang="zh-CN" sz="2800" b="1" dirty="0" err="1">
                <a:solidFill>
                  <a:srgbClr val="002060"/>
                </a:solidFill>
                <a:latin typeface="Cambria" panose="02040503050406030204" pitchFamily="18" charset="0"/>
                <a:ea typeface="Cambria" panose="02040503050406030204" pitchFamily="18" charset="0"/>
              </a:rPr>
              <a:t>dịch</a:t>
            </a:r>
            <a:r>
              <a:rPr lang="en-US" altLang="zh-CN" sz="2800" b="1" dirty="0">
                <a:solidFill>
                  <a:srgbClr val="002060"/>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1200329"/>
          </a:xfrm>
          <a:prstGeom prst="rect">
            <a:avLst/>
          </a:prstGeom>
          <a:noFill/>
        </p:spPr>
        <p:txBody>
          <a:bodyPr wrap="square" rtlCol="0">
            <a:spAutoFit/>
          </a:bodyPr>
          <a:lstStyle/>
          <a:p>
            <a:pPr algn="just"/>
            <a:r>
              <a:rPr lang="vi-VN" sz="2400" b="1" i="1" dirty="0">
                <a:solidFill>
                  <a:srgbClr val="000000"/>
                </a:solidFill>
                <a:effectLst/>
                <a:latin typeface="Calibri" panose="020F0502020204030204" pitchFamily="34" charset="0"/>
                <a:cs typeface="Calibri" panose="020F0502020204030204" pitchFamily="34" charset="0"/>
              </a:rPr>
              <a:t>Chuẩn bị:</a:t>
            </a:r>
            <a:r>
              <a:rPr lang="vi-VN" sz="2400" b="1"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muối ăn, hạt tiêu, 1 thìa, 1 đĩa, 1 cốc thuỷ tinh chứa nước.</a:t>
            </a:r>
          </a:p>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Lấy 1 thìa muối ăn, 1 thìa hạt tiêu cho vào đĩa và trộn đều (hình 1).</a:t>
            </a:r>
          </a:p>
        </p:txBody>
      </p:sp>
      <p:pic>
        <p:nvPicPr>
          <p:cNvPr id="7" name="Picture 6">
            <a:extLst>
              <a:ext uri="{FF2B5EF4-FFF2-40B4-BE49-F238E27FC236}">
                <a16:creationId xmlns:a16="http://schemas.microsoft.com/office/drawing/2014/main" id="{B849C3BE-1BE1-4018-7120-33E742EAAD3B}"/>
              </a:ext>
            </a:extLst>
          </p:cNvPr>
          <p:cNvPicPr>
            <a:picLocks noChangeAspect="1"/>
          </p:cNvPicPr>
          <p:nvPr/>
        </p:nvPicPr>
        <p:blipFill>
          <a:blip r:embed="rId3"/>
          <a:stretch>
            <a:fillRect/>
          </a:stretch>
        </p:blipFill>
        <p:spPr>
          <a:xfrm>
            <a:off x="1536171" y="2255308"/>
            <a:ext cx="6105525" cy="2495550"/>
          </a:xfrm>
          <a:prstGeom prst="rect">
            <a:avLst/>
          </a:prstGeom>
        </p:spPr>
      </p:pic>
    </p:spTree>
    <p:extLst>
      <p:ext uri="{BB962C8B-B14F-4D97-AF65-F5344CB8AC3E}">
        <p14:creationId xmlns:p14="http://schemas.microsoft.com/office/powerpoint/2010/main" val="3455313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916</TotalTime>
  <Words>763</Words>
  <Application>Microsoft Office PowerPoint</Application>
  <PresentationFormat>On-screen Show (16:9)</PresentationFormat>
  <Paragraphs>71</Paragraphs>
  <Slides>25</Slides>
  <Notes>10</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25</vt:i4>
      </vt:variant>
    </vt:vector>
  </HeadingPairs>
  <TitlesOfParts>
    <vt:vector size="41" baseType="lpstr">
      <vt:lpstr>宋体</vt:lpstr>
      <vt:lpstr>#9Slide02 Noi dung dai</vt:lpstr>
      <vt:lpstr>#9Slide02 Tieu de dai</vt:lpstr>
      <vt:lpstr>#9Slide03 BoosterNextFYBlack</vt:lpstr>
      <vt:lpstr>Arial</vt:lpstr>
      <vt:lpstr>Calibri</vt:lpstr>
      <vt:lpstr>Cambria</vt:lpstr>
      <vt:lpstr>Lato Light</vt:lpstr>
      <vt:lpstr>Times New Roman</vt:lpstr>
      <vt:lpstr>楷体</vt:lpstr>
      <vt:lpstr>百变马丁</vt:lpstr>
      <vt:lpstr>Climate and Water Lesson by Slidesgo</vt: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creator>Lan Hương 0354473852</dc:creator>
  <cp:lastModifiedBy>Admin</cp:lastModifiedBy>
  <cp:revision>32</cp:revision>
  <dcterms:modified xsi:type="dcterms:W3CDTF">2025-02-17T07:27:12Z</dcterms:modified>
</cp:coreProperties>
</file>