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63" r:id="rId3"/>
    <p:sldId id="262" r:id="rId4"/>
    <p:sldId id="260" r:id="rId5"/>
    <p:sldId id="265" r:id="rId6"/>
    <p:sldId id="264" r:id="rId7"/>
    <p:sldId id="294" r:id="rId8"/>
    <p:sldId id="295" r:id="rId9"/>
    <p:sldId id="296" r:id="rId10"/>
    <p:sldId id="297" r:id="rId11"/>
    <p:sldId id="298" r:id="rId12"/>
    <p:sldId id="299" r:id="rId13"/>
    <p:sldId id="300" r:id="rId14"/>
    <p:sldId id="301" r:id="rId15"/>
    <p:sldId id="302" r:id="rId16"/>
    <p:sldId id="29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51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19FEB-47EB-4597-82C4-579741AB60B8}" type="datetimeFigureOut">
              <a:rPr lang="en-US" smtClean="0"/>
              <a:t>14/2/2025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8F168-06A8-4708-A5C4-BDA0E21272CE}" type="slidenum">
              <a:rPr lang="en-US" smtClean="0"/>
              <a:t>‹#›</a:t>
            </a:fld>
            <a:endParaRPr lang="en-US"/>
          </a:p>
        </p:txBody>
      </p:sp>
    </p:spTree>
    <p:extLst>
      <p:ext uri="{BB962C8B-B14F-4D97-AF65-F5344CB8AC3E}">
        <p14:creationId xmlns:p14="http://schemas.microsoft.com/office/powerpoint/2010/main" val="350109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14/02/2025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793360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14/02/2025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0119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14/02/2025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153627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56341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305328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110088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14/2/2025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300140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14/2/2025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4771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14/2/2025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969173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14/2/2025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9959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14/2/2025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775841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14/02/2025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59188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14/2/2025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762963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531611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69909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14/02/2025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3629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14/02/2025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35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14/02/2025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21970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14/02/2025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38544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14/02/2025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07060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14/02/2025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2589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14/02/2025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09773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91029D6-1100-5FCD-ED91-8D9BD0C77C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9591" y="-1"/>
            <a:ext cx="1539439" cy="1539439"/>
          </a:xfrm>
          <a:prstGeom prst="rect">
            <a:avLst/>
          </a:prstGeom>
        </p:spPr>
      </p:pic>
    </p:spTree>
    <p:extLst>
      <p:ext uri="{BB962C8B-B14F-4D97-AF65-F5344CB8AC3E}">
        <p14:creationId xmlns:p14="http://schemas.microsoft.com/office/powerpoint/2010/main" val="312713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727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611"/>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16175" y="-544964"/>
            <a:ext cx="3450891" cy="2463437"/>
          </a:xfrm>
          <a:prstGeom prst="rect">
            <a:avLst/>
          </a:prstGeom>
        </p:spPr>
      </p:pic>
      <p:pic>
        <p:nvPicPr>
          <p:cNvPr id="15" name="Picture 1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378700" y="2819400"/>
            <a:ext cx="2735467" cy="3576618"/>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FB49D6D7-DAE6-DCE7-F6F6-AFC43DE6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120" y="1112562"/>
            <a:ext cx="6566720" cy="5059878"/>
          </a:xfrm>
          <a:prstGeom prst="rect">
            <a:avLst/>
          </a:prstGeom>
        </p:spPr>
      </p:pic>
    </p:spTree>
    <p:extLst>
      <p:ext uri="{BB962C8B-B14F-4D97-AF65-F5344CB8AC3E}">
        <p14:creationId xmlns:p14="http://schemas.microsoft.com/office/powerpoint/2010/main" val="13148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32">
            <a:extLst>
              <a:ext uri="{FF2B5EF4-FFF2-40B4-BE49-F238E27FC236}">
                <a16:creationId xmlns:a16="http://schemas.microsoft.com/office/drawing/2014/main" id="{2D059936-2BC1-0094-7ACE-E3FE2AB19AE8}"/>
              </a:ext>
            </a:extLst>
          </p:cNvPr>
          <p:cNvSpPr>
            <a:spLocks noChangeArrowheads="1"/>
          </p:cNvSpPr>
          <p:nvPr/>
        </p:nvSpPr>
        <p:spPr bwMode="auto">
          <a:xfrm>
            <a:off x="1143162" y="1391921"/>
            <a:ext cx="10500198" cy="3962400"/>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3600" b="1" dirty="0">
                <a:solidFill>
                  <a:srgbClr val="000000"/>
                </a:solidFill>
                <a:latin typeface="Tahoma" panose="020B0604030504040204" pitchFamily="34" charset="0"/>
                <a:ea typeface="Tahoma" panose="020B0604030504040204" pitchFamily="34" charset="0"/>
                <a:cs typeface="Tahoma" panose="020B0604030504040204" pitchFamily="34" charset="0"/>
              </a:rPr>
              <a:t>- Kết bài mở rộng:</a:t>
            </a:r>
          </a:p>
          <a:p>
            <a:pPr lvl="0" algn="just" defTabSz="1219020"/>
            <a:r>
              <a:rPr lang="vi-VN" sz="3600" dirty="0">
                <a:solidFill>
                  <a:srgbClr val="000000"/>
                </a:solidFill>
                <a:latin typeface="Tahoma" panose="020B0604030504040204" pitchFamily="34" charset="0"/>
                <a:ea typeface="Tahoma" panose="020B0604030504040204" pitchFamily="34" charset="0"/>
                <a:cs typeface="Tahoma" panose="020B0604030504040204" pitchFamily="34" charset="0"/>
              </a:rPr>
              <a:t>Những đứa trẻ chúng tôi luôn cảm thấy thán phục trước tài năng của Thắng. Chắc hẳn cậu ấy phải yêu thiên nhiên, yêu cái mặn mòi của biển cả lắm mới có thể có tinh thần rèn luyện để trở thành một người bơi lội giỏi giang như vậy.</a:t>
            </a:r>
          </a:p>
        </p:txBody>
      </p:sp>
    </p:spTree>
    <p:extLst>
      <p:ext uri="{BB962C8B-B14F-4D97-AF65-F5344CB8AC3E}">
        <p14:creationId xmlns:p14="http://schemas.microsoft.com/office/powerpoint/2010/main" val="272726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Trao đổi về cách viết mở bài gián tiếp và kết bài mở rộng cho bài văn tả người.</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FF0000"/>
                  </a:solidFill>
                  <a:effectLst/>
                  <a:uLnTx/>
                  <a:uFillTx/>
                  <a:latin typeface="Arial Rounded MT Bold" pitchFamily="34" charset="0"/>
                  <a:ea typeface="Arial-Rounded" pitchFamily="34" charset="0"/>
                  <a:cs typeface="Arial-Rounded" pitchFamily="34" charset="0"/>
                  <a:sym typeface="Arial"/>
                </a:rPr>
                <a:t>3</a:t>
              </a:r>
            </a:p>
          </p:txBody>
        </p:sp>
      </p:grpSp>
      <p:sp>
        <p:nvSpPr>
          <p:cNvPr id="8" name="TextBox 7">
            <a:extLst>
              <a:ext uri="{FF2B5EF4-FFF2-40B4-BE49-F238E27FC236}">
                <a16:creationId xmlns:a16="http://schemas.microsoft.com/office/drawing/2014/main" id="{CB774D8C-4F46-49D7-80D1-6843259DB4D6}"/>
              </a:ext>
            </a:extLst>
          </p:cNvPr>
          <p:cNvSpPr txBox="1"/>
          <p:nvPr/>
        </p:nvSpPr>
        <p:spPr>
          <a:xfrm>
            <a:off x="538480" y="1737360"/>
            <a:ext cx="11318240" cy="954107"/>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Khi viết mở bài gián tiếp, có thể giới thiệu người được tả bằng cách nào?</a:t>
            </a:r>
          </a:p>
        </p:txBody>
      </p:sp>
      <p:pic>
        <p:nvPicPr>
          <p:cNvPr id="10" name="Picture 9">
            <a:extLst>
              <a:ext uri="{FF2B5EF4-FFF2-40B4-BE49-F238E27FC236}">
                <a16:creationId xmlns:a16="http://schemas.microsoft.com/office/drawing/2014/main" id="{C4189CA9-5C2E-3C47-F58A-B1F6205097AB}"/>
              </a:ext>
            </a:extLst>
          </p:cNvPr>
          <p:cNvPicPr>
            <a:picLocks noChangeAspect="1"/>
          </p:cNvPicPr>
          <p:nvPr/>
        </p:nvPicPr>
        <p:blipFill>
          <a:blip r:embed="rId3"/>
          <a:stretch>
            <a:fillRect/>
          </a:stretch>
        </p:blipFill>
        <p:spPr>
          <a:xfrm>
            <a:off x="740092" y="3218497"/>
            <a:ext cx="5591175" cy="1152525"/>
          </a:xfrm>
          <a:prstGeom prst="rect">
            <a:avLst/>
          </a:prstGeom>
        </p:spPr>
      </p:pic>
      <p:pic>
        <p:nvPicPr>
          <p:cNvPr id="12" name="Picture 11">
            <a:extLst>
              <a:ext uri="{FF2B5EF4-FFF2-40B4-BE49-F238E27FC236}">
                <a16:creationId xmlns:a16="http://schemas.microsoft.com/office/drawing/2014/main" id="{02A207B7-714A-1CEB-C09B-5FBE439605FB}"/>
              </a:ext>
            </a:extLst>
          </p:cNvPr>
          <p:cNvPicPr>
            <a:picLocks noChangeAspect="1"/>
          </p:cNvPicPr>
          <p:nvPr/>
        </p:nvPicPr>
        <p:blipFill>
          <a:blip r:embed="rId4"/>
          <a:stretch>
            <a:fillRect/>
          </a:stretch>
        </p:blipFill>
        <p:spPr>
          <a:xfrm>
            <a:off x="7522845" y="3117532"/>
            <a:ext cx="3790950" cy="1171575"/>
          </a:xfrm>
          <a:prstGeom prst="rect">
            <a:avLst/>
          </a:prstGeom>
        </p:spPr>
      </p:pic>
      <p:pic>
        <p:nvPicPr>
          <p:cNvPr id="14" name="Picture 13">
            <a:extLst>
              <a:ext uri="{FF2B5EF4-FFF2-40B4-BE49-F238E27FC236}">
                <a16:creationId xmlns:a16="http://schemas.microsoft.com/office/drawing/2014/main" id="{BAA8A8BC-4A02-5E4D-7276-95E11FCB44C2}"/>
              </a:ext>
            </a:extLst>
          </p:cNvPr>
          <p:cNvPicPr>
            <a:picLocks noChangeAspect="1"/>
          </p:cNvPicPr>
          <p:nvPr/>
        </p:nvPicPr>
        <p:blipFill>
          <a:blip r:embed="rId5"/>
          <a:stretch>
            <a:fillRect/>
          </a:stretch>
        </p:blipFill>
        <p:spPr>
          <a:xfrm>
            <a:off x="6055360" y="4721542"/>
            <a:ext cx="914400" cy="1133475"/>
          </a:xfrm>
          <a:prstGeom prst="rect">
            <a:avLst/>
          </a:prstGeom>
        </p:spPr>
      </p:pic>
    </p:spTree>
    <p:extLst>
      <p:ext uri="{BB962C8B-B14F-4D97-AF65-F5344CB8AC3E}">
        <p14:creationId xmlns:p14="http://schemas.microsoft.com/office/powerpoint/2010/main" val="308921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BD05A84-0692-63A0-2659-8B9CAAC4C04B}"/>
              </a:ext>
            </a:extLst>
          </p:cNvPr>
          <p:cNvSpPr txBox="1"/>
          <p:nvPr/>
        </p:nvSpPr>
        <p:spPr>
          <a:xfrm>
            <a:off x="538480" y="548640"/>
            <a:ext cx="11318240" cy="584775"/>
          </a:xfrm>
          <a:prstGeom prst="rect">
            <a:avLst/>
          </a:prstGeom>
          <a:noFill/>
        </p:spPr>
        <p:txBody>
          <a:bodyPr wrap="square" rtlCol="0">
            <a:spAutoFit/>
          </a:bodyPr>
          <a:lstStyle/>
          <a:p>
            <a:pPr algn="ctr"/>
            <a:r>
              <a:rPr lang="vi-VN" sz="3200" b="1" dirty="0">
                <a:solidFill>
                  <a:srgbClr val="000000"/>
                </a:solidFill>
                <a:latin typeface="Cambria" panose="02040503050406030204" pitchFamily="18" charset="0"/>
                <a:ea typeface="Cambria" panose="02040503050406030204" pitchFamily="18" charset="0"/>
              </a:rPr>
              <a:t>– Khi viết kết bài mở rộng, nên mở rộng theo hướng nào?</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33B7795F-F0AD-A93B-8737-D51AE85F4C90}"/>
              </a:ext>
            </a:extLst>
          </p:cNvPr>
          <p:cNvPicPr>
            <a:picLocks noChangeAspect="1"/>
          </p:cNvPicPr>
          <p:nvPr/>
        </p:nvPicPr>
        <p:blipFill>
          <a:blip r:embed="rId3"/>
          <a:stretch>
            <a:fillRect/>
          </a:stretch>
        </p:blipFill>
        <p:spPr>
          <a:xfrm>
            <a:off x="645160" y="1539875"/>
            <a:ext cx="4724400" cy="1543050"/>
          </a:xfrm>
          <a:prstGeom prst="rect">
            <a:avLst/>
          </a:prstGeom>
        </p:spPr>
      </p:pic>
      <p:pic>
        <p:nvPicPr>
          <p:cNvPr id="15" name="Picture 14">
            <a:extLst>
              <a:ext uri="{FF2B5EF4-FFF2-40B4-BE49-F238E27FC236}">
                <a16:creationId xmlns:a16="http://schemas.microsoft.com/office/drawing/2014/main" id="{B899BA50-56EF-BEB0-DBD0-90E4F1DB0840}"/>
              </a:ext>
            </a:extLst>
          </p:cNvPr>
          <p:cNvPicPr>
            <a:picLocks noChangeAspect="1"/>
          </p:cNvPicPr>
          <p:nvPr/>
        </p:nvPicPr>
        <p:blipFill>
          <a:blip r:embed="rId4"/>
          <a:stretch>
            <a:fillRect/>
          </a:stretch>
        </p:blipFill>
        <p:spPr>
          <a:xfrm>
            <a:off x="6960870" y="1563052"/>
            <a:ext cx="4305300" cy="1476375"/>
          </a:xfrm>
          <a:prstGeom prst="rect">
            <a:avLst/>
          </a:prstGeom>
        </p:spPr>
      </p:pic>
      <p:pic>
        <p:nvPicPr>
          <p:cNvPr id="17" name="Picture 16">
            <a:extLst>
              <a:ext uri="{FF2B5EF4-FFF2-40B4-BE49-F238E27FC236}">
                <a16:creationId xmlns:a16="http://schemas.microsoft.com/office/drawing/2014/main" id="{D48D7D38-4D66-A50A-9AF3-EDFDAC7CE77D}"/>
              </a:ext>
            </a:extLst>
          </p:cNvPr>
          <p:cNvPicPr>
            <a:picLocks noChangeAspect="1"/>
          </p:cNvPicPr>
          <p:nvPr/>
        </p:nvPicPr>
        <p:blipFill>
          <a:blip r:embed="rId5"/>
          <a:stretch>
            <a:fillRect/>
          </a:stretch>
        </p:blipFill>
        <p:spPr>
          <a:xfrm>
            <a:off x="5580062" y="3798887"/>
            <a:ext cx="1133475" cy="1495425"/>
          </a:xfrm>
          <a:prstGeom prst="rect">
            <a:avLst/>
          </a:prstGeom>
        </p:spPr>
      </p:pic>
    </p:spTree>
    <p:extLst>
      <p:ext uri="{BB962C8B-B14F-4D97-AF65-F5344CB8AC3E}">
        <p14:creationId xmlns:p14="http://schemas.microsoft.com/office/powerpoint/2010/main" val="142208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3">
            <a:extLst>
              <a:ext uri="{FF2B5EF4-FFF2-40B4-BE49-F238E27FC236}">
                <a16:creationId xmlns:a16="http://schemas.microsoft.com/office/drawing/2014/main" id="{241B450F-182B-4DAF-CC2D-CF8E4D864E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4" name="图片 7">
            <a:extLst>
              <a:ext uri="{FF2B5EF4-FFF2-40B4-BE49-F238E27FC236}">
                <a16:creationId xmlns:a16="http://schemas.microsoft.com/office/drawing/2014/main" id="{8DE22C44-6D7A-756D-530B-7997258E62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a:fillRect/>
          </a:stretch>
        </p:blipFill>
        <p:spPr>
          <a:xfrm>
            <a:off x="-786919" y="-941157"/>
            <a:ext cx="3793743" cy="8887366"/>
          </a:xfrm>
          <a:prstGeom prst="rect">
            <a:avLst/>
          </a:prstGeom>
        </p:spPr>
      </p:pic>
      <p:pic>
        <p:nvPicPr>
          <p:cNvPr id="6" name="图片 14">
            <a:extLst>
              <a:ext uri="{FF2B5EF4-FFF2-40B4-BE49-F238E27FC236}">
                <a16:creationId xmlns:a16="http://schemas.microsoft.com/office/drawing/2014/main" id="{74A549AD-4792-B965-0EC0-DD86910E03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a:extLst>
              <a:ext uri="{FF2B5EF4-FFF2-40B4-BE49-F238E27FC236}">
                <a16:creationId xmlns:a16="http://schemas.microsoft.com/office/drawing/2014/main" id="{7A594A1E-343B-57B0-9EC6-064AD8B53BD5}"/>
              </a:ext>
            </a:extLst>
          </p:cNvPr>
          <p:cNvSpPr/>
          <p:nvPr/>
        </p:nvSpPr>
        <p:spPr>
          <a:xfrm>
            <a:off x="5562529" y="473103"/>
            <a:ext cx="2197289" cy="545911"/>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56号-萌趣苏打饼" panose="00000500000000000000" pitchFamily="2" charset="-122"/>
              <a:ea typeface="字魂156号-萌趣苏打饼" panose="00000500000000000000" pitchFamily="2" charset="-122"/>
            </a:endParaRPr>
          </a:p>
        </p:txBody>
      </p:sp>
      <p:pic>
        <p:nvPicPr>
          <p:cNvPr id="9" name="图片 18">
            <a:extLst>
              <a:ext uri="{FF2B5EF4-FFF2-40B4-BE49-F238E27FC236}">
                <a16:creationId xmlns:a16="http://schemas.microsoft.com/office/drawing/2014/main" id="{0596BF37-DA74-23A0-CB82-764DEE325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a:extLst>
              <a:ext uri="{FF2B5EF4-FFF2-40B4-BE49-F238E27FC236}">
                <a16:creationId xmlns:a16="http://schemas.microsoft.com/office/drawing/2014/main" id="{D33F9D8D-CC00-CC9A-C264-49EA12D21DCA}"/>
              </a:ext>
            </a:extLst>
          </p:cNvPr>
          <p:cNvSpPr txBox="1"/>
          <p:nvPr/>
        </p:nvSpPr>
        <p:spPr>
          <a:xfrm>
            <a:off x="5742476" y="477290"/>
            <a:ext cx="1817077" cy="584775"/>
          </a:xfrm>
          <a:prstGeom prst="rect">
            <a:avLst/>
          </a:prstGeom>
          <a:noFill/>
        </p:spPr>
        <p:txBody>
          <a:bodyPr wrap="square" rtlCol="0">
            <a:spAutoFit/>
          </a:bodyPr>
          <a:lstStyle/>
          <a:p>
            <a:r>
              <a:rPr lang="en-US" sz="3200" b="1" dirty="0" err="1">
                <a:latin typeface="UTM Avo" panose="02040603050506020204" pitchFamily="18" charset="0"/>
              </a:rPr>
              <a:t>Ghi</a:t>
            </a:r>
            <a:r>
              <a:rPr lang="en-US" sz="3200" b="1" dirty="0">
                <a:latin typeface="UTM Avo" panose="02040603050506020204" pitchFamily="18" charset="0"/>
              </a:rPr>
              <a:t> </a:t>
            </a:r>
            <a:r>
              <a:rPr lang="en-US" sz="3200" b="1" dirty="0" err="1">
                <a:latin typeface="UTM Avo" panose="02040603050506020204" pitchFamily="18" charset="0"/>
              </a:rPr>
              <a:t>nhớ</a:t>
            </a:r>
            <a:endParaRPr lang="en-US" sz="3200" b="1" dirty="0">
              <a:latin typeface="UTM Avo" panose="02040603050506020204" pitchFamily="18" charset="0"/>
            </a:endParaRPr>
          </a:p>
        </p:txBody>
      </p:sp>
      <p:grpSp>
        <p:nvGrpSpPr>
          <p:cNvPr id="12" name="Group 11">
            <a:extLst>
              <a:ext uri="{FF2B5EF4-FFF2-40B4-BE49-F238E27FC236}">
                <a16:creationId xmlns:a16="http://schemas.microsoft.com/office/drawing/2014/main" id="{DA67C174-D558-4C5F-134E-ECD1F42D8A5D}"/>
              </a:ext>
            </a:extLst>
          </p:cNvPr>
          <p:cNvGrpSpPr/>
          <p:nvPr/>
        </p:nvGrpSpPr>
        <p:grpSpPr>
          <a:xfrm>
            <a:off x="2406124" y="1395824"/>
            <a:ext cx="8377598" cy="5052338"/>
            <a:chOff x="8407682" y="1623692"/>
            <a:chExt cx="3476267" cy="2253659"/>
          </a:xfrm>
        </p:grpSpPr>
        <p:sp>
          <p:nvSpPr>
            <p:cNvPr id="13" name="Google Shape;117;p2">
              <a:extLst>
                <a:ext uri="{FF2B5EF4-FFF2-40B4-BE49-F238E27FC236}">
                  <a16:creationId xmlns:a16="http://schemas.microsoft.com/office/drawing/2014/main" id="{85C1F863-37B5-73F6-9126-3D8D70056F74}"/>
                </a:ext>
              </a:extLst>
            </p:cNvPr>
            <p:cNvSpPr/>
            <p:nvPr/>
          </p:nvSpPr>
          <p:spPr>
            <a:xfrm>
              <a:off x="8407682" y="1623692"/>
              <a:ext cx="3476267" cy="225365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14" name="TextBox 13">
              <a:extLst>
                <a:ext uri="{FF2B5EF4-FFF2-40B4-BE49-F238E27FC236}">
                  <a16:creationId xmlns:a16="http://schemas.microsoft.com/office/drawing/2014/main" id="{DAC7A472-F46C-BF19-5A81-74B65B601CC5}"/>
                </a:ext>
              </a:extLst>
            </p:cNvPr>
            <p:cNvSpPr txBox="1"/>
            <p:nvPr/>
          </p:nvSpPr>
          <p:spPr>
            <a:xfrm>
              <a:off x="8505388" y="1692541"/>
              <a:ext cx="3378560" cy="2100500"/>
            </a:xfrm>
            <a:prstGeom prst="rect">
              <a:avLst/>
            </a:prstGeom>
            <a:noFill/>
          </p:spPr>
          <p:txBody>
            <a:bodyPr wrap="square" rtlCol="0">
              <a:spAutoFit/>
            </a:bodyPr>
            <a:lstStyle/>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mở bài gián tiếp</a:t>
              </a:r>
              <a:r>
                <a:rPr lang="vi-VN" sz="3000" i="1" dirty="0">
                  <a:solidFill>
                    <a:srgbClr val="000000"/>
                  </a:solidFill>
                  <a:effectLst/>
                  <a:latin typeface="Cambria" panose="02040503050406030204" pitchFamily="18" charset="0"/>
                  <a:ea typeface="Cambria" panose="02040503050406030204" pitchFamily="18" charset="0"/>
                </a:rPr>
                <a:t>:</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suy nghĩ về sự việc, hoạt động, ... có liên quan đến người được tả.</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Nhắc lại kỉ niệm chung nào đó với người được tả.</a:t>
              </a:r>
              <a:endParaRPr lang="en-US" sz="3000" dirty="0">
                <a:effectLst/>
                <a:latin typeface="Cambria" panose="02040503050406030204" pitchFamily="18" charset="0"/>
                <a:ea typeface="Cambria" panose="02040503050406030204" pitchFamily="18" charset="0"/>
              </a:endParaRPr>
            </a:p>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kết bài mở rộng</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cảm nghĩ về người được tả, những điều tốt đẹp mà người đó để lại trong lòng mọi người.</a:t>
              </a:r>
              <a:endParaRPr lang="en-US" sz="3000" dirty="0">
                <a:effectLst/>
                <a:latin typeface="Cambria" panose="02040503050406030204" pitchFamily="18" charset="0"/>
                <a:ea typeface="Cambria" panose="02040503050406030204" pitchFamily="18" charset="0"/>
              </a:endParaRPr>
            </a:p>
            <a:p>
              <a:r>
                <a:rPr lang="vi-VN" sz="3000" i="1" dirty="0">
                  <a:solidFill>
                    <a:srgbClr val="000000"/>
                  </a:solidFill>
                  <a:effectLst/>
                  <a:latin typeface="Cambria" panose="02040503050406030204" pitchFamily="18" charset="0"/>
                  <a:ea typeface="Cambria" panose="02040503050406030204" pitchFamily="18" charset="0"/>
                </a:rPr>
                <a:t>+ Bày tỏ những mong muốn về một tương lai tốt đẹp đến với người được tả.</a:t>
              </a:r>
              <a:endParaRPr lang="vi-VN" sz="30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7938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图片 18">
            <a:extLst>
              <a:ext uri="{FF2B5EF4-FFF2-40B4-BE49-F238E27FC236}">
                <a16:creationId xmlns:a16="http://schemas.microsoft.com/office/drawing/2014/main" id="{0596BF37-DA74-23A0-CB82-764DEE325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7" name="Rounded Rectangle 5">
            <a:extLst>
              <a:ext uri="{FF2B5EF4-FFF2-40B4-BE49-F238E27FC236}">
                <a16:creationId xmlns:a16="http://schemas.microsoft.com/office/drawing/2014/main" id="{2525ABBB-CF3E-0F9A-DA81-4F4A4455165D}"/>
              </a:ext>
            </a:extLst>
          </p:cNvPr>
          <p:cNvSpPr/>
          <p:nvPr/>
        </p:nvSpPr>
        <p:spPr>
          <a:xfrm>
            <a:off x="1031631" y="399987"/>
            <a:ext cx="10527324" cy="127643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V</a:t>
            </a:r>
            <a:r>
              <a:rPr lang="vi-VN" sz="3200" b="1" dirty="0">
                <a:solidFill>
                  <a:srgbClr val="002060"/>
                </a:solidFill>
                <a:latin typeface="Cambria" panose="02040503050406030204" pitchFamily="18" charset="0"/>
                <a:ea typeface="Cambria" panose="02040503050406030204" pitchFamily="18" charset="0"/>
              </a:rPr>
              <a:t>ề nhà: </a:t>
            </a:r>
            <a:r>
              <a:rPr lang="vi-VN" sz="3200" dirty="0">
                <a:solidFill>
                  <a:srgbClr val="002060"/>
                </a:solidFill>
                <a:latin typeface="Cambria" panose="02040503050406030204" pitchFamily="18" charset="0"/>
                <a:ea typeface="Cambria" panose="02040503050406030204" pitchFamily="18" charset="0"/>
              </a:rPr>
              <a:t>Tìm đọc các đoạn văn, bài văn tả người trong sách, báo hoặc trong SGK Tiếng Việt đã học ở các lớp.</a:t>
            </a:r>
            <a:endParaRPr lang="en-US" sz="3200" dirty="0">
              <a:solidFill>
                <a:srgbClr val="002060"/>
              </a:solidFill>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FC93BD6E-C0E3-A7C2-1B08-2892A3FF0D8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2918106" y="1747520"/>
            <a:ext cx="6903833" cy="4874580"/>
          </a:xfrm>
          <a:prstGeom prst="rect">
            <a:avLst/>
          </a:prstGeom>
        </p:spPr>
      </p:pic>
    </p:spTree>
    <p:extLst>
      <p:ext uri="{BB962C8B-B14F-4D97-AF65-F5344CB8AC3E}">
        <p14:creationId xmlns:p14="http://schemas.microsoft.com/office/powerpoint/2010/main" val="12349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2" name="Picture 1">
            <a:extLst>
              <a:ext uri="{FF2B5EF4-FFF2-40B4-BE49-F238E27FC236}">
                <a16:creationId xmlns:a16="http://schemas.microsoft.com/office/drawing/2014/main" id="{54D4D218-81AB-B61B-A9D0-539D878ACA91}"/>
              </a:ext>
            </a:extLst>
          </p:cNvPr>
          <p:cNvPicPr>
            <a:picLocks noChangeAspect="1"/>
          </p:cNvPicPr>
          <p:nvPr/>
        </p:nvPicPr>
        <p:blipFill>
          <a:blip r:embed="rId6"/>
          <a:stretch>
            <a:fillRect/>
          </a:stretch>
        </p:blipFill>
        <p:spPr>
          <a:xfrm>
            <a:off x="642655" y="1834377"/>
            <a:ext cx="10906689" cy="2822693"/>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443" b="25741"/>
          <a:stretch/>
        </p:blipFill>
        <p:spPr>
          <a:xfrm>
            <a:off x="0" y="1930400"/>
            <a:ext cx="12192000" cy="49276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43"/>
          <a:stretch/>
        </p:blipFill>
        <p:spPr>
          <a:xfrm>
            <a:off x="9639300" y="2663587"/>
            <a:ext cx="2552700" cy="41944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557"/>
          <a:stretch/>
        </p:blipFill>
        <p:spPr>
          <a:xfrm>
            <a:off x="0" y="2390775"/>
            <a:ext cx="2565400" cy="4467225"/>
          </a:xfrm>
          <a:prstGeom prst="rect">
            <a:avLst/>
          </a:prstGeom>
        </p:spPr>
      </p:pic>
      <p:sp>
        <p:nvSpPr>
          <p:cNvPr id="13" name="Hộp Văn bản 11">
            <a:extLst>
              <a:ext uri="{FF2B5EF4-FFF2-40B4-BE49-F238E27FC236}">
                <a16:creationId xmlns:a16="http://schemas.microsoft.com/office/drawing/2014/main" id="{008AF084-4877-9BF3-B81E-314A9172DFFE}"/>
              </a:ext>
            </a:extLst>
          </p:cNvPr>
          <p:cNvSpPr txBox="1"/>
          <p:nvPr/>
        </p:nvSpPr>
        <p:spPr>
          <a:xfrm>
            <a:off x="2164080" y="1036405"/>
            <a:ext cx="7691120" cy="1938992"/>
          </a:xfrm>
          <a:custGeom>
            <a:avLst/>
            <a:gdLst>
              <a:gd name="connsiteX0" fmla="*/ 0 w 7164125"/>
              <a:gd name="connsiteY0" fmla="*/ 323172 h 1938992"/>
              <a:gd name="connsiteX1" fmla="*/ 323172 w 7164125"/>
              <a:gd name="connsiteY1" fmla="*/ 0 h 1938992"/>
              <a:gd name="connsiteX2" fmla="*/ 6840953 w 7164125"/>
              <a:gd name="connsiteY2" fmla="*/ 0 h 1938992"/>
              <a:gd name="connsiteX3" fmla="*/ 7164125 w 7164125"/>
              <a:gd name="connsiteY3" fmla="*/ 323172 h 1938992"/>
              <a:gd name="connsiteX4" fmla="*/ 7164125 w 7164125"/>
              <a:gd name="connsiteY4" fmla="*/ 1615820 h 1938992"/>
              <a:gd name="connsiteX5" fmla="*/ 6840953 w 7164125"/>
              <a:gd name="connsiteY5" fmla="*/ 1938992 h 1938992"/>
              <a:gd name="connsiteX6" fmla="*/ 323172 w 7164125"/>
              <a:gd name="connsiteY6" fmla="*/ 1938992 h 1938992"/>
              <a:gd name="connsiteX7" fmla="*/ 0 w 7164125"/>
              <a:gd name="connsiteY7" fmla="*/ 1615820 h 1938992"/>
              <a:gd name="connsiteX8" fmla="*/ 0 w 7164125"/>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4125" h="1938992" fill="none" extrusionOk="0">
                <a:moveTo>
                  <a:pt x="0" y="323172"/>
                </a:moveTo>
                <a:cubicBezTo>
                  <a:pt x="-223" y="152006"/>
                  <a:pt x="150507" y="-11739"/>
                  <a:pt x="323172" y="0"/>
                </a:cubicBezTo>
                <a:cubicBezTo>
                  <a:pt x="2570004" y="29483"/>
                  <a:pt x="3587812" y="4220"/>
                  <a:pt x="6840953" y="0"/>
                </a:cubicBezTo>
                <a:cubicBezTo>
                  <a:pt x="7051416" y="12047"/>
                  <a:pt x="7158748" y="151666"/>
                  <a:pt x="7164125" y="323172"/>
                </a:cubicBezTo>
                <a:cubicBezTo>
                  <a:pt x="7076087" y="634578"/>
                  <a:pt x="7146159" y="1205157"/>
                  <a:pt x="7164125" y="1615820"/>
                </a:cubicBezTo>
                <a:cubicBezTo>
                  <a:pt x="7176016" y="1800702"/>
                  <a:pt x="7034772" y="1952798"/>
                  <a:pt x="6840953" y="1938992"/>
                </a:cubicBezTo>
                <a:cubicBezTo>
                  <a:pt x="4180966" y="1973120"/>
                  <a:pt x="1294413" y="1816200"/>
                  <a:pt x="323172" y="1938992"/>
                </a:cubicBezTo>
                <a:cubicBezTo>
                  <a:pt x="142053" y="1944245"/>
                  <a:pt x="-18081" y="1824439"/>
                  <a:pt x="0" y="1615820"/>
                </a:cubicBezTo>
                <a:cubicBezTo>
                  <a:pt x="47664" y="1452731"/>
                  <a:pt x="108499" y="476113"/>
                  <a:pt x="0" y="323172"/>
                </a:cubicBezTo>
                <a:close/>
              </a:path>
              <a:path w="7164125" h="1938992" stroke="0" extrusionOk="0">
                <a:moveTo>
                  <a:pt x="0" y="323172"/>
                </a:moveTo>
                <a:cubicBezTo>
                  <a:pt x="-2753" y="149375"/>
                  <a:pt x="159658" y="8088"/>
                  <a:pt x="323172" y="0"/>
                </a:cubicBezTo>
                <a:cubicBezTo>
                  <a:pt x="1258719" y="-40312"/>
                  <a:pt x="4974268" y="-70188"/>
                  <a:pt x="6840953" y="0"/>
                </a:cubicBezTo>
                <a:cubicBezTo>
                  <a:pt x="6990290" y="-2742"/>
                  <a:pt x="7172482" y="128466"/>
                  <a:pt x="7164125" y="323172"/>
                </a:cubicBezTo>
                <a:cubicBezTo>
                  <a:pt x="7186139" y="929663"/>
                  <a:pt x="7247547" y="983001"/>
                  <a:pt x="7164125" y="1615820"/>
                </a:cubicBezTo>
                <a:cubicBezTo>
                  <a:pt x="7162074" y="1818790"/>
                  <a:pt x="7011602" y="1939107"/>
                  <a:pt x="6840953" y="1938992"/>
                </a:cubicBezTo>
                <a:cubicBezTo>
                  <a:pt x="4805273" y="1956343"/>
                  <a:pt x="3269261" y="2062338"/>
                  <a:pt x="323172" y="1938992"/>
                </a:cubicBezTo>
                <a:cubicBezTo>
                  <a:pt x="146297" y="1932221"/>
                  <a:pt x="1621" y="1796328"/>
                  <a:pt x="0" y="1615820"/>
                </a:cubicBezTo>
                <a:cubicBezTo>
                  <a:pt x="-28062" y="1249352"/>
                  <a:pt x="69052" y="874724"/>
                  <a:pt x="0" y="323172"/>
                </a:cubicBezTo>
                <a:close/>
              </a:path>
            </a:pathLst>
          </a:custGeom>
          <a:ln w="28575">
            <a:extLst>
              <a:ext uri="{C807C97D-BFC1-408E-A445-0C87EB9F89A2}">
                <ask:lineSketchStyleProps xmlns:ask="http://schemas.microsoft.com/office/drawing/2018/sketchyshapes" xmlns="" sd="2173784308">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852" y="172043"/>
                          <a:pt x="175190" y="-39202"/>
                          <a:pt x="346944" y="0"/>
                        </a:cubicBezTo>
                        <a:cubicBezTo>
                          <a:pt x="2753068" y="60484"/>
                          <a:pt x="3869899" y="-210303"/>
                          <a:pt x="7344175" y="0"/>
                        </a:cubicBezTo>
                        <a:cubicBezTo>
                          <a:pt x="7586366" y="18167"/>
                          <a:pt x="7670368" y="171104"/>
                          <a:pt x="7691120" y="323172"/>
                        </a:cubicBezTo>
                        <a:cubicBezTo>
                          <a:pt x="7638529" y="594722"/>
                          <a:pt x="7695039" y="1152514"/>
                          <a:pt x="7691120" y="1615820"/>
                        </a:cubicBezTo>
                        <a:cubicBezTo>
                          <a:pt x="7718603" y="1808623"/>
                          <a:pt x="7571842" y="1970434"/>
                          <a:pt x="7344175" y="1938992"/>
                        </a:cubicBezTo>
                        <a:cubicBezTo>
                          <a:pt x="4504036" y="1949753"/>
                          <a:pt x="1381390" y="1799248"/>
                          <a:pt x="346944" y="1938992"/>
                        </a:cubicBezTo>
                        <a:cubicBezTo>
                          <a:pt x="142433" y="1964307"/>
                          <a:pt x="-39661" y="1858189"/>
                          <a:pt x="0" y="1615820"/>
                        </a:cubicBezTo>
                        <a:cubicBezTo>
                          <a:pt x="54328" y="1454986"/>
                          <a:pt x="126295" y="471766"/>
                          <a:pt x="0" y="323172"/>
                        </a:cubicBezTo>
                        <a:close/>
                      </a:path>
                      <a:path w="7691120" h="1938992" stroke="0" extrusionOk="0">
                        <a:moveTo>
                          <a:pt x="0" y="323172"/>
                        </a:moveTo>
                        <a:cubicBezTo>
                          <a:pt x="1571" y="158007"/>
                          <a:pt x="183243" y="4361"/>
                          <a:pt x="346944" y="0"/>
                        </a:cubicBezTo>
                        <a:cubicBezTo>
                          <a:pt x="1700207" y="-109255"/>
                          <a:pt x="5654244" y="-184379"/>
                          <a:pt x="7344175" y="0"/>
                        </a:cubicBezTo>
                        <a:cubicBezTo>
                          <a:pt x="7490660" y="24690"/>
                          <a:pt x="7698680" y="126265"/>
                          <a:pt x="7691120" y="323172"/>
                        </a:cubicBezTo>
                        <a:cubicBezTo>
                          <a:pt x="7716800" y="924747"/>
                          <a:pt x="7776849" y="983199"/>
                          <a:pt x="7691120" y="1615820"/>
                        </a:cubicBezTo>
                        <a:cubicBezTo>
                          <a:pt x="7689685" y="1791335"/>
                          <a:pt x="7522280" y="1952359"/>
                          <a:pt x="7344175" y="1938992"/>
                        </a:cubicBezTo>
                        <a:cubicBezTo>
                          <a:pt x="5084233" y="2081072"/>
                          <a:pt x="3668890" y="2264486"/>
                          <a:pt x="346944" y="1938992"/>
                        </a:cubicBezTo>
                        <a:cubicBezTo>
                          <a:pt x="179898" y="1917220"/>
                          <a:pt x="-15152" y="1768789"/>
                          <a:pt x="0" y="1615820"/>
                        </a:cubicBezTo>
                        <a:cubicBezTo>
                          <a:pt x="-44246" y="1288504"/>
                          <a:pt x="87930" y="867192"/>
                          <a:pt x="0" y="323172"/>
                        </a:cubicBezTo>
                        <a:close/>
                      </a:path>
                      <a:path w="7691120" h="1938992" fill="none" stroke="0" extrusionOk="0">
                        <a:moveTo>
                          <a:pt x="0" y="323172"/>
                        </a:moveTo>
                        <a:cubicBezTo>
                          <a:pt x="-4539" y="159324"/>
                          <a:pt x="172631" y="-5767"/>
                          <a:pt x="346944" y="0"/>
                        </a:cubicBezTo>
                        <a:cubicBezTo>
                          <a:pt x="2578776" y="-36458"/>
                          <a:pt x="3817418" y="-157214"/>
                          <a:pt x="7344175" y="0"/>
                        </a:cubicBezTo>
                        <a:cubicBezTo>
                          <a:pt x="7538389" y="9061"/>
                          <a:pt x="7696308" y="130388"/>
                          <a:pt x="7691120" y="323172"/>
                        </a:cubicBezTo>
                        <a:cubicBezTo>
                          <a:pt x="7649171" y="595621"/>
                          <a:pt x="7624412" y="1178387"/>
                          <a:pt x="7691120" y="1615820"/>
                        </a:cubicBezTo>
                        <a:cubicBezTo>
                          <a:pt x="7701879" y="1824660"/>
                          <a:pt x="7548493" y="1952853"/>
                          <a:pt x="7344175" y="1938992"/>
                        </a:cubicBezTo>
                        <a:cubicBezTo>
                          <a:pt x="4465182" y="1965118"/>
                          <a:pt x="1296968" y="1994669"/>
                          <a:pt x="346944" y="1938992"/>
                        </a:cubicBezTo>
                        <a:cubicBezTo>
                          <a:pt x="162173" y="1903529"/>
                          <a:pt x="-3965" y="1843731"/>
                          <a:pt x="0" y="1615820"/>
                        </a:cubicBezTo>
                        <a:cubicBezTo>
                          <a:pt x="53658" y="1450592"/>
                          <a:pt x="133567" y="463004"/>
                          <a:pt x="0" y="32317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000" dirty="0" err="1">
                <a:solidFill>
                  <a:prstClr val="black"/>
                </a:solidFill>
              </a:rPr>
              <a:t>Nêu</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điều</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biết</a:t>
            </a:r>
            <a:r>
              <a:rPr lang="en-US" sz="4000" dirty="0">
                <a:solidFill>
                  <a:prstClr val="black"/>
                </a:solidFill>
              </a:rPr>
              <a:t> </a:t>
            </a:r>
            <a:r>
              <a:rPr lang="en-US" sz="4000" dirty="0" err="1">
                <a:solidFill>
                  <a:prstClr val="black"/>
                </a:solidFill>
              </a:rPr>
              <a:t>về</a:t>
            </a:r>
            <a:r>
              <a:rPr lang="en-US" sz="4000" dirty="0">
                <a:solidFill>
                  <a:prstClr val="black"/>
                </a:solidFill>
              </a:rPr>
              <a:t> </a:t>
            </a:r>
            <a:r>
              <a:rPr lang="en-US" sz="4000" dirty="0" err="1">
                <a:solidFill>
                  <a:prstClr val="black"/>
                </a:solidFill>
              </a:rPr>
              <a:t>cách</a:t>
            </a:r>
            <a:r>
              <a:rPr lang="en-US" sz="4000" dirty="0">
                <a:solidFill>
                  <a:prstClr val="black"/>
                </a:solidFill>
              </a:rPr>
              <a:t> </a:t>
            </a:r>
            <a:r>
              <a:rPr lang="en-US" sz="4000" dirty="0" err="1">
                <a:solidFill>
                  <a:prstClr val="black"/>
                </a:solidFill>
              </a:rPr>
              <a:t>viết</a:t>
            </a:r>
            <a:r>
              <a:rPr lang="en-US" sz="4000" dirty="0">
                <a:solidFill>
                  <a:prstClr val="black"/>
                </a:solidFill>
              </a:rPr>
              <a:t> </a:t>
            </a:r>
            <a:r>
              <a:rPr lang="en-US" sz="4000" dirty="0" err="1">
                <a:solidFill>
                  <a:prstClr val="black"/>
                </a:solidFill>
              </a:rPr>
              <a:t>mở</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và</a:t>
            </a:r>
            <a:r>
              <a:rPr lang="en-US" sz="4000" dirty="0">
                <a:solidFill>
                  <a:prstClr val="black"/>
                </a:solidFill>
              </a:rPr>
              <a:t> </a:t>
            </a:r>
            <a:r>
              <a:rPr lang="en-US" sz="4000" dirty="0" err="1">
                <a:solidFill>
                  <a:prstClr val="black"/>
                </a:solidFill>
              </a:rPr>
              <a:t>kết</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tả</a:t>
            </a:r>
            <a:r>
              <a:rPr lang="en-US" sz="4000" dirty="0">
                <a:solidFill>
                  <a:prstClr val="black"/>
                </a:solidFill>
              </a:rPr>
              <a:t> </a:t>
            </a:r>
            <a:r>
              <a:rPr lang="en-US" sz="4000" dirty="0" err="1">
                <a:solidFill>
                  <a:prstClr val="black"/>
                </a:solidFill>
              </a:rPr>
              <a:t>phong</a:t>
            </a:r>
            <a:r>
              <a:rPr lang="en-US" sz="4000" dirty="0">
                <a:solidFill>
                  <a:prstClr val="black"/>
                </a:solidFill>
              </a:rPr>
              <a:t> </a:t>
            </a:r>
            <a:r>
              <a:rPr lang="en-US" sz="4000" dirty="0" err="1">
                <a:solidFill>
                  <a:prstClr val="black"/>
                </a:solidFill>
              </a:rPr>
              <a:t>cảnh</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học</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7506393"/>
              <a:gd name="connsiteY0" fmla="*/ 621351 h 3728033"/>
              <a:gd name="connsiteX1" fmla="*/ 621351 w 7506393"/>
              <a:gd name="connsiteY1" fmla="*/ 0 h 3728033"/>
              <a:gd name="connsiteX2" fmla="*/ 6885042 w 7506393"/>
              <a:gd name="connsiteY2" fmla="*/ 0 h 3728033"/>
              <a:gd name="connsiteX3" fmla="*/ 7506393 w 7506393"/>
              <a:gd name="connsiteY3" fmla="*/ 621351 h 3728033"/>
              <a:gd name="connsiteX4" fmla="*/ 7506393 w 7506393"/>
              <a:gd name="connsiteY4" fmla="*/ 3106682 h 3728033"/>
              <a:gd name="connsiteX5" fmla="*/ 6885042 w 7506393"/>
              <a:gd name="connsiteY5" fmla="*/ 3728033 h 3728033"/>
              <a:gd name="connsiteX6" fmla="*/ 621351 w 7506393"/>
              <a:gd name="connsiteY6" fmla="*/ 3728033 h 3728033"/>
              <a:gd name="connsiteX7" fmla="*/ 0 w 7506393"/>
              <a:gd name="connsiteY7" fmla="*/ 3106682 h 3728033"/>
              <a:gd name="connsiteX8" fmla="*/ 0 w 750639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6393" h="3728033" fill="none" extrusionOk="0">
                <a:moveTo>
                  <a:pt x="0" y="621351"/>
                </a:moveTo>
                <a:cubicBezTo>
                  <a:pt x="2261" y="339378"/>
                  <a:pt x="305674" y="46131"/>
                  <a:pt x="621351" y="0"/>
                </a:cubicBezTo>
                <a:cubicBezTo>
                  <a:pt x="3300063" y="72427"/>
                  <a:pt x="5807710" y="61419"/>
                  <a:pt x="6885042" y="0"/>
                </a:cubicBezTo>
                <a:cubicBezTo>
                  <a:pt x="7223527" y="-32204"/>
                  <a:pt x="7480275" y="270288"/>
                  <a:pt x="7506393" y="621351"/>
                </a:cubicBezTo>
                <a:cubicBezTo>
                  <a:pt x="7607269" y="988617"/>
                  <a:pt x="7399080" y="2001068"/>
                  <a:pt x="7506393" y="3106682"/>
                </a:cubicBezTo>
                <a:cubicBezTo>
                  <a:pt x="7510105" y="3431003"/>
                  <a:pt x="7210675" y="3708382"/>
                  <a:pt x="6885042" y="3728033"/>
                </a:cubicBezTo>
                <a:cubicBezTo>
                  <a:pt x="5737669" y="3757860"/>
                  <a:pt x="3570023" y="3648727"/>
                  <a:pt x="621351" y="3728033"/>
                </a:cubicBezTo>
                <a:cubicBezTo>
                  <a:pt x="288863" y="3726826"/>
                  <a:pt x="-49232" y="3459580"/>
                  <a:pt x="0" y="3106682"/>
                </a:cubicBezTo>
                <a:cubicBezTo>
                  <a:pt x="50037" y="2237106"/>
                  <a:pt x="770" y="1593841"/>
                  <a:pt x="0" y="621351"/>
                </a:cubicBezTo>
                <a:close/>
              </a:path>
              <a:path w="7506393" h="3728033" stroke="0" extrusionOk="0">
                <a:moveTo>
                  <a:pt x="0" y="621351"/>
                </a:moveTo>
                <a:cubicBezTo>
                  <a:pt x="18238" y="283159"/>
                  <a:pt x="306637" y="59273"/>
                  <a:pt x="621351" y="0"/>
                </a:cubicBezTo>
                <a:cubicBezTo>
                  <a:pt x="1902752" y="123000"/>
                  <a:pt x="4587174" y="-96860"/>
                  <a:pt x="6885042" y="0"/>
                </a:cubicBezTo>
                <a:cubicBezTo>
                  <a:pt x="7214477" y="-10463"/>
                  <a:pt x="7521676" y="247378"/>
                  <a:pt x="7506393" y="621351"/>
                </a:cubicBezTo>
                <a:cubicBezTo>
                  <a:pt x="7509566" y="1461809"/>
                  <a:pt x="7600660" y="2519737"/>
                  <a:pt x="7506393" y="3106682"/>
                </a:cubicBezTo>
                <a:cubicBezTo>
                  <a:pt x="7447065" y="3471339"/>
                  <a:pt x="7219540" y="3726615"/>
                  <a:pt x="6885042" y="3728033"/>
                </a:cubicBezTo>
                <a:cubicBezTo>
                  <a:pt x="5288591" y="3567326"/>
                  <a:pt x="2084567" y="3767700"/>
                  <a:pt x="621351" y="3728033"/>
                </a:cubicBezTo>
                <a:cubicBezTo>
                  <a:pt x="271238" y="3726629"/>
                  <a:pt x="-27957" y="3437180"/>
                  <a:pt x="0" y="3106682"/>
                </a:cubicBezTo>
                <a:cubicBezTo>
                  <a:pt x="32216" y="2191339"/>
                  <a:pt x="57206" y="1645274"/>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B0C1A36C-690E-2C80-9440-61E750A1AC7F}"/>
              </a:ext>
            </a:extLst>
          </p:cNvPr>
          <p:cNvPicPr>
            <a:picLocks noChangeAspect="1"/>
          </p:cNvPicPr>
          <p:nvPr/>
        </p:nvPicPr>
        <p:blipFill>
          <a:blip r:embed="rId6"/>
          <a:stretch>
            <a:fillRect/>
          </a:stretch>
        </p:blipFill>
        <p:spPr>
          <a:xfrm>
            <a:off x="4652130" y="547570"/>
            <a:ext cx="3090940" cy="1231499"/>
          </a:xfrm>
          <a:prstGeom prst="rect">
            <a:avLst/>
          </a:prstGeom>
        </p:spPr>
      </p:pic>
      <p:pic>
        <p:nvPicPr>
          <p:cNvPr id="9" name="Picture 8">
            <a:extLst>
              <a:ext uri="{FF2B5EF4-FFF2-40B4-BE49-F238E27FC236}">
                <a16:creationId xmlns:a16="http://schemas.microsoft.com/office/drawing/2014/main" id="{143F913D-F69E-C94A-17D2-6B902E49D19B}"/>
              </a:ext>
            </a:extLst>
          </p:cNvPr>
          <p:cNvPicPr>
            <a:picLocks noChangeAspect="1"/>
          </p:cNvPicPr>
          <p:nvPr/>
        </p:nvPicPr>
        <p:blipFill>
          <a:blip r:embed="rId7"/>
          <a:stretch>
            <a:fillRect/>
          </a:stretch>
        </p:blipFill>
        <p:spPr>
          <a:xfrm>
            <a:off x="2212532" y="2008543"/>
            <a:ext cx="7279255" cy="2048434"/>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707293"/>
            <a:ext cx="8001000" cy="465210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864738" y="876672"/>
            <a:ext cx="70104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Đường đến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Trên đường từ nhà đến trường, tôi phải đi qua Hồ Gươm. Lúc có bạn, chúng tôi thường chuyện trò tíu tít, có khi đuổi nhau suốt dọc đường. Khi đi một mình, tôi thích nhìn lên các vòm cây. Vì thế, tôi thường là đứa phát hiện ra bông gạo đầu tiên nở trên cây gạo trước đền Ngọc Sơn.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 Long</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16374" y="-958625"/>
            <a:ext cx="4366763" cy="3117238"/>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lvl="0" algn="just" defTabSz="457200">
              <a:defRPr/>
            </a:pPr>
            <a:r>
              <a:rPr lang="vi-VN" sz="3600" b="1" dirty="0">
                <a:ln w="0"/>
                <a:solidFill>
                  <a:srgbClr val="002060"/>
                </a:solidFill>
                <a:effectLst>
                  <a:reflection blurRad="6350" stA="53000" endA="300" endPos="35500" dir="5400000" sy="-90000" algn="bl" rotWithShape="0"/>
                </a:effectLst>
                <a:latin typeface="Calibri" panose="020F0502020204030204" pitchFamily="34" charset="0"/>
                <a:cs typeface="Calibri" panose="020F0502020204030204" pitchFamily="34" charset="0"/>
              </a:rPr>
              <a:t>Nêu những điểm khác nhau giữa các cách mở bài và kết bài dưới đây:</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dirty="0">
                  <a:solidFill>
                    <a:srgbClr val="FF0000"/>
                  </a:solidFill>
                  <a:latin typeface="Arial Rounded MT Bold" pitchFamily="34" charset="0"/>
                  <a:ea typeface="Arial-Rounded" pitchFamily="34" charset="0"/>
                  <a:cs typeface="Arial-Rounded" pitchFamily="34" charset="0"/>
                </a:rPr>
                <a:t>1</a:t>
              </a:r>
            </a:p>
          </p:txBody>
        </p:sp>
      </p:grpSp>
      <p:pic>
        <p:nvPicPr>
          <p:cNvPr id="8" name="Picture 7">
            <a:extLst>
              <a:ext uri="{FF2B5EF4-FFF2-40B4-BE49-F238E27FC236}">
                <a16:creationId xmlns:a16="http://schemas.microsoft.com/office/drawing/2014/main" id="{7020BF73-8AF3-F0F8-797D-310E14E18810}"/>
              </a:ext>
            </a:extLst>
          </p:cNvPr>
          <p:cNvPicPr>
            <a:picLocks noChangeAspect="1"/>
          </p:cNvPicPr>
          <p:nvPr/>
        </p:nvPicPr>
        <p:blipFill>
          <a:blip r:embed="rId3"/>
          <a:stretch>
            <a:fillRect/>
          </a:stretch>
        </p:blipFill>
        <p:spPr>
          <a:xfrm>
            <a:off x="1407160" y="1851660"/>
            <a:ext cx="9296400" cy="3581400"/>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56F1C06-4897-D1E4-A202-84F336F3CC59}"/>
              </a:ext>
            </a:extLst>
          </p:cNvPr>
          <p:cNvPicPr>
            <a:picLocks noChangeAspect="1"/>
          </p:cNvPicPr>
          <p:nvPr/>
        </p:nvPicPr>
        <p:blipFill>
          <a:blip r:embed="rId3"/>
          <a:stretch>
            <a:fillRect/>
          </a:stretch>
        </p:blipFill>
        <p:spPr>
          <a:xfrm>
            <a:off x="965517" y="1461134"/>
            <a:ext cx="10534718" cy="3903345"/>
          </a:xfrm>
          <a:prstGeom prst="rect">
            <a:avLst/>
          </a:prstGeom>
        </p:spPr>
      </p:pic>
    </p:spTree>
    <p:extLst>
      <p:ext uri="{BB962C8B-B14F-4D97-AF65-F5344CB8AC3E}">
        <p14:creationId xmlns:p14="http://schemas.microsoft.com/office/powerpoint/2010/main" val="22364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51E450-DD14-193F-A04D-FDAAA1DBCF4A}"/>
              </a:ext>
            </a:extLst>
          </p:cNvPr>
          <p:cNvPicPr>
            <a:picLocks noChangeAspect="1"/>
          </p:cNvPicPr>
          <p:nvPr/>
        </p:nvPicPr>
        <p:blipFill rotWithShape="1">
          <a:blip r:embed="rId2"/>
          <a:srcRect b="20667"/>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id="{7804546B-3303-A7C3-0B39-7F48D1992A27}"/>
              </a:ext>
            </a:extLst>
          </p:cNvPr>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trực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trích dẫn một sự thật về Thắng, con cá vược của thôn Bần, </a:t>
            </a:r>
            <a:r>
              <a:rPr lang="en-US" sz="2600" dirty="0">
                <a:solidFill>
                  <a:srgbClr val="000000"/>
                </a:solidFill>
                <a:latin typeface="Tahoma" panose="020B0604030504040204" pitchFamily="34" charset="0"/>
                <a:ea typeface="Tahoma" panose="020B0604030504040204" pitchFamily="34" charset="0"/>
                <a:cs typeface="Tahoma" panose="020B0604030504040204" pitchFamily="34" charset="0"/>
              </a:rPr>
              <a:t>l</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à địch thủ bơi lội đáng gờm nhất của bọn trẻ. Điều này tạo ra một sự tập trung nhanh chóng vào nhân vật chính.</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a:extLst>
              <a:ext uri="{FF2B5EF4-FFF2-40B4-BE49-F238E27FC236}">
                <a16:creationId xmlns:a16="http://schemas.microsoft.com/office/drawing/2014/main" id="{EBA1421D-A93F-674C-B84E-2DD331729595}"/>
              </a:ext>
            </a:extLst>
          </p:cNvPr>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lvl="0" algn="just">
              <a:defRPr/>
            </a:pP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Cách</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mở</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a:extLst>
              <a:ext uri="{FF2B5EF4-FFF2-40B4-BE49-F238E27FC236}">
                <a16:creationId xmlns:a16="http://schemas.microsoft.com/office/drawing/2014/main" id="{FDD95D24-F768-DDCE-323A-23B37FCBCC97}"/>
              </a:ext>
            </a:extLst>
          </p:cNvPr>
          <p:cNvSpPr>
            <a:spLocks noChangeArrowheads="1"/>
          </p:cNvSpPr>
          <p:nvPr/>
        </p:nvSpPr>
        <p:spPr bwMode="auto">
          <a:xfrm>
            <a:off x="4374043" y="3592877"/>
            <a:ext cx="7502998" cy="275712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gián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sử dụng mô tả chi tiết để tạo nên hình ảnh về vùng biển và cuộc sống của bọn trẻ. Nó cung cấp thông tin về môi trường và nền văn hóa, đồng thời giới thiệu Thắng như một nhân vật đặc biệt trong số các đứa trẻ.</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998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51E450-DD14-193F-A04D-FDAAA1DBCF4A}"/>
              </a:ext>
            </a:extLst>
          </p:cNvPr>
          <p:cNvPicPr>
            <a:picLocks noChangeAspect="1"/>
          </p:cNvPicPr>
          <p:nvPr/>
        </p:nvPicPr>
        <p:blipFill rotWithShape="1">
          <a:blip r:embed="rId2"/>
          <a:srcRect b="20667"/>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id="{7804546B-3303-A7C3-0B39-7F48D1992A27}"/>
              </a:ext>
            </a:extLst>
          </p:cNvPr>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không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mô tả cảnh bọn trẻ đứng trên bờ nhìn Thắng lặn và cảm thấy ghen tị và ngưỡng mộ. Kết bài này không mở rộng thêm ý kiến hay suy nghĩ của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a:extLst>
              <a:ext uri="{FF2B5EF4-FFF2-40B4-BE49-F238E27FC236}">
                <a16:creationId xmlns:a16="http://schemas.microsoft.com/office/drawing/2014/main" id="{EBA1421D-A93F-674C-B84E-2DD331729595}"/>
              </a:ext>
            </a:extLst>
          </p:cNvPr>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a:extLst>
              <a:ext uri="{FF2B5EF4-FFF2-40B4-BE49-F238E27FC236}">
                <a16:creationId xmlns:a16="http://schemas.microsoft.com/office/drawing/2014/main" id="{FDD95D24-F768-DDCE-323A-23B37FCBCC97}"/>
              </a:ext>
            </a:extLst>
          </p:cNvPr>
          <p:cNvSpPr>
            <a:spLocks noChangeArrowheads="1"/>
          </p:cNvSpPr>
          <p:nvPr/>
        </p:nvSpPr>
        <p:spPr bwMode="auto">
          <a:xfrm>
            <a:off x="4374043" y="3535681"/>
            <a:ext cx="7502998" cy="3139440"/>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bao gồm suy nghĩ và cảm xúc cá nhân của người viết. Nó bày tỏ sự thán phục của người viết đối với Thắng và đặt câu hỏi liệu các bạn khác có cảm nhận tương tự hay không. Kết bài này mở rộng chủ đề và tạo ra một sự liên kết giữa nhân vật và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696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Viết mở bài gián tiếp và kết bài mở rộng cho bài Chú bé vùng biển theo cách của em.</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FF0000"/>
                  </a:solidFill>
                  <a:effectLst/>
                  <a:uLnTx/>
                  <a:uFillTx/>
                  <a:latin typeface="Arial Rounded MT Bold" pitchFamily="34" charset="0"/>
                  <a:ea typeface="Arial-Rounded" pitchFamily="34" charset="0"/>
                  <a:cs typeface="Arial-Rounded" pitchFamily="34" charset="0"/>
                  <a:sym typeface="Arial"/>
                </a:rPr>
                <a:t>2</a:t>
              </a:r>
            </a:p>
          </p:txBody>
        </p:sp>
      </p:grpSp>
      <p:sp>
        <p:nvSpPr>
          <p:cNvPr id="7" name="Rounded Rectangle 32">
            <a:extLst>
              <a:ext uri="{FF2B5EF4-FFF2-40B4-BE49-F238E27FC236}">
                <a16:creationId xmlns:a16="http://schemas.microsoft.com/office/drawing/2014/main" id="{2D059936-2BC1-0094-7ACE-E3FE2AB19AE8}"/>
              </a:ext>
            </a:extLst>
          </p:cNvPr>
          <p:cNvSpPr>
            <a:spLocks noChangeArrowheads="1"/>
          </p:cNvSpPr>
          <p:nvPr/>
        </p:nvSpPr>
        <p:spPr bwMode="auto">
          <a:xfrm>
            <a:off x="1143162" y="1814877"/>
            <a:ext cx="10286838" cy="35394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800" b="1" dirty="0">
                <a:solidFill>
                  <a:srgbClr val="000000"/>
                </a:solidFill>
                <a:latin typeface="Tahoma" panose="020B0604030504040204" pitchFamily="34" charset="0"/>
                <a:ea typeface="Tahoma" panose="020B0604030504040204" pitchFamily="34" charset="0"/>
                <a:cs typeface="Tahoma" panose="020B0604030504040204" pitchFamily="34" charset="0"/>
              </a:rPr>
              <a:t>- Mở bài gián tiếp: </a:t>
            </a:r>
          </a:p>
          <a:p>
            <a:pPr lvl="0" algn="just" defTabSz="1219020"/>
            <a:r>
              <a:rPr lang="vi-VN" sz="2800" dirty="0">
                <a:solidFill>
                  <a:srgbClr val="000000"/>
                </a:solidFill>
                <a:latin typeface="Tahoma" panose="020B0604030504040204" pitchFamily="34" charset="0"/>
                <a:ea typeface="Tahoma" panose="020B0604030504040204" pitchFamily="34" charset="0"/>
                <a:cs typeface="Tahoma" panose="020B0604030504040204" pitchFamily="34" charset="0"/>
              </a:rPr>
              <a:t>Cuộc sống mưu sinh trên biển luôn là thứ mà chúng ta tò mò. Mọi người được sinh ra và lớn lên giữa một vùng biển đẹp, làn sóng xanh, tiếp xúc với ánh nắng vàng từ thuở bé. Điểm đặc biệt ở con người nơi đây là từ trẻ con, ai cũng biết bơi lội nhưng có lẽ chỉ có Thắng mới được mọi người vinh danh là con cá vược của thôn Bần.</a:t>
            </a:r>
          </a:p>
        </p:txBody>
      </p:sp>
    </p:spTree>
    <p:extLst>
      <p:ext uri="{BB962C8B-B14F-4D97-AF65-F5344CB8AC3E}">
        <p14:creationId xmlns:p14="http://schemas.microsoft.com/office/powerpoint/2010/main" val="306323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715</Words>
  <Application>Microsoft Office PowerPoint</Application>
  <PresentationFormat>Widescreen</PresentationFormat>
  <Paragraphs>32</Paragraphs>
  <Slides>15</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vt:i4>
      </vt:variant>
    </vt:vector>
  </HeadingPairs>
  <TitlesOfParts>
    <vt:vector size="28" baseType="lpstr">
      <vt:lpstr>微软雅黑</vt:lpstr>
      <vt:lpstr>Arial</vt:lpstr>
      <vt:lpstr>Arial Rounded MT Bold</vt:lpstr>
      <vt:lpstr>Arial-Rounded</vt:lpstr>
      <vt:lpstr>Calibri</vt:lpstr>
      <vt:lpstr>Calibri Light</vt:lpstr>
      <vt:lpstr>Cambria</vt:lpstr>
      <vt:lpstr>Tahoma</vt:lpstr>
      <vt:lpstr>Times New Roman</vt:lpstr>
      <vt:lpstr>UTM Avo</vt:lpstr>
      <vt:lpstr>字魂156号-萌趣苏打饼</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13</cp:revision>
  <dcterms:created xsi:type="dcterms:W3CDTF">2024-10-22T01:05:09Z</dcterms:created>
  <dcterms:modified xsi:type="dcterms:W3CDTF">2025-02-14T09:36:27Z</dcterms:modified>
</cp:coreProperties>
</file>