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93" r:id="rId3"/>
    <p:sldId id="292" r:id="rId4"/>
    <p:sldId id="283" r:id="rId5"/>
    <p:sldId id="284" r:id="rId6"/>
    <p:sldId id="285" r:id="rId7"/>
    <p:sldId id="286" r:id="rId8"/>
    <p:sldId id="287" r:id="rId9"/>
    <p:sldId id="257" r:id="rId10"/>
    <p:sldId id="258" r:id="rId11"/>
    <p:sldId id="259" r:id="rId12"/>
    <p:sldId id="260" r:id="rId13"/>
    <p:sldId id="288" r:id="rId14"/>
    <p:sldId id="261" r:id="rId15"/>
    <p:sldId id="262" r:id="rId16"/>
    <p:sldId id="263" r:id="rId17"/>
    <p:sldId id="264" r:id="rId18"/>
    <p:sldId id="272" r:id="rId19"/>
    <p:sldId id="273" r:id="rId20"/>
    <p:sldId id="290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2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17/2/2025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155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4" name="Google Shape;18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78913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2" name="Google Shape;202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0" name="Google Shape;24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1" name="Google Shape;51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7" name="Google Shape;52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2" name="Google Shape;582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Hoàn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/>
              <a:t> </a:t>
            </a:r>
            <a:endParaRPr dirty="0"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8510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1725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574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7211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印品黑体" panose="00000500000000000000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印品黑体" panose="00000500000000000000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7706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64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4875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983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590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11564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17C98-5284-4BB1-92D3-069DDE0704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17/2/2025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1DF3-15C0-436E-988D-CF934A184B5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749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098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000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079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9583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191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5846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4428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vi-VN"/>
              <a:t>‹#›</a:t>
            </a:fld>
            <a:endParaRPr/>
          </a:p>
        </p:txBody>
      </p:sp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93A5F5-2FFB-4FE8-A91D-662995FFFCE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01" y="218660"/>
            <a:ext cx="1357222" cy="135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966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3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9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41.png"/><Relationship Id="rId4" Type="http://schemas.openxmlformats.org/officeDocument/2006/relationships/image" Target="../media/image8.png"/><Relationship Id="rId9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openxmlformats.org/officeDocument/2006/relationships/image" Target="../media/image17.png"/><Relationship Id="rId2" Type="http://schemas.microsoft.com/office/2007/relationships/media" Target="../media/media1.mp3"/><Relationship Id="rId16" Type="http://schemas.openxmlformats.org/officeDocument/2006/relationships/slide" Target="slide8.xml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slide" Target="slide7.xml"/><Relationship Id="rId5" Type="http://schemas.openxmlformats.org/officeDocument/2006/relationships/image" Target="../media/image15.png"/><Relationship Id="rId15" Type="http://schemas.openxmlformats.org/officeDocument/2006/relationships/image" Target="../media/image10.png"/><Relationship Id="rId10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slide" Target="slide4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audio" Target="../media/audio1.wav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10.png"/><Relationship Id="rId5" Type="http://schemas.openxmlformats.org/officeDocument/2006/relationships/image" Target="../media/image24.png"/><Relationship Id="rId15" Type="http://schemas.openxmlformats.org/officeDocument/2006/relationships/image" Target="../media/image29.pn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>
            <a:extLst>
              <a:ext uri="{FF2B5EF4-FFF2-40B4-BE49-F238E27FC236}">
                <a16:creationId xmlns:a16="http://schemas.microsoft.com/office/drawing/2014/main" id="{9852D9DC-4DF7-C172-4B7B-5BA4B479B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23" y="427123"/>
            <a:ext cx="12347035" cy="86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31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PHÒNG GIÁO DỤC VÀ ĐÀO TẠO HUYỆN QUỐC OAI</a:t>
            </a:r>
          </a:p>
          <a:p>
            <a:pPr algn="ctr" defTabSz="1219231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TRƯỜNG TIỂU HỌC SÀI SƠN A</a:t>
            </a:r>
            <a:endParaRPr lang="vi-V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D01C675-83A3-A78F-80AB-0D8081CC9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000" y="1650334"/>
            <a:ext cx="12192001" cy="86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31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40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MÔN TOÁN LỚP 3</a:t>
            </a:r>
            <a:endParaRPr lang="vi-VN" altLang="en-US" sz="4000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5D454D-1C65-F2FB-5640-C84C5AF210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248363"/>
            <a:ext cx="1930400" cy="16992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5997DA-D42A-7599-8D2C-CD50F61AF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80" y="2420024"/>
            <a:ext cx="10010500" cy="201795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0CE9654-2895-B119-E25C-337531CD5E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6893" y="4216651"/>
            <a:ext cx="3755256" cy="862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1219231" fontAlgn="base">
              <a:spcBef>
                <a:spcPct val="0"/>
              </a:spcBef>
              <a:spcAft>
                <a:spcPct val="0"/>
              </a:spcAft>
              <a:buClr>
                <a:srgbClr val="1F497D"/>
              </a:buClr>
              <a:buNone/>
            </a:pPr>
            <a:r>
              <a:rPr lang="en-US" altLang="en-US" sz="40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(</a:t>
            </a:r>
            <a:r>
              <a:rPr lang="en-US" altLang="en-US" sz="4000" b="1" dirty="0" err="1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Tiết</a:t>
            </a:r>
            <a:r>
              <a:rPr lang="en-US" altLang="en-US" sz="4000" b="1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  <a:ea typeface="Patrick Hand" panose="020B0604020202020204" pitchFamily="2" charset="0"/>
                <a:cs typeface="Times New Roman" panose="02020603050405020304" pitchFamily="18" charset="0"/>
                <a:sym typeface="Patrick Hand" panose="020B0604020202020204" pitchFamily="2" charset="0"/>
              </a:rPr>
              <a:t> 1)</a:t>
            </a:r>
            <a:endParaRPr lang="vi-VN" altLang="en-US" sz="4000" b="1" dirty="0">
              <a:solidFill>
                <a:srgbClr val="4F81BD">
                  <a:lumMod val="50000"/>
                </a:srgbClr>
              </a:solidFill>
              <a:latin typeface="Times New Roman" panose="02020603050405020304" pitchFamily="18" charset="0"/>
              <a:ea typeface="Patrick Hand" panose="020B0604020202020204" pitchFamily="2" charset="0"/>
              <a:cs typeface="Times New Roman" panose="02020603050405020304" pitchFamily="18" charset="0"/>
              <a:sym typeface="Patrick Hand" panose="020B06040202020202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84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57F9B-18D8-4DDD-BA71-21D8E8582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3084" y="3178492"/>
            <a:ext cx="7795751" cy="2175829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8BDCC08B-E719-409D-B891-DD1B8B90B1D1}"/>
              </a:ext>
            </a:extLst>
          </p:cNvPr>
          <p:cNvSpPr/>
          <p:nvPr/>
        </p:nvSpPr>
        <p:spPr>
          <a:xfrm>
            <a:off x="2133600" y="1503679"/>
            <a:ext cx="3810000" cy="1310640"/>
          </a:xfrm>
          <a:prstGeom prst="wedgeRoundRectCallout">
            <a:avLst>
              <a:gd name="adj1" fmla="val 10634"/>
              <a:gd name="adj2" fmla="val 72578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Việt</a:t>
            </a:r>
            <a:r>
              <a:rPr lang="en-US" sz="2400" dirty="0"/>
              <a:t> </a:t>
            </a:r>
            <a:r>
              <a:rPr lang="en-US" sz="2400" dirty="0" err="1"/>
              <a:t>giúp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hai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nhau</a:t>
            </a:r>
            <a:r>
              <a:rPr lang="en-US" sz="2400" dirty="0"/>
              <a:t> </a:t>
            </a:r>
            <a:r>
              <a:rPr lang="en-US" sz="2400" dirty="0" err="1"/>
              <a:t>nhé</a:t>
            </a:r>
            <a:r>
              <a:rPr lang="en-US" sz="2400" dirty="0"/>
              <a:t>!</a:t>
            </a:r>
          </a:p>
        </p:txBody>
      </p:sp>
      <p:sp>
        <p:nvSpPr>
          <p:cNvPr id="35" name="Speech Bubble: Rectangle with Corners Rounded 34">
            <a:extLst>
              <a:ext uri="{FF2B5EF4-FFF2-40B4-BE49-F238E27FC236}">
                <a16:creationId xmlns:a16="http://schemas.microsoft.com/office/drawing/2014/main" id="{CB3B3DCC-F632-4CBE-A05A-E3CC582BB769}"/>
              </a:ext>
            </a:extLst>
          </p:cNvPr>
          <p:cNvSpPr/>
          <p:nvPr/>
        </p:nvSpPr>
        <p:spPr>
          <a:xfrm>
            <a:off x="6888480" y="2011680"/>
            <a:ext cx="3810000" cy="1310640"/>
          </a:xfrm>
          <a:prstGeom prst="wedgeRoundRectCallout">
            <a:avLst>
              <a:gd name="adj1" fmla="val -26699"/>
              <a:gd name="adj2" fmla="val 58624"/>
              <a:gd name="adj3" fmla="val 16667"/>
            </a:avLst>
          </a:prstGeom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Ơ, </a:t>
            </a:r>
            <a:r>
              <a:rPr lang="en-US" sz="2400" dirty="0" err="1"/>
              <a:t>cậu</a:t>
            </a:r>
            <a:r>
              <a:rPr lang="en-US" sz="2400" dirty="0"/>
              <a:t> </a:t>
            </a:r>
            <a:r>
              <a:rPr lang="en-US" sz="2400" dirty="0" err="1"/>
              <a:t>phải</a:t>
            </a:r>
            <a:r>
              <a:rPr lang="en-US" sz="2400" dirty="0"/>
              <a:t> </a:t>
            </a:r>
            <a:r>
              <a:rPr lang="en-US" sz="2400" dirty="0" err="1"/>
              <a:t>cắt</a:t>
            </a:r>
            <a:r>
              <a:rPr lang="en-US" sz="2400" dirty="0"/>
              <a:t> ở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</a:t>
            </a:r>
            <a:r>
              <a:rPr lang="en-US" sz="2400" dirty="0" err="1"/>
              <a:t>dây</a:t>
            </a:r>
            <a:r>
              <a:rPr lang="en-US" sz="2400" dirty="0"/>
              <a:t> </a:t>
            </a:r>
            <a:r>
              <a:rPr lang="en-US" sz="2400" dirty="0" err="1"/>
              <a:t>ấy</a:t>
            </a:r>
            <a:r>
              <a:rPr lang="en-US" sz="2400"/>
              <a:t>.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1"/>
            <a:ext cx="8618627" cy="2119524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3035335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A, B, C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là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ba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hàng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2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A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C.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4365625" y="-12171"/>
            <a:ext cx="4006215" cy="791468"/>
            <a:chOff x="3205153" y="3957288"/>
            <a:chExt cx="6506006" cy="2160240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1522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a.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ở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giữa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241040" y="1838695"/>
            <a:ext cx="5963920" cy="855389"/>
            <a:chOff x="3241040" y="1838695"/>
            <a:chExt cx="5963920" cy="855389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</p:cNvCxnSpPr>
            <p:nvPr/>
          </p:nvCxnSpPr>
          <p:spPr>
            <a:xfrm>
              <a:off x="3241040" y="1940560"/>
              <a:ext cx="570992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77920" y="184109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368732" y="183869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244779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A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616712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B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C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B9A6D38-67EA-46BA-85C7-ECF9B0A9E802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434EAFA-C4DB-4AC2-A640-93E5882CD2B6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 cm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2" name="Google Shape;192;p4"/>
          <p:cNvGrpSpPr/>
          <p:nvPr/>
        </p:nvGrpSpPr>
        <p:grpSpPr>
          <a:xfrm>
            <a:off x="2661920" y="2908550"/>
            <a:ext cx="8618627" cy="3737702"/>
            <a:chOff x="5743355" y="5952590"/>
            <a:chExt cx="3492823" cy="2119524"/>
          </a:xfrm>
        </p:grpSpPr>
        <p:sp>
          <p:nvSpPr>
            <p:cNvPr id="193" name="Google Shape;193;p4"/>
            <p:cNvSpPr/>
            <p:nvPr/>
          </p:nvSpPr>
          <p:spPr>
            <a:xfrm>
              <a:off x="5743355" y="5952590"/>
              <a:ext cx="3492823" cy="1981412"/>
            </a:xfrm>
            <a:custGeom>
              <a:avLst/>
              <a:gdLst/>
              <a:ahLst/>
              <a:cxnLst/>
              <a:rect l="l" t="t" r="r" b="b"/>
              <a:pathLst>
                <a:path w="3302000" h="990600" extrusionOk="0">
                  <a:moveTo>
                    <a:pt x="0" y="304800"/>
                  </a:moveTo>
                  <a:lnTo>
                    <a:pt x="397933" y="922867"/>
                  </a:lnTo>
                  <a:lnTo>
                    <a:pt x="3090333" y="990600"/>
                  </a:lnTo>
                  <a:lnTo>
                    <a:pt x="3302000" y="0"/>
                  </a:lnTo>
                  <a:lnTo>
                    <a:pt x="0" y="304800"/>
                  </a:lnTo>
                  <a:close/>
                </a:path>
              </a:pathLst>
            </a:cu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"/>
            <p:cNvSpPr/>
            <p:nvPr/>
          </p:nvSpPr>
          <p:spPr>
            <a:xfrm>
              <a:off x="5981480" y="6139212"/>
              <a:ext cx="2999765" cy="1932902"/>
            </a:xfrm>
            <a:custGeom>
              <a:avLst/>
              <a:gdLst/>
              <a:ahLst/>
              <a:cxnLst/>
              <a:rect l="l" t="t" r="r" b="b"/>
              <a:pathLst>
                <a:path w="2836333" h="965200" extrusionOk="0">
                  <a:moveTo>
                    <a:pt x="0" y="0"/>
                  </a:moveTo>
                  <a:lnTo>
                    <a:pt x="245533" y="685800"/>
                  </a:lnTo>
                  <a:lnTo>
                    <a:pt x="2658533" y="965200"/>
                  </a:lnTo>
                  <a:lnTo>
                    <a:pt x="2836333" y="10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 txBox="1"/>
            <p:nvPr/>
          </p:nvSpPr>
          <p:spPr>
            <a:xfrm>
              <a:off x="6184035" y="6309524"/>
              <a:ext cx="2721550" cy="14987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ở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giữa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hai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bằng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độ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dài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HE,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viết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DH = HE</a:t>
              </a:r>
            </a:p>
            <a:p>
              <a:pPr marL="457200" marR="0" lvl="0" indent="-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H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được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gọi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là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trung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điểm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đoạn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thẳng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DE.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96" name="Google Shape;196;p4"/>
          <p:cNvPicPr preferRelativeResize="0"/>
          <p:nvPr/>
        </p:nvPicPr>
        <p:blipFill rotWithShape="1">
          <a:blip r:embed="rId5">
            <a:alphaModFix/>
          </a:blip>
          <a:srcRect l="10499" r="27259"/>
          <a:stretch/>
        </p:blipFill>
        <p:spPr>
          <a:xfrm flipH="1">
            <a:off x="726911" y="2236203"/>
            <a:ext cx="1737691" cy="279187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4"/>
          <p:cNvGrpSpPr/>
          <p:nvPr/>
        </p:nvGrpSpPr>
        <p:grpSpPr>
          <a:xfrm>
            <a:off x="2184400" y="-12171"/>
            <a:ext cx="8547238" cy="1459912"/>
            <a:chOff x="3205153" y="3957288"/>
            <a:chExt cx="6506006" cy="3984697"/>
          </a:xfrm>
        </p:grpSpPr>
        <p:sp>
          <p:nvSpPr>
            <p:cNvPr id="198" name="Google Shape;198;p4"/>
            <p:cNvSpPr/>
            <p:nvPr/>
          </p:nvSpPr>
          <p:spPr>
            <a:xfrm>
              <a:off x="3205153" y="3957288"/>
              <a:ext cx="6506006" cy="2160240"/>
            </a:xfrm>
            <a:prstGeom prst="rect">
              <a:avLst/>
            </a:prstGeom>
            <a:solidFill>
              <a:srgbClr val="FFFFCC"/>
            </a:solidFill>
            <a:ln w="76200" cap="flat" cmpd="dbl">
              <a:solidFill>
                <a:srgbClr val="6F8F2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"/>
            <p:cNvSpPr txBox="1"/>
            <p:nvPr/>
          </p:nvSpPr>
          <p:spPr>
            <a:xfrm>
              <a:off x="3251241" y="3993870"/>
              <a:ext cx="6357728" cy="3948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b.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Trung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điểm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của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đoạn</a:t>
              </a:r>
              <a:r>
                <a: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4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thẳng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F559076-81AD-406C-8864-3FA11135B58A}"/>
              </a:ext>
            </a:extLst>
          </p:cNvPr>
          <p:cNvGrpSpPr/>
          <p:nvPr/>
        </p:nvGrpSpPr>
        <p:grpSpPr>
          <a:xfrm>
            <a:off x="3423920" y="1855174"/>
            <a:ext cx="5781040" cy="895764"/>
            <a:chOff x="3423920" y="1855174"/>
            <a:chExt cx="5781040" cy="89576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B5BFD7F-0692-4B92-AE62-F30986834C65}"/>
                </a:ext>
              </a:extLst>
            </p:cNvPr>
            <p:cNvCxnSpPr>
              <a:cxnSpLocks/>
              <a:stCxn id="5" idx="2"/>
              <a:endCxn id="17" idx="6"/>
            </p:cNvCxnSpPr>
            <p:nvPr/>
          </p:nvCxnSpPr>
          <p:spPr>
            <a:xfrm flipV="1">
              <a:off x="3668017" y="1940234"/>
              <a:ext cx="4826445" cy="4274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82560DAD-5722-40A6-84A6-9105C4F0778E}"/>
                </a:ext>
              </a:extLst>
            </p:cNvPr>
            <p:cNvSpPr/>
            <p:nvPr/>
          </p:nvSpPr>
          <p:spPr>
            <a:xfrm>
              <a:off x="3668017" y="1873945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0CEE3B-1829-40A4-911C-CDA8DEC8188A}"/>
                </a:ext>
              </a:extLst>
            </p:cNvPr>
            <p:cNvSpPr/>
            <p:nvPr/>
          </p:nvSpPr>
          <p:spPr>
            <a:xfrm>
              <a:off x="6086191" y="1855174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2B9DE-4759-4CEF-B558-2FD538067477}"/>
                </a:ext>
              </a:extLst>
            </p:cNvPr>
            <p:cNvSpPr/>
            <p:nvPr/>
          </p:nvSpPr>
          <p:spPr>
            <a:xfrm>
              <a:off x="8423073" y="1869671"/>
              <a:ext cx="71389" cy="141126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D6B2446-911D-4481-B9B1-8782CBF66E87}"/>
                </a:ext>
              </a:extLst>
            </p:cNvPr>
            <p:cNvSpPr txBox="1"/>
            <p:nvPr/>
          </p:nvSpPr>
          <p:spPr>
            <a:xfrm>
              <a:off x="3423920" y="1986198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A6F8FF-F5B9-4CB1-B7DA-83AAB165DD44}"/>
                </a:ext>
              </a:extLst>
            </p:cNvPr>
            <p:cNvSpPr txBox="1"/>
            <p:nvPr/>
          </p:nvSpPr>
          <p:spPr>
            <a:xfrm>
              <a:off x="5912500" y="204305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H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4658735-0596-4915-BD48-821D4968D0BB}"/>
                </a:ext>
              </a:extLst>
            </p:cNvPr>
            <p:cNvSpPr txBox="1"/>
            <p:nvPr/>
          </p:nvSpPr>
          <p:spPr>
            <a:xfrm>
              <a:off x="8087360" y="1982812"/>
              <a:ext cx="111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srgbClr val="000000"/>
                  </a:solidFill>
                  <a:latin typeface="Arial"/>
                </a:rPr>
                <a:t>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B7D1335-B4C1-49BF-9D3F-B7F47E8A67FC}"/>
              </a:ext>
            </a:extLst>
          </p:cNvPr>
          <p:cNvSpPr txBox="1"/>
          <p:nvPr/>
        </p:nvSpPr>
        <p:spPr>
          <a:xfrm>
            <a:off x="4224568" y="1230943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634424-4E1D-4A18-AB8D-BD329C63F013}"/>
              </a:ext>
            </a:extLst>
          </p:cNvPr>
          <p:cNvSpPr txBox="1"/>
          <p:nvPr/>
        </p:nvSpPr>
        <p:spPr>
          <a:xfrm>
            <a:off x="6725920" y="1189770"/>
            <a:ext cx="22250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3 cm</a:t>
            </a:r>
          </a:p>
        </p:txBody>
      </p:sp>
    </p:spTree>
    <p:extLst>
      <p:ext uri="{BB962C8B-B14F-4D97-AF65-F5344CB8AC3E}">
        <p14:creationId xmlns:p14="http://schemas.microsoft.com/office/powerpoint/2010/main" val="35784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14" name="Google Shape;214;p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0AFF8C-068A-4145-B0AE-FCED47306C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2563" y="3356753"/>
            <a:ext cx="4487045" cy="1450974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7"/>
          <p:cNvSpPr txBox="1"/>
          <p:nvPr/>
        </p:nvSpPr>
        <p:spPr>
          <a:xfrm>
            <a:off x="3088329" y="664045"/>
            <a:ext cx="542488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Đ, S ?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2240010" y="449241"/>
            <a:ext cx="776391" cy="675414"/>
            <a:chOff x="734498" y="718663"/>
            <a:chExt cx="776391" cy="675414"/>
          </a:xfrm>
        </p:grpSpPr>
        <p:sp>
          <p:nvSpPr>
            <p:cNvPr id="227" name="Google Shape;227;p7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9" name="Google Shape;229;p7"/>
          <p:cNvGrpSpPr/>
          <p:nvPr/>
        </p:nvGrpSpPr>
        <p:grpSpPr>
          <a:xfrm>
            <a:off x="8973617" y="-279129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87B3B71-B2C7-4DA3-A394-8DD0E38B25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0952" y="1320636"/>
            <a:ext cx="7257121" cy="1685608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0AD3E-D6E2-4F53-8B82-89FD5828C5FF}"/>
              </a:ext>
            </a:extLst>
          </p:cNvPr>
          <p:cNvGrpSpPr/>
          <p:nvPr/>
        </p:nvGrpSpPr>
        <p:grpSpPr>
          <a:xfrm>
            <a:off x="1430361" y="3480521"/>
            <a:ext cx="7256442" cy="608142"/>
            <a:chOff x="0" y="2974808"/>
            <a:chExt cx="5784412" cy="6081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7F44B8F-9E04-43FE-9453-F13CD7441EB9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a.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AB  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867F845-E78B-4861-88DC-CB582BA030C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D30B0F0-D5A3-4D4E-B511-AA954D1484B6}"/>
              </a:ext>
            </a:extLst>
          </p:cNvPr>
          <p:cNvGrpSpPr/>
          <p:nvPr/>
        </p:nvGrpSpPr>
        <p:grpSpPr>
          <a:xfrm>
            <a:off x="1430361" y="4425401"/>
            <a:ext cx="7256442" cy="608142"/>
            <a:chOff x="0" y="2974808"/>
            <a:chExt cx="5784412" cy="608142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F6515E7-431A-4BE7-B035-721E7FB37CA0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b.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C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0747492-F4FC-407C-8775-A74273FA1059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1189B9D-D3C8-4DE9-B71A-E10F57D626B0}"/>
              </a:ext>
            </a:extLst>
          </p:cNvPr>
          <p:cNvGrpSpPr/>
          <p:nvPr/>
        </p:nvGrpSpPr>
        <p:grpSpPr>
          <a:xfrm>
            <a:off x="1430361" y="5233293"/>
            <a:ext cx="7256442" cy="608142"/>
            <a:chOff x="0" y="2974808"/>
            <a:chExt cx="5784412" cy="60814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8088C16-A6D0-4E55-B20C-2CE597F66492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c. N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trung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đoạn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thẳng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BC</a:t>
              </a:r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948FCC38-9CD5-491D-BBB3-C809A0D7EFD5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3C821C6-7CB2-4872-ABFA-F3B8FDA963D7}"/>
              </a:ext>
            </a:extLst>
          </p:cNvPr>
          <p:cNvGrpSpPr/>
          <p:nvPr/>
        </p:nvGrpSpPr>
        <p:grpSpPr>
          <a:xfrm>
            <a:off x="1430361" y="6104688"/>
            <a:ext cx="7256442" cy="608142"/>
            <a:chOff x="0" y="2974808"/>
            <a:chExt cx="5784412" cy="608142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48E3B7-4969-4E75-AAB8-719312F837F6}"/>
                </a:ext>
              </a:extLst>
            </p:cNvPr>
            <p:cNvSpPr txBox="1"/>
            <p:nvPr/>
          </p:nvSpPr>
          <p:spPr>
            <a:xfrm>
              <a:off x="0" y="3028952"/>
              <a:ext cx="5657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d. B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ở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giữa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M </a:t>
              </a:r>
              <a:r>
                <a:rPr lang="en-US" sz="3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3000" dirty="0">
                  <a:latin typeface="Arial" panose="020B0604020202020204" pitchFamily="34" charset="0"/>
                  <a:cs typeface="Arial" panose="020B0604020202020204" pitchFamily="34" charset="0"/>
                </a:rPr>
                <a:t> N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0D4B4F64-77BC-4BC0-A76A-F14C1FA0A161}"/>
                </a:ext>
              </a:extLst>
            </p:cNvPr>
            <p:cNvSpPr/>
            <p:nvPr/>
          </p:nvSpPr>
          <p:spPr>
            <a:xfrm>
              <a:off x="5189567" y="2974808"/>
              <a:ext cx="594845" cy="561975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4A17691-83FD-47E3-A9E6-F8C08C526EFF}"/>
              </a:ext>
            </a:extLst>
          </p:cNvPr>
          <p:cNvGrpSpPr/>
          <p:nvPr/>
        </p:nvGrpSpPr>
        <p:grpSpPr>
          <a:xfrm>
            <a:off x="8972738" y="-279129"/>
            <a:ext cx="3318499" cy="2799045"/>
            <a:chOff x="8684817" y="7041365"/>
            <a:chExt cx="2943177" cy="24403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92E0E202-F375-4E2D-97F3-BB6A8FF6282E}"/>
                </a:ext>
              </a:extLst>
            </p:cNvPr>
            <p:cNvSpPr/>
            <p:nvPr/>
          </p:nvSpPr>
          <p:spPr>
            <a:xfrm rot="554997">
              <a:off x="8684817" y="7041365"/>
              <a:ext cx="2943177" cy="2440364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#9Slide02 Noi dung dai"/>
                <a:sym typeface="Arial"/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A5C36FD-2A3F-49E1-91B8-1756FD057F16}"/>
                </a:ext>
              </a:extLst>
            </p:cNvPr>
            <p:cNvGrpSpPr/>
            <p:nvPr/>
          </p:nvGrpSpPr>
          <p:grpSpPr>
            <a:xfrm>
              <a:off x="9261654" y="7086600"/>
              <a:ext cx="1939746" cy="2037140"/>
              <a:chOff x="9225795" y="7098813"/>
              <a:chExt cx="1939746" cy="2037140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B78C68C-5C41-41D0-88E5-4A9AE68480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8597"/>
              <a:stretch/>
            </p:blipFill>
            <p:spPr>
              <a:xfrm>
                <a:off x="9225795" y="7098813"/>
                <a:ext cx="1939746" cy="1174947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70C8850-963E-4122-8041-92D30DEF251E}"/>
                  </a:ext>
                </a:extLst>
              </p:cNvPr>
              <p:cNvSpPr txBox="1"/>
              <p:nvPr/>
            </p:nvSpPr>
            <p:spPr>
              <a:xfrm>
                <a:off x="9263482" y="8291326"/>
                <a:ext cx="1864368" cy="8446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914377"/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THẢO LUẬN</a:t>
                </a:r>
                <a:b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</a:br>
                <a:r>
                  <a:rPr lang="en-US" sz="2200" dirty="0">
                    <a:solidFill>
                      <a:srgbClr val="DB9231"/>
                    </a:solidFill>
                    <a:latin typeface="iCiel Cadena" panose="02000503000000020004" pitchFamily="50" charset="0"/>
                    <a:cs typeface="Arial"/>
                    <a:sym typeface="Arial"/>
                  </a:rPr>
                  <a:t>NHÓM ĐÔI</a:t>
                </a:r>
              </a:p>
            </p:txBody>
          </p:sp>
        </p:grp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667B83F-9AE7-431E-B36E-9F8E17A91EF2}"/>
              </a:ext>
            </a:extLst>
          </p:cNvPr>
          <p:cNvSpPr/>
          <p:nvPr/>
        </p:nvSpPr>
        <p:spPr>
          <a:xfrm>
            <a:off x="8046720" y="3534665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34CAD3D2-0613-46BF-AFC1-13549D2EF057}"/>
              </a:ext>
            </a:extLst>
          </p:cNvPr>
          <p:cNvSpPr/>
          <p:nvPr/>
        </p:nvSpPr>
        <p:spPr>
          <a:xfrm>
            <a:off x="8046720" y="4497600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9543BC7-E292-48A3-AE7A-198589AFEAC5}"/>
              </a:ext>
            </a:extLst>
          </p:cNvPr>
          <p:cNvSpPr/>
          <p:nvPr/>
        </p:nvSpPr>
        <p:spPr>
          <a:xfrm>
            <a:off x="8046720" y="5328576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D1A8ECC9-4EE3-4302-B00D-32F37946B597}"/>
              </a:ext>
            </a:extLst>
          </p:cNvPr>
          <p:cNvSpPr/>
          <p:nvPr/>
        </p:nvSpPr>
        <p:spPr>
          <a:xfrm>
            <a:off x="8046720" y="6176887"/>
            <a:ext cx="568960" cy="417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5" grpId="0" animBg="1"/>
      <p:bldP spid="46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8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4" name="Google Shape;244;p8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45" name="Google Shape;245;p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47" name="Google Shape;247;p8"/>
          <p:cNvSpPr txBox="1"/>
          <p:nvPr/>
        </p:nvSpPr>
        <p:spPr>
          <a:xfrm>
            <a:off x="1953225" y="573907"/>
            <a:ext cx="80274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Trong hình bên: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8" name="Google Shape;248;p8"/>
          <p:cNvGrpSpPr/>
          <p:nvPr/>
        </p:nvGrpSpPr>
        <p:grpSpPr>
          <a:xfrm>
            <a:off x="1156052" y="552653"/>
            <a:ext cx="776391" cy="675414"/>
            <a:chOff x="734498" y="718663"/>
            <a:chExt cx="776391" cy="675414"/>
          </a:xfrm>
        </p:grpSpPr>
        <p:sp>
          <p:nvSpPr>
            <p:cNvPr id="249" name="Google Shape;249;p8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8"/>
            <p:cNvSpPr txBox="1"/>
            <p:nvPr/>
          </p:nvSpPr>
          <p:spPr>
            <a:xfrm>
              <a:off x="933016" y="870857"/>
              <a:ext cx="36740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" name="Google Shape;247;p8">
            <a:extLst>
              <a:ext uri="{FF2B5EF4-FFF2-40B4-BE49-F238E27FC236}">
                <a16:creationId xmlns:a16="http://schemas.microsoft.com/office/drawing/2014/main" id="{D8F8AFBF-9082-44C3-A572-DEC801664F96}"/>
              </a:ext>
            </a:extLst>
          </p:cNvPr>
          <p:cNvSpPr txBox="1"/>
          <p:nvPr/>
        </p:nvSpPr>
        <p:spPr>
          <a:xfrm>
            <a:off x="593327" y="1316117"/>
            <a:ext cx="5785022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a) Tìm ba điểm thẳng hàng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b) Điểm H ở giữa hai điểm nào?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c)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 M là trung điểm của đoạn thẳng nào?</a:t>
            </a:r>
            <a:endParaRPr kumimoji="0" sz="280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EA25BB8C-0767-4D72-A184-F6D832DCA4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5437461"/>
              </p:ext>
            </p:extLst>
          </p:nvPr>
        </p:nvGraphicFramePr>
        <p:xfrm>
          <a:off x="6644640" y="1400852"/>
          <a:ext cx="5130804" cy="30480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427567">
                  <a:extLst>
                    <a:ext uri="{9D8B030D-6E8A-4147-A177-3AD203B41FA5}">
                      <a16:colId xmlns:a16="http://schemas.microsoft.com/office/drawing/2014/main" val="398811479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26185928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01590727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339449801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134771037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1061790383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264344148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78293545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40029234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798119529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2493841942"/>
                    </a:ext>
                  </a:extLst>
                </a:gridCol>
                <a:gridCol w="427567">
                  <a:extLst>
                    <a:ext uri="{9D8B030D-6E8A-4147-A177-3AD203B41FA5}">
                      <a16:colId xmlns:a16="http://schemas.microsoft.com/office/drawing/2014/main" val="3608965308"/>
                    </a:ext>
                  </a:extLst>
                </a:gridCol>
              </a:tblGrid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637603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803925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778444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112926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131730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2508972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9901241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135986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809498"/>
                  </a:ext>
                </a:extLst>
              </a:tr>
              <a:tr h="293094"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</a:ln>
                        <a:solidFill>
                          <a:schemeClr val="accent3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7471849"/>
                  </a:ext>
                </a:extLst>
              </a:tr>
            </a:tbl>
          </a:graphicData>
        </a:graphic>
      </p:graphicFrame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399AC6-FF54-49A6-960C-ED956B7E0BAC}"/>
              </a:ext>
            </a:extLst>
          </p:cNvPr>
          <p:cNvCxnSpPr>
            <a:cxnSpLocks/>
          </p:cNvCxnSpPr>
          <p:nvPr/>
        </p:nvCxnSpPr>
        <p:spPr>
          <a:xfrm>
            <a:off x="7507551" y="1679281"/>
            <a:ext cx="0" cy="247615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9E9030A-AA44-48FB-8BF8-E86825CD1067}"/>
              </a:ext>
            </a:extLst>
          </p:cNvPr>
          <p:cNvCxnSpPr>
            <a:cxnSpLocks/>
          </p:cNvCxnSpPr>
          <p:nvPr/>
        </p:nvCxnSpPr>
        <p:spPr>
          <a:xfrm>
            <a:off x="10922000" y="2001520"/>
            <a:ext cx="0" cy="184912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4EA60D-0AD0-4538-AC38-AF88CB78A11C}"/>
              </a:ext>
            </a:extLst>
          </p:cNvPr>
          <p:cNvSpPr txBox="1"/>
          <p:nvPr/>
        </p:nvSpPr>
        <p:spPr>
          <a:xfrm>
            <a:off x="7355151" y="1400852"/>
            <a:ext cx="25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A5AFF75-C29B-45A0-A30F-24B441548D35}"/>
              </a:ext>
            </a:extLst>
          </p:cNvPr>
          <p:cNvSpPr/>
          <p:nvPr/>
        </p:nvSpPr>
        <p:spPr>
          <a:xfrm>
            <a:off x="7471989" y="1585518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466BA04-203D-41A2-8D9F-66BD3E5CF683}"/>
              </a:ext>
            </a:extLst>
          </p:cNvPr>
          <p:cNvSpPr/>
          <p:nvPr/>
        </p:nvSpPr>
        <p:spPr>
          <a:xfrm flipV="1">
            <a:off x="7471989" y="2594231"/>
            <a:ext cx="60955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639E8CA-E321-4A9C-A26F-160C0D09E716}"/>
              </a:ext>
            </a:extLst>
          </p:cNvPr>
          <p:cNvSpPr/>
          <p:nvPr/>
        </p:nvSpPr>
        <p:spPr>
          <a:xfrm>
            <a:off x="7471989" y="409637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D8AC78D-B78D-4F54-BEA0-5C04DB25C8ED}"/>
              </a:ext>
            </a:extLst>
          </p:cNvPr>
          <p:cNvSpPr/>
          <p:nvPr/>
        </p:nvSpPr>
        <p:spPr>
          <a:xfrm>
            <a:off x="10886441" y="1914410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30FB807-5F63-4708-ADDF-C42D46081352}"/>
              </a:ext>
            </a:extLst>
          </p:cNvPr>
          <p:cNvCxnSpPr>
            <a:cxnSpLocks/>
          </p:cNvCxnSpPr>
          <p:nvPr/>
        </p:nvCxnSpPr>
        <p:spPr>
          <a:xfrm>
            <a:off x="7543106" y="2625357"/>
            <a:ext cx="3378894" cy="14593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30D42B8-B7CC-4BE7-980A-447A7CDEFB28}"/>
              </a:ext>
            </a:extLst>
          </p:cNvPr>
          <p:cNvSpPr txBox="1"/>
          <p:nvPr/>
        </p:nvSpPr>
        <p:spPr>
          <a:xfrm>
            <a:off x="7030376" y="132963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DCB0586-E174-4720-89BA-BEE4846D88BE}"/>
              </a:ext>
            </a:extLst>
          </p:cNvPr>
          <p:cNvSpPr txBox="1"/>
          <p:nvPr/>
        </p:nvSpPr>
        <p:spPr>
          <a:xfrm>
            <a:off x="7050350" y="3803985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32F996-4591-44F2-B032-C3B8EBF65740}"/>
              </a:ext>
            </a:extLst>
          </p:cNvPr>
          <p:cNvSpPr txBox="1"/>
          <p:nvPr/>
        </p:nvSpPr>
        <p:spPr>
          <a:xfrm>
            <a:off x="7050350" y="2383769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FFC52-C74D-4779-89FE-9D334DFD1881}"/>
              </a:ext>
            </a:extLst>
          </p:cNvPr>
          <p:cNvSpPr txBox="1"/>
          <p:nvPr/>
        </p:nvSpPr>
        <p:spPr>
          <a:xfrm>
            <a:off x="8953153" y="2667238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93066D4-AD27-4557-912C-51AA04DB2E32}"/>
              </a:ext>
            </a:extLst>
          </p:cNvPr>
          <p:cNvSpPr txBox="1"/>
          <p:nvPr/>
        </p:nvSpPr>
        <p:spPr>
          <a:xfrm>
            <a:off x="10947392" y="2340890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D80FEDE-C651-4EB5-A0FA-E20F32EDD48A}"/>
              </a:ext>
            </a:extLst>
          </p:cNvPr>
          <p:cNvSpPr txBox="1"/>
          <p:nvPr/>
        </p:nvSpPr>
        <p:spPr>
          <a:xfrm>
            <a:off x="10726894" y="1484551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59CB112-E8AE-486F-B2C5-DF678A8BAB2F}"/>
              </a:ext>
            </a:extLst>
          </p:cNvPr>
          <p:cNvSpPr txBox="1"/>
          <p:nvPr/>
        </p:nvSpPr>
        <p:spPr>
          <a:xfrm>
            <a:off x="10787854" y="3829816"/>
            <a:ext cx="55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D</a:t>
            </a:r>
          </a:p>
        </p:txBody>
      </p:sp>
      <p:sp>
        <p:nvSpPr>
          <p:cNvPr id="48" name="Google Shape;247;p8">
            <a:extLst>
              <a:ext uri="{FF2B5EF4-FFF2-40B4-BE49-F238E27FC236}">
                <a16:creationId xmlns:a16="http://schemas.microsoft.com/office/drawing/2014/main" id="{450CBBE1-19BB-4509-96B3-CF8E0956CCA3}"/>
              </a:ext>
            </a:extLst>
          </p:cNvPr>
          <p:cNvSpPr txBox="1"/>
          <p:nvPr/>
        </p:nvSpPr>
        <p:spPr>
          <a:xfrm>
            <a:off x="638841" y="3202863"/>
            <a:ext cx="5785022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a. 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điểm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thẳng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hàng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6A433D-BCBD-43D7-8AFC-3199DE93BF11}"/>
              </a:ext>
            </a:extLst>
          </p:cNvPr>
          <p:cNvSpPr txBox="1"/>
          <p:nvPr/>
        </p:nvSpPr>
        <p:spPr>
          <a:xfrm>
            <a:off x="181513" y="392211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A, H, B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7194B6E-E4AE-485F-BBAC-79BD689EC077}"/>
              </a:ext>
            </a:extLst>
          </p:cNvPr>
          <p:cNvSpPr txBox="1"/>
          <p:nvPr/>
        </p:nvSpPr>
        <p:spPr>
          <a:xfrm>
            <a:off x="2139368" y="3941589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H, M, K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FFC694-5BEF-4EC6-9AD4-875E5204E397}"/>
              </a:ext>
            </a:extLst>
          </p:cNvPr>
          <p:cNvSpPr txBox="1"/>
          <p:nvPr/>
        </p:nvSpPr>
        <p:spPr>
          <a:xfrm>
            <a:off x="4280382" y="3934982"/>
            <a:ext cx="2886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C, K, D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E10AD92-D60C-4A57-B3D4-810CC680440C}"/>
              </a:ext>
            </a:extLst>
          </p:cNvPr>
          <p:cNvSpPr/>
          <p:nvPr/>
        </p:nvSpPr>
        <p:spPr>
          <a:xfrm>
            <a:off x="10886441" y="3770161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AAA3C4E9-D50C-41CE-B75F-5BB78FA6D78A}"/>
              </a:ext>
            </a:extLst>
          </p:cNvPr>
          <p:cNvSpPr/>
          <p:nvPr/>
        </p:nvSpPr>
        <p:spPr>
          <a:xfrm>
            <a:off x="10881361" y="255802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CC6A3BBF-4F79-4769-945C-A3D81F94AB31}"/>
              </a:ext>
            </a:extLst>
          </p:cNvPr>
          <p:cNvSpPr/>
          <p:nvPr/>
        </p:nvSpPr>
        <p:spPr>
          <a:xfrm>
            <a:off x="9152090" y="2580883"/>
            <a:ext cx="71117" cy="118134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Google Shape;247;p8">
            <a:extLst>
              <a:ext uri="{FF2B5EF4-FFF2-40B4-BE49-F238E27FC236}">
                <a16:creationId xmlns:a16="http://schemas.microsoft.com/office/drawing/2014/main" id="{3C429010-C103-4C05-B673-C5F38547BC1E}"/>
              </a:ext>
            </a:extLst>
          </p:cNvPr>
          <p:cNvSpPr txBox="1"/>
          <p:nvPr/>
        </p:nvSpPr>
        <p:spPr>
          <a:xfrm>
            <a:off x="593326" y="4637891"/>
            <a:ext cx="645702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b.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 ở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giữa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hai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A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B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247;p8">
            <a:extLst>
              <a:ext uri="{FF2B5EF4-FFF2-40B4-BE49-F238E27FC236}">
                <a16:creationId xmlns:a16="http://schemas.microsoft.com/office/drawing/2014/main" id="{E1BF534C-0191-4AC5-9688-FA394CCAA611}"/>
              </a:ext>
            </a:extLst>
          </p:cNvPr>
          <p:cNvSpPr txBox="1"/>
          <p:nvPr/>
        </p:nvSpPr>
        <p:spPr>
          <a:xfrm>
            <a:off x="573353" y="5378946"/>
            <a:ext cx="91700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c.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M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là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trung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điểm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đoạn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ea typeface="Arial"/>
                <a:cs typeface="Arial"/>
                <a:sym typeface="Arial"/>
              </a:rPr>
              <a:t>thẳng</a:t>
            </a:r>
            <a:r>
              <a:rPr lang="en-US" sz="2800" b="1" kern="0" dirty="0">
                <a:solidFill>
                  <a:srgbClr val="FF0000"/>
                </a:solidFill>
                <a:ea typeface="Arial"/>
                <a:cs typeface="Arial"/>
                <a:sym typeface="Arial"/>
              </a:rPr>
              <a:t> HK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6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" grpId="0"/>
      <p:bldP spid="12" grpId="0" animBg="1"/>
      <p:bldP spid="35" grpId="0" animBg="1"/>
      <p:bldP spid="36" grpId="0" animBg="1"/>
      <p:bldP spid="37" grpId="0" animBg="1"/>
      <p:bldP spid="15" grpId="0"/>
      <p:bldP spid="42" grpId="0"/>
      <p:bldP spid="43" grpId="0"/>
      <p:bldP spid="43" grpId="1"/>
      <p:bldP spid="44" grpId="0"/>
      <p:bldP spid="44" grpId="1"/>
      <p:bldP spid="45" grpId="0"/>
      <p:bldP spid="45" grpId="1"/>
      <p:bldP spid="46" grpId="0"/>
      <p:bldP spid="47" grpId="0"/>
      <p:bldP spid="48" grpId="0"/>
      <p:bldP spid="52" grpId="0" animBg="1"/>
      <p:bldP spid="53" grpId="0" animBg="1"/>
      <p:bldP spid="54" grpId="0" animBg="1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9"/>
          <p:cNvPicPr preferRelativeResize="0"/>
          <p:nvPr/>
        </p:nvPicPr>
        <p:blipFill rotWithShape="1">
          <a:blip r:embed="rId4">
            <a:alphaModFix/>
          </a:blip>
          <a:srcRect r="25436"/>
          <a:stretch/>
        </p:blipFill>
        <p:spPr>
          <a:xfrm>
            <a:off x="-292370" y="-305705"/>
            <a:ext cx="1836617" cy="16433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9" name="Google Shape;269;p9"/>
          <p:cNvGrpSpPr/>
          <p:nvPr/>
        </p:nvGrpSpPr>
        <p:grpSpPr>
          <a:xfrm>
            <a:off x="9592429" y="-238533"/>
            <a:ext cx="3189508" cy="1735659"/>
            <a:chOff x="8426725" y="-169475"/>
            <a:chExt cx="3812015" cy="2424879"/>
          </a:xfrm>
        </p:grpSpPr>
        <p:pic>
          <p:nvPicPr>
            <p:cNvPr id="270" name="Google Shape;270;p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9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2" name="Google Shape;272;p9"/>
          <p:cNvSpPr txBox="1"/>
          <p:nvPr/>
        </p:nvSpPr>
        <p:spPr>
          <a:xfrm>
            <a:off x="2259678" y="383598"/>
            <a:ext cx="748225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Nêu tên trung điểm của các đoạn thẳng AC, BD trong hình vẽ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3" name="Google Shape;273;p9"/>
          <p:cNvGrpSpPr/>
          <p:nvPr/>
        </p:nvGrpSpPr>
        <p:grpSpPr>
          <a:xfrm>
            <a:off x="1483287" y="298835"/>
            <a:ext cx="776391" cy="1106261"/>
            <a:chOff x="734498" y="718663"/>
            <a:chExt cx="776391" cy="1106261"/>
          </a:xfrm>
        </p:grpSpPr>
        <p:sp>
          <p:nvSpPr>
            <p:cNvPr id="274" name="Google Shape;274;p9"/>
            <p:cNvSpPr/>
            <p:nvPr/>
          </p:nvSpPr>
          <p:spPr>
            <a:xfrm>
              <a:off x="734498" y="718663"/>
              <a:ext cx="776391" cy="669303"/>
            </a:xfrm>
            <a:prstGeom prst="triangle">
              <a:avLst>
                <a:gd name="adj" fmla="val 50000"/>
              </a:avLst>
            </a:prstGeom>
            <a:solidFill>
              <a:srgbClr val="4A86E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9"/>
            <p:cNvSpPr txBox="1"/>
            <p:nvPr/>
          </p:nvSpPr>
          <p:spPr>
            <a:xfrm>
              <a:off x="933016" y="870857"/>
              <a:ext cx="367408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78" name="Google Shape;278;p9" descr="A toy with a toothbrush&#10;&#10;Description automatically generated with low confidenc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358657" y="4571240"/>
            <a:ext cx="1874394" cy="2286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DF7C-2020-4ADC-A252-0617F3A1D6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9987" y="1681367"/>
            <a:ext cx="4294106" cy="3122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A91D6A-785F-4435-8C53-7A77DE4BC2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90873" y="2139335"/>
            <a:ext cx="4294106" cy="245912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21EBF9E-1995-421E-B825-5E408F49CC75}"/>
              </a:ext>
            </a:extLst>
          </p:cNvPr>
          <p:cNvCxnSpPr/>
          <p:nvPr/>
        </p:nvCxnSpPr>
        <p:spPr>
          <a:xfrm>
            <a:off x="3189417" y="850753"/>
            <a:ext cx="26212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EB4CD-7E5F-41CD-8B77-06AB70FE6932}"/>
              </a:ext>
            </a:extLst>
          </p:cNvPr>
          <p:cNvCxnSpPr>
            <a:cxnSpLocks/>
          </p:cNvCxnSpPr>
          <p:nvPr/>
        </p:nvCxnSpPr>
        <p:spPr>
          <a:xfrm>
            <a:off x="2412559" y="1276245"/>
            <a:ext cx="1077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E55068A-7AF5-40EF-97B5-ABAB207C66C1}"/>
              </a:ext>
            </a:extLst>
          </p:cNvPr>
          <p:cNvSpPr txBox="1"/>
          <p:nvPr/>
        </p:nvSpPr>
        <p:spPr>
          <a:xfrm>
            <a:off x="625938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AC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553E55-B790-40F9-BA7F-B95DC8A97B88}"/>
              </a:ext>
            </a:extLst>
          </p:cNvPr>
          <p:cNvSpPr/>
          <p:nvPr/>
        </p:nvSpPr>
        <p:spPr>
          <a:xfrm>
            <a:off x="3189417" y="3058160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79EA4-6097-49F6-85AA-3A8CBED5E15B}"/>
              </a:ext>
            </a:extLst>
          </p:cNvPr>
          <p:cNvSpPr txBox="1"/>
          <p:nvPr/>
        </p:nvSpPr>
        <p:spPr>
          <a:xfrm>
            <a:off x="6096000" y="487691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H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06C16-F405-436C-B670-724A440BE7D3}"/>
              </a:ext>
            </a:extLst>
          </p:cNvPr>
          <p:cNvSpPr txBox="1"/>
          <p:nvPr/>
        </p:nvSpPr>
        <p:spPr>
          <a:xfrm>
            <a:off x="625938" y="5431412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đoạn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thẳng</a:t>
            </a:r>
            <a:r>
              <a:rPr lang="en-US" sz="2800" dirty="0">
                <a:solidFill>
                  <a:srgbClr val="FF0000"/>
                </a:solidFill>
              </a:rPr>
              <a:t> BD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381E51F-5DA9-4C58-903F-E8CEA5AB41CA}"/>
              </a:ext>
            </a:extLst>
          </p:cNvPr>
          <p:cNvSpPr/>
          <p:nvPr/>
        </p:nvSpPr>
        <p:spPr>
          <a:xfrm>
            <a:off x="2407176" y="3094577"/>
            <a:ext cx="437703" cy="5486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552B16-487B-4793-8199-4C545A6F114B}"/>
              </a:ext>
            </a:extLst>
          </p:cNvPr>
          <p:cNvSpPr txBox="1"/>
          <p:nvPr/>
        </p:nvSpPr>
        <p:spPr>
          <a:xfrm>
            <a:off x="6147457" y="5416970"/>
            <a:ext cx="6634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17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17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653065" y="2080193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0" name="Google Shape;520;p17"/>
          <p:cNvGrpSpPr/>
          <p:nvPr/>
        </p:nvGrpSpPr>
        <p:grpSpPr>
          <a:xfrm>
            <a:off x="2510807" y="2695690"/>
            <a:ext cx="1715688" cy="1619723"/>
            <a:chOff x="1770392" y="2794609"/>
            <a:chExt cx="1072181" cy="998471"/>
          </a:xfrm>
        </p:grpSpPr>
        <p:pic>
          <p:nvPicPr>
            <p:cNvPr id="521" name="Google Shape;521;p17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2" name="Google Shape;522;p17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23" name="Google Shape;523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369743">
            <a:off x="7255561" y="1752546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17" descr="Text&#10;&#10;Description automatically generated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187068" y="3576588"/>
            <a:ext cx="5417180" cy="10169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Google Shape;530;p18"/>
          <p:cNvPicPr preferRelativeResize="0"/>
          <p:nvPr/>
        </p:nvPicPr>
        <p:blipFill rotWithShape="1">
          <a:blip r:embed="rId4">
            <a:alphaModFix/>
          </a:blip>
          <a:srcRect l="6898" r="23588" b="23437"/>
          <a:stretch/>
        </p:blipFill>
        <p:spPr>
          <a:xfrm>
            <a:off x="-884904" y="-653839"/>
            <a:ext cx="2306783" cy="16951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1" name="Google Shape;531;p18"/>
          <p:cNvGrpSpPr/>
          <p:nvPr/>
        </p:nvGrpSpPr>
        <p:grpSpPr>
          <a:xfrm>
            <a:off x="9412581" y="0"/>
            <a:ext cx="3300343" cy="1794664"/>
            <a:chOff x="8426725" y="-169475"/>
            <a:chExt cx="3812015" cy="2424879"/>
          </a:xfrm>
        </p:grpSpPr>
        <p:pic>
          <p:nvPicPr>
            <p:cNvPr id="532" name="Google Shape;532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33" name="Google Shape;533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4" name="Google Shape;534;p18"/>
          <p:cNvSpPr txBox="1"/>
          <p:nvPr/>
        </p:nvSpPr>
        <p:spPr>
          <a:xfrm>
            <a:off x="3224981" y="1464284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Tìm các vật cùng nằm trên một đường thẳng.</a:t>
            </a:r>
            <a:endParaRPr kumimoji="0" sz="2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5" name="Google Shape;535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019247" y="3973466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2321" y="5622939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18" descr="A picture containing text, plant, tree, vegetable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74166" y="2082558"/>
            <a:ext cx="8324651" cy="2834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8" descr="A picture containing text, clipar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86464" y="519321"/>
            <a:ext cx="2461863" cy="9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8"/>
          <p:cNvSpPr txBox="1"/>
          <p:nvPr/>
        </p:nvSpPr>
        <p:spPr>
          <a:xfrm>
            <a:off x="2517395" y="5073470"/>
            <a:ext cx="714822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Vườn thanh long (tỉnh Bình Thuận) ban ngày, ban đêm.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 rot="20214381">
            <a:off x="2950993" y="4349310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/>
          <p:cNvSpPr/>
          <p:nvPr/>
        </p:nvSpPr>
        <p:spPr>
          <a:xfrm rot="19918530">
            <a:off x="7304603" y="3748165"/>
            <a:ext cx="2836782" cy="18803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88" r="41526"/>
          <a:stretch/>
        </p:blipFill>
        <p:spPr>
          <a:xfrm>
            <a:off x="1" y="5189838"/>
            <a:ext cx="12191999" cy="1668162"/>
          </a:xfrm>
          <a:prstGeom prst="rect">
            <a:avLst/>
          </a:prstGeom>
        </p:spPr>
      </p:pic>
      <p:pic>
        <p:nvPicPr>
          <p:cNvPr id="62" name="Picture 61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332B9CD8-DC85-414D-A0D3-D7F4F7A1A2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403" y="-375965"/>
            <a:ext cx="8834400" cy="7233965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6000C273-B0D5-4236-AFAB-6456A6C36E7D}"/>
              </a:ext>
            </a:extLst>
          </p:cNvPr>
          <p:cNvSpPr txBox="1"/>
          <p:nvPr/>
        </p:nvSpPr>
        <p:spPr>
          <a:xfrm>
            <a:off x="3341674" y="6382447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bởi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– tranthao121004@gmail.com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A9CD41A4-C06D-4280-A2A7-23BC0A8A60E0}"/>
              </a:ext>
            </a:extLst>
          </p:cNvPr>
          <p:cNvSpPr txBox="1"/>
          <p:nvPr/>
        </p:nvSpPr>
        <p:spPr>
          <a:xfrm>
            <a:off x="3971925" y="2260735"/>
            <a:ext cx="481012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4800" b="1" dirty="0" err="1">
                <a:solidFill>
                  <a:srgbClr val="FFFF66"/>
                </a:solidFill>
                <a:latin typeface="Calibri" panose="020F0502020204030204"/>
              </a:rPr>
              <a:t>ôn</a:t>
            </a:r>
            <a:r>
              <a:rPr lang="en-US" sz="48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FFFF66"/>
                </a:solidFill>
                <a:latin typeface="Calibri" panose="020F0502020204030204"/>
              </a:rPr>
              <a:t>lại</a:t>
            </a:r>
            <a:r>
              <a:rPr lang="en-US" sz="4800" b="1" dirty="0">
                <a:solidFill>
                  <a:srgbClr val="FFFF66"/>
                </a:solidFill>
                <a:latin typeface="Calibri" panose="020F0502020204030204"/>
              </a:rPr>
              <a:t> </a:t>
            </a:r>
            <a:r>
              <a:rPr lang="en-US" sz="4800" b="1" dirty="0" err="1">
                <a:solidFill>
                  <a:srgbClr val="FFFF66"/>
                </a:solidFill>
                <a:latin typeface="Calibri" panose="020F0502020204030204"/>
              </a:rPr>
              <a:t>bài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59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6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0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1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3"/>
            <a:ext cx="1985027" cy="1985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6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347945" y="1036377"/>
            <a:ext cx="8038651" cy="463768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6"/>
          <p:cNvGrpSpPr/>
          <p:nvPr/>
        </p:nvGrpSpPr>
        <p:grpSpPr>
          <a:xfrm>
            <a:off x="1298662" y="2042945"/>
            <a:ext cx="2015278" cy="1902555"/>
            <a:chOff x="1770392" y="2794609"/>
            <a:chExt cx="1072181" cy="998471"/>
          </a:xfrm>
        </p:grpSpPr>
        <p:pic>
          <p:nvPicPr>
            <p:cNvPr id="212" name="Google Shape;212;p6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3" name="Google Shape;213;p6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5" t="-91" r="11900" b="27935"/>
          <a:stretch/>
        </p:blipFill>
        <p:spPr>
          <a:xfrm>
            <a:off x="3196054" y="2656100"/>
            <a:ext cx="6300789" cy="1728788"/>
          </a:xfrm>
          <a:prstGeom prst="rect">
            <a:avLst/>
          </a:prstGeom>
        </p:spPr>
      </p:pic>
      <p:sp>
        <p:nvSpPr>
          <p:cNvPr id="14" name="文本框 22">
            <a:extLst>
              <a:ext uri="{FF2B5EF4-FFF2-40B4-BE49-F238E27FC236}">
                <a16:creationId xmlns:a16="http://schemas.microsoft.com/office/drawing/2014/main" id="{2E2EEE7A-A3AE-4AED-ABD9-179027EEB41F}"/>
              </a:ext>
            </a:extLst>
          </p:cNvPr>
          <p:cNvSpPr txBox="1"/>
          <p:nvPr/>
        </p:nvSpPr>
        <p:spPr>
          <a:xfrm>
            <a:off x="1822411" y="2578722"/>
            <a:ext cx="1071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800" b="1" i="0" u="none" strike="noStrike" kern="0" cap="none" spc="0" normalizeH="0" baseline="0" noProof="0" dirty="0">
                <a:ln>
                  <a:noFill/>
                </a:ln>
                <a:solidFill>
                  <a:srgbClr val="44CAD8"/>
                </a:solidFill>
                <a:effectLst/>
                <a:uLnTx/>
                <a:uFillTx/>
                <a:latin typeface="Calibri" panose="020F0502020204030204" pitchFamily="34" charset="0"/>
                <a:ea typeface="方正卡通简体" panose="03000509000000000000" pitchFamily="65" charset="-122"/>
                <a:cs typeface="Calibri" panose="020F0502020204030204" pitchFamily="34" charset="0"/>
                <a:sym typeface="Arial"/>
              </a:rPr>
              <a:t>01</a:t>
            </a:r>
            <a:endParaRPr kumimoji="0" lang="zh-CN" altLang="en-US" sz="4800" b="1" i="0" u="none" strike="noStrike" kern="0" cap="none" spc="0" normalizeH="0" baseline="0" noProof="0" dirty="0">
              <a:ln>
                <a:noFill/>
              </a:ln>
              <a:solidFill>
                <a:srgbClr val="44CAD8"/>
              </a:solidFill>
              <a:effectLst/>
              <a:uLnTx/>
              <a:uFillTx/>
              <a:latin typeface="Calibri" panose="020F0502020204030204" pitchFamily="34" charset="0"/>
              <a:ea typeface="方正卡通简体" panose="03000509000000000000" pitchFamily="65" charset="-122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5" name="Google Shape;214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641385">
            <a:off x="8205170" y="818019"/>
            <a:ext cx="2458511" cy="2639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9152379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2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Google Shape;585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68920" y="4878731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54720" y="4993637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899" y="5502697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2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2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21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616336" y="4851267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2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469577" y="4115681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1057" y="5963208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" name="Google Shape;595;p2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2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124635" y="327684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2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327967" y="4051109"/>
            <a:ext cx="664522" cy="908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8" name="Google Shape;598;p21"/>
          <p:cNvGrpSpPr/>
          <p:nvPr/>
        </p:nvGrpSpPr>
        <p:grpSpPr>
          <a:xfrm>
            <a:off x="2592640" y="-178325"/>
            <a:ext cx="6998404" cy="6484993"/>
            <a:chOff x="2592640" y="-178325"/>
            <a:chExt cx="6998404" cy="6484993"/>
          </a:xfrm>
        </p:grpSpPr>
        <p:sp>
          <p:nvSpPr>
            <p:cNvPr id="599" name="Google Shape;599;p21"/>
            <p:cNvSpPr/>
            <p:nvPr/>
          </p:nvSpPr>
          <p:spPr>
            <a:xfrm>
              <a:off x="3196103" y="384925"/>
              <a:ext cx="5808578" cy="5284340"/>
            </a:xfrm>
            <a:prstGeom prst="diamond">
              <a:avLst/>
            </a:prstGeom>
            <a:solidFill>
              <a:srgbClr val="D9D9D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1"/>
            <p:cNvSpPr/>
            <p:nvPr/>
          </p:nvSpPr>
          <p:spPr>
            <a:xfrm rot="-2501939">
              <a:off x="2382541" y="974173"/>
              <a:ext cx="3771508" cy="804719"/>
            </a:xfrm>
            <a:prstGeom prst="triangle">
              <a:avLst>
                <a:gd name="adj" fmla="val 50095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1"/>
            <p:cNvSpPr/>
            <p:nvPr/>
          </p:nvSpPr>
          <p:spPr>
            <a:xfrm rot="2562316">
              <a:off x="6037199" y="1084330"/>
              <a:ext cx="3695097" cy="634936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1"/>
            <p:cNvSpPr/>
            <p:nvPr/>
          </p:nvSpPr>
          <p:spPr>
            <a:xfrm rot="8125751" flipH="1">
              <a:off x="5921489" y="4285246"/>
              <a:ext cx="3988176" cy="726461"/>
            </a:xfrm>
            <a:prstGeom prst="triangle">
              <a:avLst>
                <a:gd name="adj" fmla="val 50000"/>
              </a:avLst>
            </a:prstGeom>
            <a:solidFill>
              <a:srgbClr val="84EDE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1"/>
            <p:cNvSpPr/>
            <p:nvPr/>
          </p:nvSpPr>
          <p:spPr>
            <a:xfrm rot="-8193880" flipH="1">
              <a:off x="2336508" y="4352265"/>
              <a:ext cx="3913836" cy="689991"/>
            </a:xfrm>
            <a:prstGeom prst="triangle">
              <a:avLst>
                <a:gd name="adj" fmla="val 50000"/>
              </a:avLst>
            </a:prstGeom>
            <a:solidFill>
              <a:srgbClr val="FFD99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1"/>
            <p:cNvSpPr/>
            <p:nvPr/>
          </p:nvSpPr>
          <p:spPr>
            <a:xfrm>
              <a:off x="4155435" y="1283229"/>
              <a:ext cx="3894494" cy="354667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ctr" anchorCtr="0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05" name="Google Shape;605;p21" descr="Text&#10;&#10;Description automatically generated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3565849" y="2355681"/>
            <a:ext cx="5163430" cy="128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5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5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378349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Oval 31">
            <a:hlinkClick r:id="rId8" action="ppaction://hlinksldjump"/>
          </p:cNvPr>
          <p:cNvSpPr/>
          <p:nvPr/>
        </p:nvSpPr>
        <p:spPr>
          <a:xfrm>
            <a:off x="447445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pic>
        <p:nvPicPr>
          <p:cNvPr id="33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105934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9" action="ppaction://hlinksldjump"/>
          </p:cNvPr>
          <p:cNvSpPr/>
          <p:nvPr/>
        </p:nvSpPr>
        <p:spPr>
          <a:xfrm>
            <a:off x="175030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41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6336865" y="392033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Oval 41">
            <a:hlinkClick r:id="rId10" action="ppaction://hlinksldjump"/>
          </p:cNvPr>
          <p:cNvSpPr/>
          <p:nvPr/>
        </p:nvSpPr>
        <p:spPr>
          <a:xfrm>
            <a:off x="7027824" y="276270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pic>
        <p:nvPicPr>
          <p:cNvPr id="44" name="Picture 2" descr="Boat Cartoo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>
                        <a14:foregroundMark x1="78000" y1="78269" x2="78000" y2="78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89" r="22238"/>
          <a:stretch/>
        </p:blipFill>
        <p:spPr bwMode="auto">
          <a:xfrm flipH="1">
            <a:off x="8876141" y="3951801"/>
            <a:ext cx="2235200" cy="231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>
            <a:hlinkClick r:id="rId11" action="ppaction://hlinksldjump"/>
          </p:cNvPr>
          <p:cNvSpPr/>
          <p:nvPr/>
        </p:nvSpPr>
        <p:spPr>
          <a:xfrm>
            <a:off x="9567100" y="2794176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pic>
        <p:nvPicPr>
          <p:cNvPr id="221" name="Google Shape;221;p7"/>
          <p:cNvPicPr preferRelativeResize="0"/>
          <p:nvPr/>
        </p:nvPicPr>
        <p:blipFill rotWithShape="1">
          <a:blip r:embed="rId12">
            <a:alphaModFix/>
          </a:blip>
          <a:srcRect l="9481" t="16910" r="23929" b="18558"/>
          <a:stretch/>
        </p:blipFill>
        <p:spPr>
          <a:xfrm>
            <a:off x="133351" y="-76200"/>
            <a:ext cx="2209800" cy="1428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-161870" y="-346381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Rectangle 1"/>
          <p:cNvSpPr/>
          <p:nvPr/>
        </p:nvSpPr>
        <p:spPr>
          <a:xfrm>
            <a:off x="3783495" y="771854"/>
            <a:ext cx="4533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Thuyền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ra</a:t>
            </a:r>
            <a:r>
              <a:rPr kumimoji="0" lang="en-US" sz="5400" b="1" i="0" u="none" strike="noStrike" kern="0" cap="none" spc="0" normalizeH="0" baseline="0" noProof="0" dirty="0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5400" b="1" i="0" u="none" strike="noStrike" kern="0" cap="none" spc="0" normalizeH="0" baseline="0" noProof="0" dirty="0" err="1">
                <a:ln w="12700">
                  <a:solidFill>
                    <a:srgbClr val="B5E6D9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rgbClr val="B5E6D9">
                      <a:lumMod val="50000"/>
                    </a:srgbClr>
                  </a:inn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khơi</a:t>
            </a:r>
            <a:endParaRPr kumimoji="0" lang="en-US" sz="5400" b="1" i="0" u="none" strike="noStrike" kern="0" cap="none" spc="0" normalizeH="0" baseline="0" noProof="0" dirty="0">
              <a:ln w="12700">
                <a:solidFill>
                  <a:srgbClr val="B5E6D9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rgbClr val="B5E6D9">
                    <a:lumMod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" name="Google Shape;209;p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-2985316" y="5605463"/>
            <a:ext cx="13994822" cy="125253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ounded Rectangle 3">
            <a:hlinkClick r:id="rId16" action="ppaction://hlinksldjump"/>
          </p:cNvPr>
          <p:cNvSpPr/>
          <p:nvPr/>
        </p:nvSpPr>
        <p:spPr>
          <a:xfrm>
            <a:off x="10658475" y="109863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HOÀN THÀNH</a:t>
            </a:r>
          </a:p>
        </p:txBody>
      </p:sp>
      <p:pic>
        <p:nvPicPr>
          <p:cNvPr id="5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97174" y="-1578895"/>
            <a:ext cx="609600" cy="609600"/>
          </a:xfrm>
          <a:prstGeom prst="rect">
            <a:avLst/>
          </a:prstGeom>
        </p:spPr>
      </p:pic>
      <p:pic>
        <p:nvPicPr>
          <p:cNvPr id="40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16395" y="-1547425"/>
            <a:ext cx="609600" cy="609600"/>
          </a:xfrm>
          <a:prstGeom prst="rect">
            <a:avLst/>
          </a:prstGeom>
        </p:spPr>
      </p:pic>
      <p:pic>
        <p:nvPicPr>
          <p:cNvPr id="43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6196" y="-1578895"/>
            <a:ext cx="609600" cy="609600"/>
          </a:xfrm>
          <a:prstGeom prst="rect">
            <a:avLst/>
          </a:prstGeom>
        </p:spPr>
      </p:pic>
      <p:pic>
        <p:nvPicPr>
          <p:cNvPr id="46" name="Tieng-song-bien-www_nhacchuongvui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70" end="18241.81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295472" y="-154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6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25 -4.814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5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6 L 0.69805 3.7037E-6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4.81481E-6 L 0.32096 -4.8148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13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513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94296 3.7037E-6 " pathEditMode="relative" rAng="0" ptsTypes="AA">
                                      <p:cBhvr>
                                        <p:cTn id="40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8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13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513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69805 3.7037E-6 " pathEditMode="relative" rAng="0" ptsTypes="AA">
                                      <p:cBhvr>
                                        <p:cTn id="63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13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3513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69805 4.07407E-6 " pathEditMode="relative" rAng="0" ptsTypes="AA">
                                      <p:cBhvr>
                                        <p:cTn id="8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896" y="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13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audio>
              <p:cMediaNode vol="10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32" grpId="0" animBg="1"/>
      <p:bldP spid="34" grpId="0" animBg="1"/>
      <p:bldP spid="42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7"/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30" name="Google Shape;230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2" name="Google Shape;232;p7"/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ar-AE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ar-AE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32" name="Google Shape;232;p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ounded Rectangle 10">
            <a:hlinkClick r:id="rId9" action="ppaction://hlinksldjump"/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12" name="Oval 11"/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6F28864-1C3F-443A-8869-64A8A1787D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2886" y="2263619"/>
            <a:ext cx="3504754" cy="2923564"/>
          </a:xfrm>
          <a:prstGeom prst="rect">
            <a:avLst/>
          </a:prstGeom>
        </p:spPr>
      </p:pic>
      <p:sp>
        <p:nvSpPr>
          <p:cNvPr id="26" name="Google Shape;232;p7">
            <a:extLst>
              <a:ext uri="{FF2B5EF4-FFF2-40B4-BE49-F238E27FC236}">
                <a16:creationId xmlns:a16="http://schemas.microsoft.com/office/drawing/2014/main" id="{34AD490A-8879-468D-B710-2ED28D350DCC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Đúng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778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1;p7">
            <a:extLst>
              <a:ext uri="{FF2B5EF4-FFF2-40B4-BE49-F238E27FC236}">
                <a16:creationId xmlns:a16="http://schemas.microsoft.com/office/drawing/2014/main" id="{0A3D3494-7F1D-49E3-A219-2001C7C9FDD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" name="Google Shape;229;p7">
            <a:extLst>
              <a:ext uri="{FF2B5EF4-FFF2-40B4-BE49-F238E27FC236}">
                <a16:creationId xmlns:a16="http://schemas.microsoft.com/office/drawing/2014/main" id="{8B90BF47-4382-43FB-A2B1-A91AE9E0DD1E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24" name="Google Shape;230;p7">
              <a:extLst>
                <a:ext uri="{FF2B5EF4-FFF2-40B4-BE49-F238E27FC236}">
                  <a16:creationId xmlns:a16="http://schemas.microsoft.com/office/drawing/2014/main" id="{A8ADFD61-CBAA-425E-AEA9-9C9884C0F61F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231;p7">
              <a:extLst>
                <a:ext uri="{FF2B5EF4-FFF2-40B4-BE49-F238E27FC236}">
                  <a16:creationId xmlns:a16="http://schemas.microsoft.com/office/drawing/2014/main" id="{0C259011-8670-47A9-9B08-8A43880C2F34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vuông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Đúng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hay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sai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Google Shape;232;p7">
                <a:extLst>
                  <a:ext uri="{FF2B5EF4-FFF2-40B4-BE49-F238E27FC236}">
                    <a16:creationId xmlns:a16="http://schemas.microsoft.com/office/drawing/2014/main" id="{A7C3B7F3-6322-4701-A8FF-58832663461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D168C00F-6ED2-463C-B2BC-587C78735810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2D5616-62C9-4B51-B23F-0055A5A3F4FB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30" name="Google Shape;232;p7">
            <a:extLst>
              <a:ext uri="{FF2B5EF4-FFF2-40B4-BE49-F238E27FC236}">
                <a16:creationId xmlns:a16="http://schemas.microsoft.com/office/drawing/2014/main" id="{742F60E2-3B88-4D85-BC94-CA728A8A3C18}"/>
              </a:ext>
            </a:extLst>
          </p:cNvPr>
          <p:cNvSpPr/>
          <p:nvPr/>
        </p:nvSpPr>
        <p:spPr>
          <a:xfrm>
            <a:off x="5129625" y="3325060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Sai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26986CA-79A0-4D6D-BECF-D3448801C6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8610" y="2376094"/>
            <a:ext cx="3318498" cy="302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310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221;p7">
            <a:extLst>
              <a:ext uri="{FF2B5EF4-FFF2-40B4-BE49-F238E27FC236}">
                <a16:creationId xmlns:a16="http://schemas.microsoft.com/office/drawing/2014/main" id="{DEA05CC9-A586-4DEC-9151-88E793CF992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" name="Google Shape;229;p7">
            <a:extLst>
              <a:ext uri="{FF2B5EF4-FFF2-40B4-BE49-F238E27FC236}">
                <a16:creationId xmlns:a16="http://schemas.microsoft.com/office/drawing/2014/main" id="{5553C794-DFA8-459F-BBE1-3F1FBE3D05CF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5" name="Google Shape;230;p7">
              <a:extLst>
                <a:ext uri="{FF2B5EF4-FFF2-40B4-BE49-F238E27FC236}">
                  <a16:creationId xmlns:a16="http://schemas.microsoft.com/office/drawing/2014/main" id="{A0BEB707-5B37-44BB-834F-7551EC76BB41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" name="Google Shape;231;p7">
              <a:extLst>
                <a:ext uri="{FF2B5EF4-FFF2-40B4-BE49-F238E27FC236}">
                  <a16:creationId xmlns:a16="http://schemas.microsoft.com/office/drawing/2014/main" id="{7A9B6A83-A069-4C40-B496-B4B232B94E11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7" name="Google Shape;232;p7">
                <a:extLst>
                  <a:ext uri="{FF2B5EF4-FFF2-40B4-BE49-F238E27FC236}">
                    <a16:creationId xmlns:a16="http://schemas.microsoft.com/office/drawing/2014/main" id="{1F378CFD-A2A7-409D-A959-1A961B4BE5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48F91759-EA1B-4CBE-AEDF-494752155313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299C235-2C09-45D8-867C-203102674D52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40" name="Google Shape;232;p7">
            <a:extLst>
              <a:ext uri="{FF2B5EF4-FFF2-40B4-BE49-F238E27FC236}">
                <a16:creationId xmlns:a16="http://schemas.microsoft.com/office/drawing/2014/main" id="{4C37FD64-AD9B-40A7-B333-7CF5AF5E5933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1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81B004-9376-4703-9E73-F855EEEA30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275" y="2488389"/>
            <a:ext cx="6115050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94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221;p7">
            <a:extLst>
              <a:ext uri="{FF2B5EF4-FFF2-40B4-BE49-F238E27FC236}">
                <a16:creationId xmlns:a16="http://schemas.microsoft.com/office/drawing/2014/main" id="{14C31F33-32A2-492D-94CF-54DF1CB1EA8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228888" y="-279129"/>
            <a:ext cx="3318499" cy="22140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" name="Google Shape;229;p7">
            <a:extLst>
              <a:ext uri="{FF2B5EF4-FFF2-40B4-BE49-F238E27FC236}">
                <a16:creationId xmlns:a16="http://schemas.microsoft.com/office/drawing/2014/main" id="{EF77DC23-80CC-407C-A183-807F356C1DD0}"/>
              </a:ext>
            </a:extLst>
          </p:cNvPr>
          <p:cNvGrpSpPr/>
          <p:nvPr/>
        </p:nvGrpSpPr>
        <p:grpSpPr>
          <a:xfrm>
            <a:off x="8930755" y="-489980"/>
            <a:ext cx="3812015" cy="2424879"/>
            <a:chOff x="8426725" y="-169475"/>
            <a:chExt cx="3812015" cy="2424879"/>
          </a:xfrm>
        </p:grpSpPr>
        <p:pic>
          <p:nvPicPr>
            <p:cNvPr id="36" name="Google Shape;230;p7">
              <a:extLst>
                <a:ext uri="{FF2B5EF4-FFF2-40B4-BE49-F238E27FC236}">
                  <a16:creationId xmlns:a16="http://schemas.microsoft.com/office/drawing/2014/main" id="{8DDB441D-B531-4C73-8F12-92E6E10325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426725" y="219516"/>
              <a:ext cx="2035888" cy="20358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" name="Google Shape;231;p7">
              <a:extLst>
                <a:ext uri="{FF2B5EF4-FFF2-40B4-BE49-F238E27FC236}">
                  <a16:creationId xmlns:a16="http://schemas.microsoft.com/office/drawing/2014/main" id="{674297C2-F11E-4C27-96F6-C886E77558DD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8813357" y="-169475"/>
              <a:ext cx="3425383" cy="2290375"/>
            </a:xfrm>
            <a:prstGeom prst="rect">
              <a:avLst/>
            </a:prstGeom>
            <a:noFill/>
            <a:ln>
              <a:noFill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/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solidFill>
                <a:srgbClr val="84EDED"/>
              </a:solid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>
                  <a:buClr>
                    <a:srgbClr val="000000"/>
                  </a:buClr>
                  <a:defRPr/>
                </a:pP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Đã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tô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màu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600" kern="0" dirty="0" err="1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vào</a:t>
                </a:r>
                <a:r>
                  <a:rPr lang="en-US" sz="3600" kern="0" dirty="0">
                    <a:solidFill>
                      <a:srgbClr val="002060"/>
                    </a:solidFill>
                    <a:latin typeface="+mj-lt"/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ar-AE" sz="36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ar-AE" sz="36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nào</a:t>
                </a:r>
                <a:r>
                  <a:rPr lang="en-US" sz="3600" dirty="0">
                    <a:solidFill>
                      <a:srgbClr val="002060"/>
                    </a:solidFill>
                    <a:latin typeface="+mj-lt"/>
                    <a:cs typeface="Arial" panose="020B0604020202020204" pitchFamily="34" charset="0"/>
                  </a:rPr>
                  <a:t>?</a:t>
                </a:r>
                <a:endPara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8" name="Google Shape;232;p7">
                <a:extLst>
                  <a:ext uri="{FF2B5EF4-FFF2-40B4-BE49-F238E27FC236}">
                    <a16:creationId xmlns:a16="http://schemas.microsoft.com/office/drawing/2014/main" id="{588E9B9B-1CEF-48A0-A010-8326F534C25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2585" y="1034685"/>
                <a:ext cx="9042377" cy="102165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 cap="flat" cmpd="sng">
                <a:solidFill>
                  <a:schemeClr val="lt1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ounded Rectangle 10">
            <a:hlinkClick r:id="rId9" action="ppaction://hlinksldjump"/>
            <a:extLst>
              <a:ext uri="{FF2B5EF4-FFF2-40B4-BE49-F238E27FC236}">
                <a16:creationId xmlns:a16="http://schemas.microsoft.com/office/drawing/2014/main" id="{F91924C3-A4AB-45CA-8439-58AB274F65AF}"/>
              </a:ext>
            </a:extLst>
          </p:cNvPr>
          <p:cNvSpPr/>
          <p:nvPr/>
        </p:nvSpPr>
        <p:spPr>
          <a:xfrm>
            <a:off x="271463" y="5877127"/>
            <a:ext cx="1357313" cy="756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QUAY VỀ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CB59A400-F8B9-490A-BA16-7FE9EA9DAA2D}"/>
              </a:ext>
            </a:extLst>
          </p:cNvPr>
          <p:cNvSpPr/>
          <p:nvPr/>
        </p:nvSpPr>
        <p:spPr>
          <a:xfrm>
            <a:off x="1095987" y="1131238"/>
            <a:ext cx="853282" cy="828549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4</a:t>
            </a:r>
          </a:p>
        </p:txBody>
      </p:sp>
      <p:sp>
        <p:nvSpPr>
          <p:cNvPr id="41" name="Google Shape;232;p7">
            <a:extLst>
              <a:ext uri="{FF2B5EF4-FFF2-40B4-BE49-F238E27FC236}">
                <a16:creationId xmlns:a16="http://schemas.microsoft.com/office/drawing/2014/main" id="{7483A573-F659-44B5-9BDA-1D8FAA91A957}"/>
              </a:ext>
            </a:extLst>
          </p:cNvPr>
          <p:cNvSpPr/>
          <p:nvPr/>
        </p:nvSpPr>
        <p:spPr>
          <a:xfrm>
            <a:off x="7385145" y="3192016"/>
            <a:ext cx="4329335" cy="1021657"/>
          </a:xfrm>
          <a:prstGeom prst="rect">
            <a:avLst/>
          </a:prstGeom>
          <a:solidFill>
            <a:srgbClr val="84EDED"/>
          </a:solidFill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Đáp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án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noProof="0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Hình</a:t>
            </a:r>
            <a:r>
              <a:rPr lang="en-US" sz="3600" b="1" kern="0" noProof="0" dirty="0">
                <a:solidFill>
                  <a:srgbClr val="FF0000"/>
                </a:solidFill>
                <a:latin typeface="+mj-lt"/>
                <a:cs typeface="Calibri" panose="020F0502020204030204" pitchFamily="34" charset="0"/>
                <a:sym typeface="Arial"/>
              </a:rPr>
              <a:t> 4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03EDAF-0B60-45B5-B421-5A9E1A15FD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528864"/>
            <a:ext cx="7244995" cy="210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933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62" y="-298"/>
            <a:ext cx="12193057" cy="6858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1432" y="4632856"/>
            <a:ext cx="2584928" cy="2127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7702" y="4966414"/>
            <a:ext cx="1731414" cy="101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334845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277" y="-345132"/>
            <a:ext cx="3974937" cy="2651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84789" y="2086490"/>
            <a:ext cx="1322947" cy="142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9">
            <a:alphaModFix/>
          </a:blip>
          <a:srcRect l="14882" t="19368" r="21376" b="36863"/>
          <a:stretch/>
        </p:blipFill>
        <p:spPr>
          <a:xfrm>
            <a:off x="2870199" y="4627221"/>
            <a:ext cx="2716307" cy="1862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01754" y="3796045"/>
            <a:ext cx="2521628" cy="365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-529" y="5766261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5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8426724" y="181415"/>
            <a:ext cx="2438611" cy="2438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8813357" y="-321875"/>
            <a:ext cx="4102964" cy="274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9576828" y="4419660"/>
            <a:ext cx="658425" cy="908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2238212" y="4673662"/>
            <a:ext cx="664522" cy="908383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3421709" y="2411842"/>
            <a:ext cx="560252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0" i="0" u="sng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Toán</a:t>
            </a:r>
            <a:endParaRPr kumimoji="0" sz="4000" b="0" i="0" u="sng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8798-AED5-459A-ABC3-EAB531FA137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306182" y="3212221"/>
            <a:ext cx="10010500" cy="2017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911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"/>
          <p:cNvPicPr preferRelativeResize="0"/>
          <p:nvPr/>
        </p:nvPicPr>
        <p:blipFill rotWithShape="1">
          <a:blip r:embed="rId3">
            <a:alphaModFix/>
          </a:blip>
          <a:srcRect r="28893"/>
          <a:stretch/>
        </p:blipFill>
        <p:spPr>
          <a:xfrm>
            <a:off x="-2267" y="-1"/>
            <a:ext cx="12194267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605265" y="-365668"/>
            <a:ext cx="4724843" cy="3159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53065" y="218960"/>
            <a:ext cx="2427723" cy="1619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10168425" y="-238902"/>
            <a:ext cx="1985026" cy="1985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13060" y="614487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" descr="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01409" y="1932604"/>
            <a:ext cx="6485186" cy="374145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2"/>
          <p:cNvGrpSpPr/>
          <p:nvPr/>
        </p:nvGrpSpPr>
        <p:grpSpPr>
          <a:xfrm>
            <a:off x="3692770" y="2390270"/>
            <a:ext cx="1715688" cy="1619723"/>
            <a:chOff x="1770392" y="2794609"/>
            <a:chExt cx="1072181" cy="998471"/>
          </a:xfrm>
        </p:grpSpPr>
        <p:pic>
          <p:nvPicPr>
            <p:cNvPr id="143" name="Google Shape;143;p2"/>
            <p:cNvPicPr preferRelativeResize="0"/>
            <p:nvPr/>
          </p:nvPicPr>
          <p:blipFill rotWithShape="1">
            <a:blip r:embed="rId9">
              <a:alphaModFix/>
            </a:blip>
            <a:srcRect t="10121" b="21922"/>
            <a:stretch/>
          </p:blipFill>
          <p:spPr>
            <a:xfrm>
              <a:off x="1770392" y="2794609"/>
              <a:ext cx="1072181" cy="9984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" name="Google Shape;144;p2"/>
            <p:cNvSpPr/>
            <p:nvPr/>
          </p:nvSpPr>
          <p:spPr>
            <a:xfrm>
              <a:off x="2079319" y="3027144"/>
              <a:ext cx="533400" cy="533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46" name="Google Shape;14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657085" y="1163548"/>
            <a:ext cx="2458511" cy="2639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BD74CE-50F4-46A8-88D0-B0DC76C63D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3879" y="3324544"/>
            <a:ext cx="4743099" cy="1603387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448</Words>
  <Application>Microsoft Office PowerPoint</Application>
  <PresentationFormat>Widescreen</PresentationFormat>
  <Paragraphs>110</Paragraphs>
  <Slides>20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#9Slide02 Noi dung dai</vt:lpstr>
      <vt:lpstr>Arial</vt:lpstr>
      <vt:lpstr>Calibri</vt:lpstr>
      <vt:lpstr>Cambria Math</vt:lpstr>
      <vt:lpstr>iCiel Cadena</vt:lpstr>
      <vt:lpstr>Patrick Hand</vt:lpstr>
      <vt:lpstr>Times New Roman</vt:lpstr>
      <vt:lpstr>印品黑体</vt:lpstr>
      <vt:lpstr>方正卡通简体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35</cp:revision>
  <dcterms:created xsi:type="dcterms:W3CDTF">2022-07-03T07:54:12Z</dcterms:created>
  <dcterms:modified xsi:type="dcterms:W3CDTF">2025-02-17T00:52:32Z</dcterms:modified>
</cp:coreProperties>
</file>