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59" r:id="rId3"/>
    <p:sldId id="274" r:id="rId4"/>
    <p:sldId id="275" r:id="rId5"/>
    <p:sldId id="277" r:id="rId6"/>
    <p:sldId id="278" r:id="rId7"/>
    <p:sldId id="279" r:id="rId8"/>
    <p:sldId id="257" r:id="rId9"/>
    <p:sldId id="261" r:id="rId10"/>
    <p:sldId id="320" r:id="rId11"/>
    <p:sldId id="321" r:id="rId12"/>
    <p:sldId id="322" r:id="rId13"/>
    <p:sldId id="323" r:id="rId14"/>
    <p:sldId id="324" r:id="rId15"/>
    <p:sldId id="325" r:id="rId16"/>
    <p:sldId id="326" r:id="rId17"/>
    <p:sldId id="327" r:id="rId18"/>
    <p:sldId id="328" r:id="rId19"/>
    <p:sldId id="303" r:id="rId20"/>
    <p:sldId id="269"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4" d="100"/>
          <a:sy n="44" d="100"/>
        </p:scale>
        <p:origin x="53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14/02/2025</a:t>
            </a:fld>
            <a:endParaRPr lang="vi-VN"/>
          </a:p>
        </p:txBody>
      </p:sp>
      <p:sp>
        <p:nvSpPr>
          <p:cNvPr id="5" name="Chỗ dành sẵn cho Chân trang 4">
            <a:extLst>
              <a:ext uri="{FF2B5EF4-FFF2-40B4-BE49-F238E27FC236}">
                <a16:creationId xmlns:a16="http://schemas.microsoft.com/office/drawing/2014/main"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533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14/02/2025</a:t>
            </a:fld>
            <a:endParaRPr lang="vi-VN"/>
          </a:p>
        </p:txBody>
      </p:sp>
      <p:sp>
        <p:nvSpPr>
          <p:cNvPr id="5" name="Chỗ dành sẵn cho Chân trang 4">
            <a:extLst>
              <a:ext uri="{FF2B5EF4-FFF2-40B4-BE49-F238E27FC236}">
                <a16:creationId xmlns:a16="http://schemas.microsoft.com/office/drawing/2014/main"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0303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14/02/2025</a:t>
            </a:fld>
            <a:endParaRPr lang="vi-VN"/>
          </a:p>
        </p:txBody>
      </p:sp>
      <p:sp>
        <p:nvSpPr>
          <p:cNvPr id="5" name="Chỗ dành sẵn cho Chân trang 4">
            <a:extLst>
              <a:ext uri="{FF2B5EF4-FFF2-40B4-BE49-F238E27FC236}">
                <a16:creationId xmlns:a16="http://schemas.microsoft.com/office/drawing/2014/main"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22199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6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91682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36791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2025/2/14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96646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2025/2/14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9395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2025/2/14</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7016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2025/2/14</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6363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67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14/02/2025</a:t>
            </a:fld>
            <a:endParaRPr lang="vi-VN"/>
          </a:p>
        </p:txBody>
      </p:sp>
      <p:sp>
        <p:nvSpPr>
          <p:cNvPr id="5" name="Chỗ dành sẵn cho Chân trang 4">
            <a:extLst>
              <a:ext uri="{FF2B5EF4-FFF2-40B4-BE49-F238E27FC236}">
                <a16:creationId xmlns:a16="http://schemas.microsoft.com/office/drawing/2014/main"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6855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80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0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14/02/2025</a:t>
            </a:fld>
            <a:endParaRPr lang="vi-VN"/>
          </a:p>
        </p:txBody>
      </p:sp>
      <p:sp>
        <p:nvSpPr>
          <p:cNvPr id="5" name="Chỗ dành sẵn cho Chân trang 4">
            <a:extLst>
              <a:ext uri="{FF2B5EF4-FFF2-40B4-BE49-F238E27FC236}">
                <a16:creationId xmlns:a16="http://schemas.microsoft.com/office/drawing/2014/main"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6477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14/02/2025</a:t>
            </a:fld>
            <a:endParaRPr lang="vi-VN"/>
          </a:p>
        </p:txBody>
      </p:sp>
      <p:sp>
        <p:nvSpPr>
          <p:cNvPr id="6" name="Chỗ dành sẵn cho Chân trang 5">
            <a:extLst>
              <a:ext uri="{FF2B5EF4-FFF2-40B4-BE49-F238E27FC236}">
                <a16:creationId xmlns:a16="http://schemas.microsoft.com/office/drawing/2014/main"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0490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14/02/2025</a:t>
            </a:fld>
            <a:endParaRPr lang="vi-VN"/>
          </a:p>
        </p:txBody>
      </p:sp>
      <p:sp>
        <p:nvSpPr>
          <p:cNvPr id="8" name="Chỗ dành sẵn cho Chân trang 7">
            <a:extLst>
              <a:ext uri="{FF2B5EF4-FFF2-40B4-BE49-F238E27FC236}">
                <a16:creationId xmlns:a16="http://schemas.microsoft.com/office/drawing/2014/main"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9179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14/02/2025</a:t>
            </a:fld>
            <a:endParaRPr lang="vi-VN"/>
          </a:p>
        </p:txBody>
      </p:sp>
      <p:sp>
        <p:nvSpPr>
          <p:cNvPr id="4" name="Chỗ dành sẵn cho Chân trang 3">
            <a:extLst>
              <a:ext uri="{FF2B5EF4-FFF2-40B4-BE49-F238E27FC236}">
                <a16:creationId xmlns:a16="http://schemas.microsoft.com/office/drawing/2014/main"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261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14/02/2025</a:t>
            </a:fld>
            <a:endParaRPr lang="vi-VN"/>
          </a:p>
        </p:txBody>
      </p:sp>
      <p:sp>
        <p:nvSpPr>
          <p:cNvPr id="3" name="Chỗ dành sẵn cho Chân trang 2">
            <a:extLst>
              <a:ext uri="{FF2B5EF4-FFF2-40B4-BE49-F238E27FC236}">
                <a16:creationId xmlns:a16="http://schemas.microsoft.com/office/drawing/2014/main"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202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14/02/2025</a:t>
            </a:fld>
            <a:endParaRPr lang="vi-VN"/>
          </a:p>
        </p:txBody>
      </p:sp>
      <p:sp>
        <p:nvSpPr>
          <p:cNvPr id="6" name="Chỗ dành sẵn cho Chân trang 5">
            <a:extLst>
              <a:ext uri="{FF2B5EF4-FFF2-40B4-BE49-F238E27FC236}">
                <a16:creationId xmlns:a16="http://schemas.microsoft.com/office/drawing/2014/main"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2111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14/02/2025</a:t>
            </a:fld>
            <a:endParaRPr lang="vi-VN"/>
          </a:p>
        </p:txBody>
      </p:sp>
      <p:sp>
        <p:nvSpPr>
          <p:cNvPr id="6" name="Chỗ dành sẵn cho Chân trang 5">
            <a:extLst>
              <a:ext uri="{FF2B5EF4-FFF2-40B4-BE49-F238E27FC236}">
                <a16:creationId xmlns:a16="http://schemas.microsoft.com/office/drawing/2014/main"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55736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8" name="Group 3">
              <a:extLst>
                <a:ext uri="{FF2B5EF4-FFF2-40B4-BE49-F238E27FC236}">
                  <a16:creationId xmlns:a16="http://schemas.microsoft.com/office/drawing/2014/main"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pic>
        <p:nvPicPr>
          <p:cNvPr id="23" name="Picture 22" descr="A round pink label with white text and a black background&#10;&#10;Description automatically generated">
            <a:extLst>
              <a:ext uri="{FF2B5EF4-FFF2-40B4-BE49-F238E27FC236}">
                <a16:creationId xmlns:a16="http://schemas.microsoft.com/office/drawing/2014/main" id="{9EDA2EE9-101C-BCD7-C317-EFE0B346D5A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860" y="83951"/>
            <a:ext cx="1648769" cy="1648769"/>
          </a:xfrm>
          <a:prstGeom prst="rect">
            <a:avLst/>
          </a:prstGeom>
        </p:spPr>
      </p:pic>
    </p:spTree>
    <p:extLst>
      <p:ext uri="{BB962C8B-B14F-4D97-AF65-F5344CB8AC3E}">
        <p14:creationId xmlns:p14="http://schemas.microsoft.com/office/powerpoint/2010/main" val="300754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487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16.png"/><Relationship Id="rId26" Type="http://schemas.openxmlformats.org/officeDocument/2006/relationships/image" Target="../media/image22.png"/><Relationship Id="rId3" Type="http://schemas.openxmlformats.org/officeDocument/2006/relationships/audio" Target="../media/media1.mp3"/><Relationship Id="rId21" Type="http://schemas.openxmlformats.org/officeDocument/2006/relationships/image" Target="../media/image18.png"/><Relationship Id="rId7" Type="http://schemas.openxmlformats.org/officeDocument/2006/relationships/image" Target="../media/image12.svg"/><Relationship Id="rId12" Type="http://schemas.openxmlformats.org/officeDocument/2006/relationships/image" Target="../media/image13.png"/><Relationship Id="rId17" Type="http://schemas.openxmlformats.org/officeDocument/2006/relationships/image" Target="../media/image22.svg"/><Relationship Id="rId25" Type="http://schemas.openxmlformats.org/officeDocument/2006/relationships/image" Target="../media/image21.png"/><Relationship Id="rId2" Type="http://schemas.microsoft.com/office/2007/relationships/media" Target="../media/media1.mp3"/><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themeOverride" Target="../theme/themeOverride1.xml"/><Relationship Id="rId6" Type="http://schemas.openxmlformats.org/officeDocument/2006/relationships/image" Target="../media/image10.png"/><Relationship Id="rId11" Type="http://schemas.openxmlformats.org/officeDocument/2006/relationships/image" Target="../media/image16.svg"/><Relationship Id="rId24" Type="http://schemas.openxmlformats.org/officeDocument/2006/relationships/image" Target="../media/image20.png"/><Relationship Id="rId5" Type="http://schemas.openxmlformats.org/officeDocument/2006/relationships/image" Target="../media/image9.png"/><Relationship Id="rId15" Type="http://schemas.openxmlformats.org/officeDocument/2006/relationships/image" Target="../media/image20.svg"/><Relationship Id="rId23" Type="http://schemas.openxmlformats.org/officeDocument/2006/relationships/image" Target="../media/image19.png"/><Relationship Id="rId10" Type="http://schemas.openxmlformats.org/officeDocument/2006/relationships/image" Target="../media/image12.png"/><Relationship Id="rId19" Type="http://schemas.openxmlformats.org/officeDocument/2006/relationships/image" Target="../media/image24.svg"/><Relationship Id="rId4" Type="http://schemas.openxmlformats.org/officeDocument/2006/relationships/slideLayout" Target="../slideLayouts/slideLayout19.xml"/><Relationship Id="rId9" Type="http://schemas.openxmlformats.org/officeDocument/2006/relationships/image" Target="../media/image14.svg"/><Relationship Id="rId14" Type="http://schemas.openxmlformats.org/officeDocument/2006/relationships/image" Target="../media/image14.png"/><Relationship Id="rId22" Type="http://schemas.microsoft.com/office/2007/relationships/hdphoto" Target="../media/hdphoto1.wdp"/><Relationship Id="rId27"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sv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4.svg"/><Relationship Id="rId12" Type="http://schemas.openxmlformats.org/officeDocument/2006/relationships/image" Target="../media/image15.png"/><Relationship Id="rId17" Type="http://schemas.microsoft.com/office/2007/relationships/hdphoto" Target="../media/hdphoto1.wdp"/><Relationship Id="rId2" Type="http://schemas.openxmlformats.org/officeDocument/2006/relationships/slideLayout" Target="../slideLayouts/slideLayout19.xml"/><Relationship Id="rId16" Type="http://schemas.openxmlformats.org/officeDocument/2006/relationships/image" Target="../media/image18.png"/><Relationship Id="rId1" Type="http://schemas.openxmlformats.org/officeDocument/2006/relationships/themeOverride" Target="../theme/themeOverride2.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24.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6.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26.png"/><Relationship Id="rId1" Type="http://schemas.openxmlformats.org/officeDocument/2006/relationships/themeOverride" Target="../theme/themeOverride3.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25.png"/><Relationship Id="rId10"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26.png"/><Relationship Id="rId1" Type="http://schemas.openxmlformats.org/officeDocument/2006/relationships/themeOverride" Target="../theme/themeOverride4.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25.png"/><Relationship Id="rId10"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22.sv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sp>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sp>
        <p:nvSpPr>
          <p:cNvPr id="8"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sp>
      <p:pic>
        <p:nvPicPr>
          <p:cNvPr id="10" name="Hình ảnh 9">
            <a:extLst>
              <a:ext uri="{FF2B5EF4-FFF2-40B4-BE49-F238E27FC236}">
                <a16:creationId xmlns:a16="http://schemas.microsoft.com/office/drawing/2014/main" id="{61E90AD7-1428-9BB0-EA86-C9EE1EC29B6C}"/>
              </a:ext>
            </a:extLst>
          </p:cNvPr>
          <p:cNvPicPr>
            <a:picLocks noChangeAspect="1"/>
          </p:cNvPicPr>
          <p:nvPr/>
        </p:nvPicPr>
        <p:blipFill>
          <a:blip r:embed="rId5"/>
          <a:stretch>
            <a:fillRect/>
          </a:stretch>
        </p:blipFill>
        <p:spPr>
          <a:xfrm>
            <a:off x="4276866" y="1295215"/>
            <a:ext cx="4438273" cy="4267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13666-E29D-41BD-44C6-4DACF11AF640}"/>
              </a:ext>
            </a:extLst>
          </p:cNvPr>
          <p:cNvSpPr txBox="1"/>
          <p:nvPr/>
        </p:nvSpPr>
        <p:spPr>
          <a:xfrm>
            <a:off x="1432560" y="883920"/>
            <a:ext cx="8646160" cy="2800767"/>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b) </a:t>
            </a:r>
            <a:r>
              <a:rPr lang="en-US" sz="4400" b="1" dirty="0" err="1">
                <a:latin typeface="Cambria" panose="02040503050406030204" pitchFamily="18" charset="0"/>
                <a:ea typeface="Cambria" panose="02040503050406030204" pitchFamily="18" charset="0"/>
              </a:rPr>
              <a:t>Chọn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đúng</a:t>
            </a:r>
            <a:r>
              <a:rPr lang="en-US" sz="4400" b="1" dirty="0">
                <a:latin typeface="Cambria" panose="02040503050406030204" pitchFamily="18" charset="0"/>
                <a:ea typeface="Cambria" panose="02040503050406030204" pitchFamily="18" charset="0"/>
              </a:rPr>
              <a:t>.</a:t>
            </a:r>
          </a:p>
          <a:p>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73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A. 0,5616%    B. 5,616%    C. 56,16%       D. 561,6%</a:t>
            </a:r>
          </a:p>
        </p:txBody>
      </p:sp>
      <p:sp>
        <p:nvSpPr>
          <p:cNvPr id="5" name="TextBox 4">
            <a:extLst>
              <a:ext uri="{FF2B5EF4-FFF2-40B4-BE49-F238E27FC236}">
                <a16:creationId xmlns:a16="http://schemas.microsoft.com/office/drawing/2014/main" id="{0102925F-CF0C-27C1-D7D8-2952CFA01AB0}"/>
              </a:ext>
            </a:extLst>
          </p:cNvPr>
          <p:cNvSpPr txBox="1"/>
          <p:nvPr/>
        </p:nvSpPr>
        <p:spPr>
          <a:xfrm>
            <a:off x="2448560" y="4053840"/>
            <a:ext cx="8006080" cy="769441"/>
          </a:xfrm>
          <a:prstGeom prst="rect">
            <a:avLst/>
          </a:prstGeom>
          <a:noFill/>
        </p:spPr>
        <p:txBody>
          <a:bodyPr wrap="square" rtlCol="0">
            <a:spAutoFit/>
          </a:bodyPr>
          <a:lstStyle/>
          <a:p>
            <a:r>
              <a:rPr lang="pt-BR" sz="4400" dirty="0">
                <a:solidFill>
                  <a:srgbClr val="FF0000"/>
                </a:solidFill>
                <a:latin typeface="Cambria" panose="02040503050406030204" pitchFamily="18" charset="0"/>
                <a:ea typeface="Cambria" panose="02040503050406030204" pitchFamily="18" charset="0"/>
              </a:rPr>
              <a:t>41 : 73 = 0,5616… = 56,16%</a:t>
            </a:r>
            <a:endParaRPr lang="en-US" sz="4400" dirty="0">
              <a:solidFill>
                <a:srgbClr val="FF000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EE96ECD8-04AF-A905-D4F1-1BACE85AB1EE}"/>
              </a:ext>
            </a:extLst>
          </p:cNvPr>
          <p:cNvSpPr/>
          <p:nvPr/>
        </p:nvSpPr>
        <p:spPr>
          <a:xfrm>
            <a:off x="1422400" y="3007360"/>
            <a:ext cx="609600" cy="6299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160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4536401"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mẫu</a:t>
            </a:r>
            <a:r>
              <a:rPr lang="en-US" sz="3600" b="1" dirty="0">
                <a:solidFill>
                  <a:prstClr val="black"/>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68343FA7-EA84-F7F1-D8C3-AFB3728884AE}"/>
              </a:ext>
            </a:extLst>
          </p:cNvPr>
          <p:cNvSpPr/>
          <p:nvPr/>
        </p:nvSpPr>
        <p:spPr>
          <a:xfrm>
            <a:off x="1137920" y="82296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a:t>
            </a:r>
          </a:p>
        </p:txBody>
      </p:sp>
      <p:pic>
        <p:nvPicPr>
          <p:cNvPr id="9" name="Picture 8">
            <a:extLst>
              <a:ext uri="{FF2B5EF4-FFF2-40B4-BE49-F238E27FC236}">
                <a16:creationId xmlns:a16="http://schemas.microsoft.com/office/drawing/2014/main" id="{E9E6B2CE-F6D2-A00C-0D30-7C8AB4370E31}"/>
              </a:ext>
            </a:extLst>
          </p:cNvPr>
          <p:cNvPicPr>
            <a:picLocks noChangeAspect="1"/>
          </p:cNvPicPr>
          <p:nvPr/>
        </p:nvPicPr>
        <p:blipFill>
          <a:blip r:embed="rId2"/>
          <a:stretch>
            <a:fillRect/>
          </a:stretch>
        </p:blipFill>
        <p:spPr>
          <a:xfrm>
            <a:off x="824230" y="1637347"/>
            <a:ext cx="11010900" cy="1266825"/>
          </a:xfrm>
          <a:prstGeom prst="rect">
            <a:avLst/>
          </a:prstGeom>
        </p:spPr>
      </p:pic>
      <p:graphicFrame>
        <p:nvGraphicFramePr>
          <p:cNvPr id="13" name="Table 12">
            <a:extLst>
              <a:ext uri="{FF2B5EF4-FFF2-40B4-BE49-F238E27FC236}">
                <a16:creationId xmlns:a16="http://schemas.microsoft.com/office/drawing/2014/main" id="{46CBF3CA-DACB-DB5B-B68E-7C5B70A1095F}"/>
              </a:ext>
            </a:extLst>
          </p:cNvPr>
          <p:cNvGraphicFramePr>
            <a:graphicFrameLocks noGrp="1"/>
          </p:cNvGraphicFramePr>
          <p:nvPr>
            <p:extLst>
              <p:ext uri="{D42A27DB-BD31-4B8C-83A1-F6EECF244321}">
                <p14:modId xmlns:p14="http://schemas.microsoft.com/office/powerpoint/2010/main" val="2138994900"/>
              </p:ext>
            </p:extLst>
          </p:nvPr>
        </p:nvGraphicFramePr>
        <p:xfrm>
          <a:off x="817880" y="3513614"/>
          <a:ext cx="10937241" cy="1036320"/>
        </p:xfrm>
        <a:graphic>
          <a:graphicData uri="http://schemas.openxmlformats.org/drawingml/2006/table">
            <a:tbl>
              <a:tblPr/>
              <a:tblGrid>
                <a:gridCol w="2809240">
                  <a:extLst>
                    <a:ext uri="{9D8B030D-6E8A-4147-A177-3AD203B41FA5}">
                      <a16:colId xmlns:a16="http://schemas.microsoft.com/office/drawing/2014/main" val="3897191914"/>
                    </a:ext>
                  </a:extLst>
                </a:gridCol>
                <a:gridCol w="4185920">
                  <a:extLst>
                    <a:ext uri="{9D8B030D-6E8A-4147-A177-3AD203B41FA5}">
                      <a16:colId xmlns:a16="http://schemas.microsoft.com/office/drawing/2014/main" val="3080148550"/>
                    </a:ext>
                  </a:extLst>
                </a:gridCol>
                <a:gridCol w="3942081">
                  <a:extLst>
                    <a:ext uri="{9D8B030D-6E8A-4147-A177-3AD203B41FA5}">
                      <a16:colId xmlns:a16="http://schemas.microsoft.com/office/drawing/2014/main" val="1717127955"/>
                    </a:ext>
                  </a:extLst>
                </a:gridCol>
              </a:tblGrid>
              <a:tr h="0">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a) 57% + 43,5%</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   100,5% – 57%</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   100,5% – 43,5%</a:t>
                      </a:r>
                    </a:p>
                  </a:txBody>
                  <a:tcPr anchor="ctr">
                    <a:lnL>
                      <a:noFill/>
                    </a:lnL>
                    <a:lnR>
                      <a:noFill/>
                    </a:lnR>
                    <a:lnT>
                      <a:noFill/>
                    </a:lnT>
                    <a:lnB>
                      <a:noFill/>
                    </a:lnB>
                    <a:noFill/>
                  </a:tcPr>
                </a:tc>
                <a:extLst>
                  <a:ext uri="{0D108BD9-81ED-4DB2-BD59-A6C34878D82A}">
                    <a16:rowId xmlns:a16="http://schemas.microsoft.com/office/drawing/2014/main" val="2687515316"/>
                  </a:ext>
                </a:extLst>
              </a:tr>
              <a:tr h="0">
                <a:tc>
                  <a:txBody>
                    <a:bodyPr/>
                    <a:lstStyle/>
                    <a:p>
                      <a:pPr algn="just"/>
                      <a:r>
                        <a:rPr lang="en-US" sz="2800" b="1">
                          <a:solidFill>
                            <a:srgbClr val="000000"/>
                          </a:solidFill>
                          <a:effectLst/>
                          <a:latin typeface="Cambria" panose="02040503050406030204" pitchFamily="18" charset="0"/>
                          <a:ea typeface="Cambria" panose="02040503050406030204" pitchFamily="18" charset="0"/>
                        </a:rPr>
                        <a:t>b) 12% × 6</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   72% : 6</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   72% : 12</a:t>
                      </a:r>
                    </a:p>
                  </a:txBody>
                  <a:tcPr anchor="ctr">
                    <a:lnL>
                      <a:noFill/>
                    </a:lnL>
                    <a:lnR>
                      <a:noFill/>
                    </a:lnR>
                    <a:lnT>
                      <a:noFill/>
                    </a:lnT>
                    <a:lnB>
                      <a:noFill/>
                    </a:lnB>
                    <a:noFill/>
                  </a:tcPr>
                </a:tc>
                <a:extLst>
                  <a:ext uri="{0D108BD9-81ED-4DB2-BD59-A6C34878D82A}">
                    <a16:rowId xmlns:a16="http://schemas.microsoft.com/office/drawing/2014/main" val="1361568145"/>
                  </a:ext>
                </a:extLst>
              </a:tr>
            </a:tbl>
          </a:graphicData>
        </a:graphic>
      </p:graphicFrame>
    </p:spTree>
    <p:extLst>
      <p:ext uri="{BB962C8B-B14F-4D97-AF65-F5344CB8AC3E}">
        <p14:creationId xmlns:p14="http://schemas.microsoft.com/office/powerpoint/2010/main" val="29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046CC-ED81-5126-3989-26F517010148}"/>
              </a:ext>
            </a:extLst>
          </p:cNvPr>
          <p:cNvSpPr txBox="1"/>
          <p:nvPr/>
        </p:nvSpPr>
        <p:spPr>
          <a:xfrm>
            <a:off x="762000" y="802640"/>
            <a:ext cx="5953760" cy="646331"/>
          </a:xfrm>
          <a:prstGeom prst="rect">
            <a:avLst/>
          </a:prstGeom>
          <a:noFill/>
        </p:spPr>
        <p:txBody>
          <a:bodyPr wrap="square" rtlCol="0">
            <a:spAutoFit/>
          </a:bodyPr>
          <a:lstStyle/>
          <a:p>
            <a:r>
              <a:rPr lang="en-US" sz="3600" b="0" i="0" dirty="0">
                <a:solidFill>
                  <a:srgbClr val="FF0000"/>
                </a:solidFill>
                <a:effectLst/>
                <a:latin typeface="Cambria" panose="02040503050406030204" pitchFamily="18" charset="0"/>
                <a:ea typeface="Cambria" panose="02040503050406030204" pitchFamily="18" charset="0"/>
              </a:rPr>
              <a:t>a) 57% + 43,5% = 100,5%</a:t>
            </a:r>
            <a:endParaRPr lang="en-US" sz="3600"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C20E87D-A10C-42CE-E46D-747FE427D5F3}"/>
              </a:ext>
            </a:extLst>
          </p:cNvPr>
          <p:cNvSpPr txBox="1"/>
          <p:nvPr/>
        </p:nvSpPr>
        <p:spPr>
          <a:xfrm>
            <a:off x="802640" y="16560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57% = 43,5%</a:t>
            </a:r>
          </a:p>
        </p:txBody>
      </p:sp>
      <p:sp>
        <p:nvSpPr>
          <p:cNvPr id="4" name="TextBox 3">
            <a:extLst>
              <a:ext uri="{FF2B5EF4-FFF2-40B4-BE49-F238E27FC236}">
                <a16:creationId xmlns:a16="http://schemas.microsoft.com/office/drawing/2014/main" id="{78CE62EA-6DFC-9F73-7F9A-68353E1DBFF0}"/>
              </a:ext>
            </a:extLst>
          </p:cNvPr>
          <p:cNvSpPr txBox="1"/>
          <p:nvPr/>
        </p:nvSpPr>
        <p:spPr>
          <a:xfrm>
            <a:off x="833120" y="24892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43,5% = 57%</a:t>
            </a:r>
          </a:p>
        </p:txBody>
      </p:sp>
      <p:sp>
        <p:nvSpPr>
          <p:cNvPr id="5" name="TextBox 4">
            <a:extLst>
              <a:ext uri="{FF2B5EF4-FFF2-40B4-BE49-F238E27FC236}">
                <a16:creationId xmlns:a16="http://schemas.microsoft.com/office/drawing/2014/main" id="{9F4BE20D-1FAE-CA95-D918-1FA66D44DAEB}"/>
              </a:ext>
            </a:extLst>
          </p:cNvPr>
          <p:cNvSpPr txBox="1"/>
          <p:nvPr/>
        </p:nvSpPr>
        <p:spPr>
          <a:xfrm>
            <a:off x="5608320" y="33324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 12% × 6 = 72%</a:t>
            </a:r>
          </a:p>
        </p:txBody>
      </p:sp>
      <p:sp>
        <p:nvSpPr>
          <p:cNvPr id="6" name="TextBox 5">
            <a:extLst>
              <a:ext uri="{FF2B5EF4-FFF2-40B4-BE49-F238E27FC236}">
                <a16:creationId xmlns:a16="http://schemas.microsoft.com/office/drawing/2014/main" id="{0F0D727B-8DE2-23CF-269C-07448D741687}"/>
              </a:ext>
            </a:extLst>
          </p:cNvPr>
          <p:cNvSpPr txBox="1"/>
          <p:nvPr/>
        </p:nvSpPr>
        <p:spPr>
          <a:xfrm>
            <a:off x="5638800" y="41656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6 = 12%</a:t>
            </a:r>
          </a:p>
        </p:txBody>
      </p:sp>
      <p:sp>
        <p:nvSpPr>
          <p:cNvPr id="7" name="TextBox 6">
            <a:extLst>
              <a:ext uri="{FF2B5EF4-FFF2-40B4-BE49-F238E27FC236}">
                <a16:creationId xmlns:a16="http://schemas.microsoft.com/office/drawing/2014/main" id="{7F1D4F07-0E6E-FC62-5D4E-A9B758867CA9}"/>
              </a:ext>
            </a:extLst>
          </p:cNvPr>
          <p:cNvSpPr txBox="1"/>
          <p:nvPr/>
        </p:nvSpPr>
        <p:spPr>
          <a:xfrm>
            <a:off x="5730240" y="506984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12 = 6%</a:t>
            </a:r>
          </a:p>
        </p:txBody>
      </p:sp>
    </p:spTree>
    <p:extLst>
      <p:ext uri="{BB962C8B-B14F-4D97-AF65-F5344CB8AC3E}">
        <p14:creationId xmlns:p14="http://schemas.microsoft.com/office/powerpoint/2010/main" val="22164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501675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Hưởng ứng Tết trồng cây, nhà trường đã tổ chức một đợt trồng cây xung quanh trường. Theo kế hoạch, trong thời gian quy định thì nhà trường phải trồng được 600 cây. Đến nửa thời gian đó, nhà trường đã trồng được 360 cây và đến hết thời gian quy định, nhà trường đã trồng được tất cả 690 cây. Hỏi:</a:t>
            </a:r>
          </a:p>
          <a:p>
            <a:pPr lvl="0" algn="just"/>
            <a:r>
              <a:rPr lang="vi-VN" sz="3200" dirty="0">
                <a:solidFill>
                  <a:prstClr val="black"/>
                </a:solidFill>
                <a:latin typeface="Cambria" panose="02040503050406030204" pitchFamily="18" charset="0"/>
                <a:ea typeface="Cambria" panose="02040503050406030204" pitchFamily="18" charset="0"/>
              </a:rPr>
              <a:t>a) Đến hết nửa thời gian quy định, nhà trường đã thực hiện được bao nhiêu phần trăm kế hoạch?</a:t>
            </a:r>
          </a:p>
          <a:p>
            <a:pPr lvl="0" algn="just"/>
            <a:r>
              <a:rPr lang="vi-VN" sz="3200" dirty="0">
                <a:solidFill>
                  <a:prstClr val="black"/>
                </a:solidFill>
                <a:latin typeface="Cambria" panose="02040503050406030204" pitchFamily="18" charset="0"/>
                <a:ea typeface="Cambria" panose="02040503050406030204" pitchFamily="18" charset="0"/>
              </a:rPr>
              <a:t>b) Đến hết thời gian quy định, nhà trường đã vượt kế hoạch bao nhiêu phần trăm?</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Tree>
    <p:extLst>
      <p:ext uri="{BB962C8B-B14F-4D97-AF65-F5344CB8AC3E}">
        <p14:creationId xmlns:p14="http://schemas.microsoft.com/office/powerpoint/2010/main" val="30648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17FAF-B5E3-E47E-8A5E-E7B266D5C151}"/>
              </a:ext>
            </a:extLst>
          </p:cNvPr>
          <p:cNvSpPr txBox="1"/>
          <p:nvPr/>
        </p:nvSpPr>
        <p:spPr>
          <a:xfrm>
            <a:off x="1158240" y="1056640"/>
            <a:ext cx="9276080" cy="483209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Đến hết nửa thời gian quy định, nhà trường đã thực hiện được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360 : 600 = 0,6 = 60%</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b) Đến hết thời gian quy định, nhà trường đã thực hiện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690 : 600 = 1,15 = 115%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Đến hết thời gian quy định, nhà trường đã vượt kế hoạch số phần trăm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115% - 100% = 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Đáp số: a) 60%</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 15%</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55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954107"/>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Biểu đồ dưới đây cho biết kết quả điều tra về sở thích bốn môn thể thao của một số học sinh.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2" name="Hộp Văn bản 2">
            <a:extLst>
              <a:ext uri="{FF2B5EF4-FFF2-40B4-BE49-F238E27FC236}">
                <a16:creationId xmlns:a16="http://schemas.microsoft.com/office/drawing/2014/main" id="{DA9AEE20-1EAE-0663-994A-0B72DC6160FA}"/>
              </a:ext>
            </a:extLst>
          </p:cNvPr>
          <p:cNvSpPr txBox="1"/>
          <p:nvPr/>
        </p:nvSpPr>
        <p:spPr>
          <a:xfrm>
            <a:off x="1168400" y="1468140"/>
            <a:ext cx="10261600"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SỐ HỌC SINH ƯA THÍCH BỐN MÔN THỂ THAO</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7DB196D-C2DE-ADFB-B60F-10F1250EBF03}"/>
              </a:ext>
            </a:extLst>
          </p:cNvPr>
          <p:cNvPicPr>
            <a:picLocks noChangeAspect="1"/>
          </p:cNvPicPr>
          <p:nvPr/>
        </p:nvPicPr>
        <p:blipFill>
          <a:blip r:embed="rId2"/>
          <a:stretch>
            <a:fillRect/>
          </a:stretch>
        </p:blipFill>
        <p:spPr>
          <a:xfrm>
            <a:off x="3210560" y="1977073"/>
            <a:ext cx="5999797" cy="3152436"/>
          </a:xfrm>
          <a:prstGeom prst="rect">
            <a:avLst/>
          </a:prstGeom>
        </p:spPr>
      </p:pic>
      <p:sp>
        <p:nvSpPr>
          <p:cNvPr id="7" name="Hộp Văn bản 2">
            <a:extLst>
              <a:ext uri="{FF2B5EF4-FFF2-40B4-BE49-F238E27FC236}">
                <a16:creationId xmlns:a16="http://schemas.microsoft.com/office/drawing/2014/main" id="{469C4513-66A4-7C64-348D-FC2567C2883D}"/>
              </a:ext>
            </a:extLst>
          </p:cNvPr>
          <p:cNvSpPr txBox="1"/>
          <p:nvPr/>
        </p:nvSpPr>
        <p:spPr>
          <a:xfrm>
            <a:off x="833120" y="5013980"/>
            <a:ext cx="10261600" cy="1384995"/>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Mỗi môn thể thao có bao nhiêu học sinh ưa thích?</a:t>
            </a:r>
          </a:p>
          <a:p>
            <a:pPr lvl="0" algn="just"/>
            <a:r>
              <a:rPr lang="vi-VN" sz="2800" dirty="0">
                <a:solidFill>
                  <a:prstClr val="black"/>
                </a:solidFill>
                <a:latin typeface="Cambria" panose="02040503050406030204" pitchFamily="18" charset="0"/>
                <a:ea typeface="Cambria" panose="02040503050406030204" pitchFamily="18" charset="0"/>
              </a:rPr>
              <a:t>b) Tìm tỉ số phần trăm của số học sinh ưa thích mỗi môn và tổng số học sinh được điều tra.</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6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14199F-F8C8-1829-0724-FA30EB0EB7FA}"/>
              </a:ext>
            </a:extLst>
          </p:cNvPr>
          <p:cNvGraphicFramePr>
            <a:graphicFrameLocks noGrp="1"/>
          </p:cNvGraphicFramePr>
          <p:nvPr>
            <p:extLst>
              <p:ext uri="{D42A27DB-BD31-4B8C-83A1-F6EECF244321}">
                <p14:modId xmlns:p14="http://schemas.microsoft.com/office/powerpoint/2010/main" val="1029273564"/>
              </p:ext>
            </p:extLst>
          </p:nvPr>
        </p:nvGraphicFramePr>
        <p:xfrm>
          <a:off x="1336040" y="1547654"/>
          <a:ext cx="9809480" cy="1889760"/>
        </p:xfrm>
        <a:graphic>
          <a:graphicData uri="http://schemas.openxmlformats.org/drawingml/2006/table">
            <a:tbl>
              <a:tblPr/>
              <a:tblGrid>
                <a:gridCol w="1961896">
                  <a:extLst>
                    <a:ext uri="{9D8B030D-6E8A-4147-A177-3AD203B41FA5}">
                      <a16:colId xmlns:a16="http://schemas.microsoft.com/office/drawing/2014/main" val="67492560"/>
                    </a:ext>
                  </a:extLst>
                </a:gridCol>
                <a:gridCol w="1961896">
                  <a:extLst>
                    <a:ext uri="{9D8B030D-6E8A-4147-A177-3AD203B41FA5}">
                      <a16:colId xmlns:a16="http://schemas.microsoft.com/office/drawing/2014/main" val="2987753416"/>
                    </a:ext>
                  </a:extLst>
                </a:gridCol>
                <a:gridCol w="1961896">
                  <a:extLst>
                    <a:ext uri="{9D8B030D-6E8A-4147-A177-3AD203B41FA5}">
                      <a16:colId xmlns:a16="http://schemas.microsoft.com/office/drawing/2014/main" val="2529828404"/>
                    </a:ext>
                  </a:extLst>
                </a:gridCol>
                <a:gridCol w="1961896">
                  <a:extLst>
                    <a:ext uri="{9D8B030D-6E8A-4147-A177-3AD203B41FA5}">
                      <a16:colId xmlns:a16="http://schemas.microsoft.com/office/drawing/2014/main" val="2041236464"/>
                    </a:ext>
                  </a:extLst>
                </a:gridCol>
                <a:gridCol w="1961896">
                  <a:extLst>
                    <a:ext uri="{9D8B030D-6E8A-4147-A177-3AD203B41FA5}">
                      <a16:colId xmlns:a16="http://schemas.microsoft.com/office/drawing/2014/main" val="778044504"/>
                    </a:ext>
                  </a:extLst>
                </a:gridCol>
              </a:tblGrid>
              <a:tr h="0">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Môn </a:t>
                      </a:r>
                      <a:r>
                        <a:rPr lang="en-US" sz="2800" dirty="0" err="1">
                          <a:solidFill>
                            <a:srgbClr val="000000"/>
                          </a:solidFill>
                          <a:effectLst/>
                          <a:latin typeface="Cambria" panose="02040503050406030204" pitchFamily="18" charset="0"/>
                          <a:ea typeface="Cambria" panose="02040503050406030204" pitchFamily="18" charset="0"/>
                        </a:rPr>
                        <a:t>thể</a:t>
                      </a:r>
                      <a:r>
                        <a:rPr lang="en-US" sz="2800" dirty="0">
                          <a:solidFill>
                            <a:srgbClr val="000000"/>
                          </a:solidFill>
                          <a:effectLst/>
                          <a:latin typeface="Cambria" panose="02040503050406030204" pitchFamily="18" charset="0"/>
                          <a:ea typeface="Cambria" panose="02040503050406030204" pitchFamily="18" charset="0"/>
                        </a:rPr>
                        <a:t> 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Cờ</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vua</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Bóng đá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Võ dân tộc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5278262"/>
                  </a:ext>
                </a:extLst>
              </a:tr>
              <a:tr h="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Số học sinh ưa thích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47139"/>
                  </a:ext>
                </a:extLst>
              </a:tr>
            </a:tbl>
          </a:graphicData>
        </a:graphic>
      </p:graphicFrame>
      <p:sp>
        <p:nvSpPr>
          <p:cNvPr id="3" name="TextBox 2">
            <a:extLst>
              <a:ext uri="{FF2B5EF4-FFF2-40B4-BE49-F238E27FC236}">
                <a16:creationId xmlns:a16="http://schemas.microsoft.com/office/drawing/2014/main" id="{78E0D21E-106A-B2B5-0E2D-D81B9149489A}"/>
              </a:ext>
            </a:extLst>
          </p:cNvPr>
          <p:cNvSpPr txBox="1"/>
          <p:nvPr/>
        </p:nvSpPr>
        <p:spPr>
          <a:xfrm>
            <a:off x="883920" y="660400"/>
            <a:ext cx="87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17754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DE6DA-C772-6BD1-7056-8A9D9AC61343}"/>
              </a:ext>
            </a:extLst>
          </p:cNvPr>
          <p:cNvSpPr txBox="1"/>
          <p:nvPr/>
        </p:nvSpPr>
        <p:spPr>
          <a:xfrm>
            <a:off x="1148080" y="599440"/>
            <a:ext cx="9164320" cy="5693866"/>
          </a:xfrm>
          <a:prstGeom prst="rect">
            <a:avLst/>
          </a:prstGeom>
          <a:noFill/>
        </p:spPr>
        <p:txBody>
          <a:bodyPr wrap="square" rtlCol="0">
            <a:spAutoFit/>
          </a:bodyPr>
          <a:lstStyle/>
          <a:p>
            <a:pPr algn="ctr"/>
            <a:r>
              <a:rPr lang="vi-VN" sz="2600" dirty="0">
                <a:solidFill>
                  <a:srgbClr val="FF0000"/>
                </a:solidFill>
                <a:latin typeface="Cambria" panose="02040503050406030204" pitchFamily="18" charset="0"/>
                <a:ea typeface="Cambria" panose="02040503050406030204" pitchFamily="18" charset="0"/>
              </a:rPr>
              <a:t>b)</a:t>
            </a:r>
            <a:r>
              <a:rPr lang="en-US" sz="2600" dirty="0">
                <a:solidFill>
                  <a:srgbClr val="FF0000"/>
                </a:solidFill>
                <a:latin typeface="Cambria" panose="02040503050406030204" pitchFamily="18" charset="0"/>
                <a:ea typeface="Cambria" panose="02040503050406030204" pitchFamily="18" charset="0"/>
              </a:rPr>
              <a:t> </a:t>
            </a:r>
            <a:r>
              <a:rPr lang="vi-VN" sz="2600" dirty="0">
                <a:solidFill>
                  <a:srgbClr val="FF0000"/>
                </a:solidFill>
                <a:latin typeface="Cambria" panose="02040503050406030204" pitchFamily="18" charset="0"/>
                <a:ea typeface="Cambria" panose="02040503050406030204" pitchFamily="18" charset="0"/>
              </a:rPr>
              <a:t>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+ 18 + 12 + 12 = 48 (học sinh)</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cờ vua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48 = 0,125 = 12,5%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bóng đá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18 : 48 = 0,375 = 37,5%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bơi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võ dân tộc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38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5471DC-858B-8E12-2547-59D2DC2AD218}"/>
              </a:ext>
            </a:extLst>
          </p:cNvPr>
          <p:cNvGrpSpPr/>
          <p:nvPr/>
        </p:nvGrpSpPr>
        <p:grpSpPr>
          <a:xfrm>
            <a:off x="1074593" y="2738509"/>
            <a:ext cx="4929234" cy="584775"/>
            <a:chOff x="1453063" y="2567303"/>
            <a:chExt cx="4929234" cy="584775"/>
          </a:xfrm>
        </p:grpSpPr>
        <p:sp>
          <p:nvSpPr>
            <p:cNvPr id="4" name="Hộp Văn bản 3">
              <a:extLst>
                <a:ext uri="{FF2B5EF4-FFF2-40B4-BE49-F238E27FC236}">
                  <a16:creationId xmlns:a16="http://schemas.microsoft.com/office/drawing/2014/main" id="{022A4000-C339-A328-8381-B313E1CFB300}"/>
                </a:ext>
              </a:extLst>
            </p:cNvPr>
            <p:cNvSpPr txBox="1"/>
            <p:nvPr/>
          </p:nvSpPr>
          <p:spPr>
            <a:xfrm>
              <a:off x="2037838" y="2567303"/>
              <a:ext cx="434445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grpSp>
        <p:nvGrpSpPr>
          <p:cNvPr id="6" name="Nhóm 5">
            <a:extLst>
              <a:ext uri="{FF2B5EF4-FFF2-40B4-BE49-F238E27FC236}">
                <a16:creationId xmlns:a16="http://schemas.microsoft.com/office/drawing/2014/main" id="{E241AB7A-439A-5E57-C8B8-7600CE2C25A6}"/>
              </a:ext>
            </a:extLst>
          </p:cNvPr>
          <p:cNvGrpSpPr/>
          <p:nvPr/>
        </p:nvGrpSpPr>
        <p:grpSpPr>
          <a:xfrm>
            <a:off x="1074593" y="3611878"/>
            <a:ext cx="8496052" cy="584775"/>
            <a:chOff x="1479221" y="3428999"/>
            <a:chExt cx="8496052" cy="584775"/>
          </a:xfrm>
        </p:grpSpPr>
        <p:sp>
          <p:nvSpPr>
            <p:cNvPr id="7" name="Hộp Văn bản 6">
              <a:extLst>
                <a:ext uri="{FF2B5EF4-FFF2-40B4-BE49-F238E27FC236}">
                  <a16:creationId xmlns:a16="http://schemas.microsoft.com/office/drawing/2014/main" id="{AD196282-5AE0-E7EA-B352-A551E527049F}"/>
                </a:ext>
              </a:extLst>
            </p:cNvPr>
            <p:cNvSpPr txBox="1"/>
            <p:nvPr/>
          </p:nvSpPr>
          <p:spPr>
            <a:xfrm>
              <a:off x="2037838" y="3428999"/>
              <a:ext cx="793743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Chuẩn bị nội dung bài mới</a:t>
              </a:r>
              <a:endParaRPr lang="vi-VN" sz="3200" b="1">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4080BB1E-A261-B384-7356-C9D717E62B6A}"/>
                </a:ext>
              </a:extLst>
            </p:cNvPr>
            <p:cNvPicPr>
              <a:picLocks noChangeAspect="1"/>
            </p:cNvPicPr>
            <p:nvPr/>
          </p:nvPicPr>
          <p:blipFill>
            <a:blip r:embed="rId2"/>
            <a:stretch>
              <a:fillRect/>
            </a:stretch>
          </p:blipFill>
          <p:spPr>
            <a:xfrm>
              <a:off x="1479221" y="3428999"/>
              <a:ext cx="584775" cy="584775"/>
            </a:xfrm>
            <a:prstGeom prst="rect">
              <a:avLst/>
            </a:prstGeom>
          </p:spPr>
        </p:pic>
      </p:grpSp>
      <p:pic>
        <p:nvPicPr>
          <p:cNvPr id="10" name="Hình ảnh 9">
            <a:extLst>
              <a:ext uri="{FF2B5EF4-FFF2-40B4-BE49-F238E27FC236}">
                <a16:creationId xmlns:a16="http://schemas.microsoft.com/office/drawing/2014/main" id="{1E7CD5CE-25E0-833E-054A-5D98ADB111D1}"/>
              </a:ext>
            </a:extLst>
          </p:cNvPr>
          <p:cNvPicPr>
            <a:picLocks noChangeAspect="1"/>
          </p:cNvPicPr>
          <p:nvPr/>
        </p:nvPicPr>
        <p:blipFill>
          <a:blip r:embed="rId3"/>
          <a:stretch>
            <a:fillRect/>
          </a:stretch>
        </p:blipFill>
        <p:spPr>
          <a:xfrm>
            <a:off x="3431812" y="533163"/>
            <a:ext cx="5450296" cy="2139881"/>
          </a:xfrm>
          <a:prstGeom prst="rect">
            <a:avLst/>
          </a:prstGeom>
        </p:spPr>
      </p:pic>
    </p:spTree>
    <p:extLst>
      <p:ext uri="{BB962C8B-B14F-4D97-AF65-F5344CB8AC3E}">
        <p14:creationId xmlns:p14="http://schemas.microsoft.com/office/powerpoint/2010/main" val="2590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sp>
      <p:sp>
        <p:nvSpPr>
          <p:cNvPr id="12"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5299326" y="591740"/>
            <a:ext cx="2975106" cy="859611"/>
          </a:xfrm>
          <a:prstGeom prst="rect">
            <a:avLst/>
          </a:prstGeom>
        </p:spPr>
      </p:pic>
      <p:pic>
        <p:nvPicPr>
          <p:cNvPr id="3" name="Picture 2">
            <a:extLst>
              <a:ext uri="{FF2B5EF4-FFF2-40B4-BE49-F238E27FC236}">
                <a16:creationId xmlns:a16="http://schemas.microsoft.com/office/drawing/2014/main" id="{320CEE92-36AE-2F8B-906F-EC7E0468F1D5}"/>
              </a:ext>
            </a:extLst>
          </p:cNvPr>
          <p:cNvPicPr>
            <a:picLocks noChangeAspect="1"/>
          </p:cNvPicPr>
          <p:nvPr/>
        </p:nvPicPr>
        <p:blipFill>
          <a:blip r:embed="rId5"/>
          <a:stretch>
            <a:fillRect/>
          </a:stretch>
        </p:blipFill>
        <p:spPr>
          <a:xfrm>
            <a:off x="2803779" y="2059311"/>
            <a:ext cx="8779001" cy="2780017"/>
          </a:xfrm>
          <a:prstGeom prst="rect">
            <a:avLst/>
          </a:prstGeom>
        </p:spPr>
      </p:pic>
      <p:pic>
        <p:nvPicPr>
          <p:cNvPr id="5" name="Picture 4">
            <a:extLst>
              <a:ext uri="{FF2B5EF4-FFF2-40B4-BE49-F238E27FC236}">
                <a16:creationId xmlns:a16="http://schemas.microsoft.com/office/drawing/2014/main"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sp>
      <p:pic>
        <p:nvPicPr>
          <p:cNvPr id="3" name="Picture 2" descr="A colorful letters and numbers&#10;&#10;Description automatically generated with medium confidence">
            <a:extLst>
              <a:ext uri="{FF2B5EF4-FFF2-40B4-BE49-F238E27FC236}">
                <a16:creationId xmlns:a16="http://schemas.microsoft.com/office/drawing/2014/main"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491F7CAC-126C-E530-97BD-C0DAC6E8BC08}"/>
              </a:ext>
            </a:extLst>
          </p:cNvPr>
          <p:cNvSpPr/>
          <p:nvPr/>
        </p:nvSpPr>
        <p:spPr>
          <a:xfrm>
            <a:off x="716319" y="859473"/>
            <a:ext cx="553682" cy="715327"/>
          </a:xfrm>
          <a:custGeom>
            <a:avLst/>
            <a:gdLst/>
            <a:ahLst/>
            <a:cxnLst/>
            <a:rect l="l" t="t" r="r" b="b"/>
            <a:pathLst>
              <a:path w="700743" h="1092777">
                <a:moveTo>
                  <a:pt x="0" y="0"/>
                </a:moveTo>
                <a:lnTo>
                  <a:pt x="700743" y="0"/>
                </a:lnTo>
                <a:lnTo>
                  <a:pt x="700743" y="1092777"/>
                </a:lnTo>
                <a:lnTo>
                  <a:pt x="0" y="10927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9900881"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a)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mẫu</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3B4374A-BADA-4D27-F407-71D5023367FD}"/>
              </a:ext>
            </a:extLst>
          </p:cNvPr>
          <p:cNvPicPr>
            <a:picLocks noChangeAspect="1"/>
          </p:cNvPicPr>
          <p:nvPr/>
        </p:nvPicPr>
        <p:blipFill>
          <a:blip r:embed="rId4"/>
          <a:stretch>
            <a:fillRect/>
          </a:stretch>
        </p:blipFill>
        <p:spPr>
          <a:xfrm>
            <a:off x="2834957" y="1419542"/>
            <a:ext cx="6562725" cy="828675"/>
          </a:xfrm>
          <a:prstGeom prst="rect">
            <a:avLst/>
          </a:prstGeom>
        </p:spPr>
      </p:pic>
      <p:sp>
        <p:nvSpPr>
          <p:cNvPr id="7" name="Rectangle: Rounded Corners 6">
            <a:extLst>
              <a:ext uri="{FF2B5EF4-FFF2-40B4-BE49-F238E27FC236}">
                <a16:creationId xmlns:a16="http://schemas.microsoft.com/office/drawing/2014/main" id="{DB2D3CFB-C31D-FCDA-F680-02317EEC8794}"/>
              </a:ext>
            </a:extLst>
          </p:cNvPr>
          <p:cNvSpPr/>
          <p:nvPr/>
        </p:nvSpPr>
        <p:spPr>
          <a:xfrm>
            <a:off x="975360" y="271272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27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41</a:t>
            </a:r>
          </a:p>
        </p:txBody>
      </p:sp>
      <p:sp>
        <p:nvSpPr>
          <p:cNvPr id="8" name="Rectangle: Rounded Corners 7">
            <a:extLst>
              <a:ext uri="{FF2B5EF4-FFF2-40B4-BE49-F238E27FC236}">
                <a16:creationId xmlns:a16="http://schemas.microsoft.com/office/drawing/2014/main" id="{607FB38B-9CD9-8172-3934-D16D441BEFA4}"/>
              </a:ext>
            </a:extLst>
          </p:cNvPr>
          <p:cNvSpPr/>
          <p:nvPr/>
        </p:nvSpPr>
        <p:spPr>
          <a:xfrm>
            <a:off x="5374640" y="273304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71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33</a:t>
            </a:r>
          </a:p>
        </p:txBody>
      </p:sp>
      <p:pic>
        <p:nvPicPr>
          <p:cNvPr id="10" name="Picture 9">
            <a:extLst>
              <a:ext uri="{FF2B5EF4-FFF2-40B4-BE49-F238E27FC236}">
                <a16:creationId xmlns:a16="http://schemas.microsoft.com/office/drawing/2014/main" id="{8CD7215D-7246-E13F-462D-C4F9BFE26B47}"/>
              </a:ext>
            </a:extLst>
          </p:cNvPr>
          <p:cNvPicPr>
            <a:picLocks noChangeAspect="1"/>
          </p:cNvPicPr>
          <p:nvPr/>
        </p:nvPicPr>
        <p:blipFill>
          <a:blip r:embed="rId5"/>
          <a:stretch>
            <a:fillRect/>
          </a:stretch>
        </p:blipFill>
        <p:spPr>
          <a:xfrm>
            <a:off x="8656950" y="2326640"/>
            <a:ext cx="3019112" cy="3932872"/>
          </a:xfrm>
          <a:prstGeom prst="rect">
            <a:avLst/>
          </a:prstGeom>
        </p:spPr>
      </p:pic>
      <p:sp>
        <p:nvSpPr>
          <p:cNvPr id="11" name="TextBox 10">
            <a:extLst>
              <a:ext uri="{FF2B5EF4-FFF2-40B4-BE49-F238E27FC236}">
                <a16:creationId xmlns:a16="http://schemas.microsoft.com/office/drawing/2014/main" id="{C1C07B25-13E9-F18C-0A3F-B289A72433D4}"/>
              </a:ext>
            </a:extLst>
          </p:cNvPr>
          <p:cNvSpPr txBox="1"/>
          <p:nvPr/>
        </p:nvSpPr>
        <p:spPr>
          <a:xfrm>
            <a:off x="1005840" y="4084320"/>
            <a:ext cx="7091680" cy="1824795"/>
          </a:xfrm>
          <a:prstGeom prst="rect">
            <a:avLst/>
          </a:prstGeom>
          <a:noFill/>
        </p:spPr>
        <p:txBody>
          <a:bodyPr wrap="square" rtlCol="0">
            <a:spAutoFit/>
          </a:bodyPr>
          <a:lstStyle/>
          <a:p>
            <a:pPr>
              <a:lnSpc>
                <a:spcPct val="150000"/>
              </a:lnSpc>
            </a:pPr>
            <a:r>
              <a:rPr lang="pt-BR" sz="4000" dirty="0">
                <a:solidFill>
                  <a:srgbClr val="FF0000"/>
                </a:solidFill>
                <a:latin typeface="Cambria" panose="02040503050406030204" pitchFamily="18" charset="0"/>
                <a:ea typeface="Cambria" panose="02040503050406030204" pitchFamily="18" charset="0"/>
              </a:rPr>
              <a:t>27 : 41 = 0,6585… = 65,85%</a:t>
            </a:r>
          </a:p>
          <a:p>
            <a:pPr>
              <a:lnSpc>
                <a:spcPct val="150000"/>
              </a:lnSpc>
            </a:pPr>
            <a:r>
              <a:rPr lang="pt-BR" sz="4000" dirty="0">
                <a:solidFill>
                  <a:srgbClr val="FF0000"/>
                </a:solidFill>
                <a:latin typeface="Cambria" panose="02040503050406030204" pitchFamily="18" charset="0"/>
                <a:ea typeface="Cambria" panose="02040503050406030204" pitchFamily="18" charset="0"/>
              </a:rPr>
              <a:t>71 : 33 = 2,1515… = 215,15</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7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1" grpId="0" build="p"/>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79</TotalTime>
  <Words>697</Words>
  <Application>Microsoft Office PowerPoint</Application>
  <PresentationFormat>Widescreen</PresentationFormat>
  <Paragraphs>77</Paragraphs>
  <Slides>19</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#9Slide05 Bodega Script</vt:lpstr>
      <vt:lpstr>#9Slide07 Altus</vt:lpstr>
      <vt:lpstr>#9Slide07 HoneyCream</vt:lpstr>
      <vt:lpstr>Arial</vt:lpstr>
      <vt:lpstr>Calibri</vt:lpstr>
      <vt:lpstr>Cambria</vt:lpstr>
      <vt:lpstr>等线</vt:lpstr>
      <vt:lpstr>等线 Light</vt:lpstr>
      <vt:lpstr>SVN-Newton</vt:lpstr>
      <vt:lpstr>Times New Roman</vt:lpstr>
      <vt:lpstr>UTM Avo</vt:lpstr>
      <vt:lpstr>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Admin</cp:lastModifiedBy>
  <cp:revision>23</cp:revision>
  <dcterms:created xsi:type="dcterms:W3CDTF">2023-10-28T12:58:05Z</dcterms:created>
  <dcterms:modified xsi:type="dcterms:W3CDTF">2025-02-14T01:39:56Z</dcterms:modified>
</cp:coreProperties>
</file>