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9" r:id="rId4"/>
    <p:sldId id="257" r:id="rId5"/>
    <p:sldId id="258" r:id="rId6"/>
    <p:sldId id="260" r:id="rId7"/>
    <p:sldId id="262" r:id="rId8"/>
    <p:sldId id="279" r:id="rId9"/>
    <p:sldId id="266" r:id="rId10"/>
    <p:sldId id="282" r:id="rId11"/>
    <p:sldId id="283" r:id="rId12"/>
    <p:sldId id="293" r:id="rId13"/>
    <p:sldId id="284" r:id="rId14"/>
    <p:sldId id="285" r:id="rId15"/>
    <p:sldId id="286" r:id="rId16"/>
    <p:sldId id="294" r:id="rId17"/>
    <p:sldId id="289" r:id="rId18"/>
    <p:sldId id="290" r:id="rId19"/>
    <p:sldId id="291" r:id="rId20"/>
    <p:sldId id="292"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CC"/>
    <a:srgbClr val="008000"/>
    <a:srgbClr val="CC3300"/>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84394" autoAdjust="0"/>
  </p:normalViewPr>
  <p:slideViewPr>
    <p:cSldViewPr snapToGrid="0">
      <p:cViewPr varScale="1">
        <p:scale>
          <a:sx n="44" d="100"/>
          <a:sy n="44" d="100"/>
        </p:scale>
        <p:origin x="53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033B9-43CF-4E5B-9092-82065EDEE9EA}" type="datetimeFigureOut">
              <a:rPr lang="en-US" smtClean="0"/>
              <a:t>14/2/2025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15A5C-FA13-4B0D-98B2-6E0E9A3CB735}" type="slidenum">
              <a:rPr lang="en-US" smtClean="0"/>
              <a:t>‹#›</a:t>
            </a:fld>
            <a:endParaRPr lang="en-US"/>
          </a:p>
        </p:txBody>
      </p:sp>
    </p:spTree>
    <p:extLst>
      <p:ext uri="{BB962C8B-B14F-4D97-AF65-F5344CB8AC3E}">
        <p14:creationId xmlns:p14="http://schemas.microsoft.com/office/powerpoint/2010/main" val="235656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28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8360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10104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07044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364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531388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02717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11255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59912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792997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44438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746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20682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985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31850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6914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25286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5363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05052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634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6602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84924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14/2/2025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4879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AE16E2C-0B62-36C8-08E7-BFC2E9272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860" y="0"/>
            <a:ext cx="1638830" cy="1638830"/>
          </a:xfrm>
          <a:prstGeom prst="rect">
            <a:avLst/>
          </a:prstGeom>
        </p:spPr>
      </p:pic>
    </p:spTree>
    <p:extLst>
      <p:ext uri="{BB962C8B-B14F-4D97-AF65-F5344CB8AC3E}">
        <p14:creationId xmlns:p14="http://schemas.microsoft.com/office/powerpoint/2010/main" val="182992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B60C9A-15AF-38A5-7736-946F87226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03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11" Type="http://schemas.microsoft.com/office/2007/relationships/hdphoto" Target="../media/hdphoto1.wdp"/><Relationship Id="rId5" Type="http://schemas.openxmlformats.org/officeDocument/2006/relationships/image" Target="../media/image22.jpe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2.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2.png"/><Relationship Id="rId4" Type="http://schemas.openxmlformats.org/officeDocument/2006/relationships/image" Target="../media/image6.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28499" y="106471"/>
            <a:ext cx="2043424" cy="1079011"/>
          </a:xfrm>
          <a:prstGeom prst="cloudCallout">
            <a:avLst>
              <a:gd name="adj1" fmla="val -63372"/>
              <a:gd name="adj2" fmla="val 3027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43126" y="409495"/>
            <a:ext cx="1414170" cy="553998"/>
          </a:xfrm>
          <a:prstGeom prst="rect">
            <a:avLst/>
          </a:prstGeom>
          <a:noFill/>
        </p:spPr>
        <p:txBody>
          <a:bodyPr wrap="none" lIns="91440" tIns="45720" rIns="91440" bIns="45720">
            <a:spAutoFit/>
          </a:bodyPr>
          <a:lstStyle/>
          <a:p>
            <a:pPr algn="ctr"/>
            <a:r>
              <a:rPr lang="en-US" sz="3000" b="1"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rPr>
              <a:t>TOÁN</a:t>
            </a:r>
            <a:endParaRPr lang="en-US" sz="3000" b="1" cap="none" spc="0"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endParaRPr>
          </a:p>
        </p:txBody>
      </p:sp>
      <p:pic>
        <p:nvPicPr>
          <p:cNvPr id="8" name="Picture 7">
            <a:extLst>
              <a:ext uri="{FF2B5EF4-FFF2-40B4-BE49-F238E27FC236}">
                <a16:creationId xmlns:a16="http://schemas.microsoft.com/office/drawing/2014/main" id="{53C61BD1-2C7F-06EE-A3FA-A3CDB0AEF847}"/>
              </a:ext>
            </a:extLst>
          </p:cNvPr>
          <p:cNvPicPr>
            <a:picLocks noChangeAspect="1"/>
          </p:cNvPicPr>
          <p:nvPr/>
        </p:nvPicPr>
        <p:blipFill>
          <a:blip r:embed="rId2"/>
          <a:stretch>
            <a:fillRect/>
          </a:stretch>
        </p:blipFill>
        <p:spPr>
          <a:xfrm>
            <a:off x="3269225" y="1970935"/>
            <a:ext cx="6059949" cy="2408129"/>
          </a:xfrm>
          <a:prstGeom prst="rect">
            <a:avLst/>
          </a:prstGeom>
        </p:spPr>
      </p:pic>
      <p:pic>
        <p:nvPicPr>
          <p:cNvPr id="10" name="Picture 9">
            <a:extLst>
              <a:ext uri="{FF2B5EF4-FFF2-40B4-BE49-F238E27FC236}">
                <a16:creationId xmlns:a16="http://schemas.microsoft.com/office/drawing/2014/main" id="{F8AF32E1-52D6-0B86-8E4C-F6A00005A89E}"/>
              </a:ext>
            </a:extLst>
          </p:cNvPr>
          <p:cNvPicPr>
            <a:picLocks noChangeAspect="1"/>
          </p:cNvPicPr>
          <p:nvPr/>
        </p:nvPicPr>
        <p:blipFill>
          <a:blip r:embed="rId3"/>
          <a:stretch>
            <a:fillRect/>
          </a:stretch>
        </p:blipFill>
        <p:spPr>
          <a:xfrm>
            <a:off x="5082937" y="1354290"/>
            <a:ext cx="2554445" cy="877900"/>
          </a:xfrm>
          <a:prstGeom prst="rect">
            <a:avLst/>
          </a:prstGeom>
        </p:spPr>
      </p:pic>
    </p:spTree>
    <p:extLst>
      <p:ext uri="{BB962C8B-B14F-4D97-AF65-F5344CB8AC3E}">
        <p14:creationId xmlns:p14="http://schemas.microsoft.com/office/powerpoint/2010/main" val="4020326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717280" cy="5078313"/>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 = 4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4 × 3 =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27 =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a:t>
            </a:r>
          </a:p>
          <a:p>
            <a:pPr algn="ctr"/>
            <a:r>
              <a:rPr lang="en-US" sz="3600" dirty="0">
                <a:solidFill>
                  <a:srgbClr val="FF0000"/>
                </a:solidFill>
                <a:latin typeface="Cambria" panose="02040503050406030204" pitchFamily="18" charset="0"/>
                <a:ea typeface="Cambria" panose="02040503050406030204" pitchFamily="18" charset="0"/>
              </a:rPr>
              <a:t>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a:t>
            </a:r>
            <a:endParaRPr lang="en-US" sz="360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450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arn(inVertic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arn(inVertical)">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barn(inVertical)">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7271656"/>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Picture 4" descr="Vector water spill puddle blue liquid various shape in flat cartoon style vector fluid design element isolted on white backgroun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9681" y="4454251"/>
            <a:ext cx="5043567" cy="2529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12192000" y="0"/>
            <a:ext cx="12193057" cy="7004911"/>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82861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1000"/>
                                  </p:stCondLst>
                                  <p:childTnLst>
                                    <p:anim calcmode="lin" valueType="num">
                                      <p:cBhvr>
                                        <p:cTn id="8" dur="2000"/>
                                        <p:tgtEl>
                                          <p:spTgt spid="10"/>
                                        </p:tgtEl>
                                        <p:attrNameLst>
                                          <p:attrName>ppt_w</p:attrName>
                                        </p:attrNameLst>
                                      </p:cBhvr>
                                      <p:tavLst>
                                        <p:tav tm="0">
                                          <p:val>
                                            <p:strVal val="ppt_w"/>
                                          </p:val>
                                        </p:tav>
                                        <p:tav tm="100000">
                                          <p:val>
                                            <p:fltVal val="0"/>
                                          </p:val>
                                        </p:tav>
                                      </p:tavLst>
                                    </p:anim>
                                    <p:anim calcmode="lin" valueType="num">
                                      <p:cBhvr>
                                        <p:cTn id="9" dur="2000"/>
                                        <p:tgtEl>
                                          <p:spTgt spid="10"/>
                                        </p:tgtEl>
                                        <p:attrNameLst>
                                          <p:attrName>ppt_h</p:attrName>
                                        </p:attrNameLst>
                                      </p:cBhvr>
                                      <p:tavLst>
                                        <p:tav tm="0">
                                          <p:val>
                                            <p:strVal val="ppt_h"/>
                                          </p:val>
                                        </p:tav>
                                        <p:tav tm="100000">
                                          <p:val>
                                            <p:fltVal val="0"/>
                                          </p:val>
                                        </p:tav>
                                      </p:tavLst>
                                    </p:anim>
                                    <p:anim calcmode="lin" valueType="num">
                                      <p:cBhvr>
                                        <p:cTn id="10" dur="2000"/>
                                        <p:tgtEl>
                                          <p:spTgt spid="10"/>
                                        </p:tgtEl>
                                        <p:attrNameLst>
                                          <p:attrName>style.rotation</p:attrName>
                                        </p:attrNameLst>
                                      </p:cBhvr>
                                      <p:tavLst>
                                        <p:tav tm="0">
                                          <p:val>
                                            <p:fltVal val="0"/>
                                          </p:val>
                                        </p:tav>
                                        <p:tav tm="100000">
                                          <p:val>
                                            <p:fltVal val="90"/>
                                          </p:val>
                                        </p:tav>
                                      </p:tavLst>
                                    </p:anim>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0.9987 0 " pathEditMode="relative" rAng="0" ptsTypes="AA">
                                      <p:cBhvr>
                                        <p:cTn id="16" dur="4000" fill="hold"/>
                                        <p:tgtEl>
                                          <p:spTgt spid="3"/>
                                        </p:tgtEl>
                                        <p:attrNameLst>
                                          <p:attrName>ppt_x</p:attrName>
                                          <p:attrName>ppt_y</p:attrName>
                                        </p:attrNameLst>
                                      </p:cBhvr>
                                      <p:rCtr x="-49935" y="0"/>
                                    </p:animMotion>
                                  </p:childTnLst>
                                </p:cTn>
                              </p:par>
                              <p:par>
                                <p:cTn id="17" presetID="35" presetClass="path" presetSubtype="0" accel="50000" decel="50000" fill="hold" nodeType="withEffect">
                                  <p:stCondLst>
                                    <p:cond delay="0"/>
                                  </p:stCondLst>
                                  <p:childTnLst>
                                    <p:animMotion origin="layout" path="M 0 0.00926 L -1 -0.00371 " pathEditMode="relative" rAng="0" ptsTypes="AA">
                                      <p:cBhvr>
                                        <p:cTn id="18" dur="4000" fill="hold"/>
                                        <p:tgtEl>
                                          <p:spTgt spid="6"/>
                                        </p:tgtEl>
                                        <p:attrNameLst>
                                          <p:attrName>ppt_x</p:attrName>
                                          <p:attrName>ppt_y</p:attrName>
                                        </p:attrNameLst>
                                      </p:cBhvr>
                                      <p:rCtr x="-50000" y="-648"/>
                                    </p:animMotion>
                                  </p:childTnLst>
                                </p:cTn>
                              </p:par>
                              <p:par>
                                <p:cTn id="19" presetID="32" presetClass="emph" presetSubtype="0" fill="hold" nodeType="withEffect">
                                  <p:stCondLst>
                                    <p:cond delay="0"/>
                                  </p:stCondLst>
                                  <p:childTnLst>
                                    <p:animRot by="120000">
                                      <p:cBhvr>
                                        <p:cTn id="20" dur="410" fill="hold">
                                          <p:stCondLst>
                                            <p:cond delay="0"/>
                                          </p:stCondLst>
                                        </p:cTn>
                                        <p:tgtEl>
                                          <p:spTgt spid="12"/>
                                        </p:tgtEl>
                                        <p:attrNameLst>
                                          <p:attrName>r</p:attrName>
                                        </p:attrNameLst>
                                      </p:cBhvr>
                                    </p:animRot>
                                    <p:animRot by="-240000">
                                      <p:cBhvr>
                                        <p:cTn id="21" dur="820" fill="hold">
                                          <p:stCondLst>
                                            <p:cond delay="820"/>
                                          </p:stCondLst>
                                        </p:cTn>
                                        <p:tgtEl>
                                          <p:spTgt spid="12"/>
                                        </p:tgtEl>
                                        <p:attrNameLst>
                                          <p:attrName>r</p:attrName>
                                        </p:attrNameLst>
                                      </p:cBhvr>
                                    </p:animRot>
                                    <p:animRot by="240000">
                                      <p:cBhvr>
                                        <p:cTn id="22" dur="820" fill="hold">
                                          <p:stCondLst>
                                            <p:cond delay="1640"/>
                                          </p:stCondLst>
                                        </p:cTn>
                                        <p:tgtEl>
                                          <p:spTgt spid="12"/>
                                        </p:tgtEl>
                                        <p:attrNameLst>
                                          <p:attrName>r</p:attrName>
                                        </p:attrNameLst>
                                      </p:cBhvr>
                                    </p:animRot>
                                    <p:animRot by="-240000">
                                      <p:cBhvr>
                                        <p:cTn id="23" dur="820" fill="hold">
                                          <p:stCondLst>
                                            <p:cond delay="2460"/>
                                          </p:stCondLst>
                                        </p:cTn>
                                        <p:tgtEl>
                                          <p:spTgt spid="12"/>
                                        </p:tgtEl>
                                        <p:attrNameLst>
                                          <p:attrName>r</p:attrName>
                                        </p:attrNameLst>
                                      </p:cBhvr>
                                    </p:animRot>
                                    <p:animRot by="120000">
                                      <p:cBhvr>
                                        <p:cTn id="24" dur="820" fill="hold">
                                          <p:stCondLst>
                                            <p:cond delay="3280"/>
                                          </p:stCondLst>
                                        </p:cTn>
                                        <p:tgtEl>
                                          <p:spTgt spid="12"/>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2"/>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541309" y="479507"/>
                <a:ext cx="10010611" cy="1786258"/>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Rô-bốt, Việt và Mai đi tham quan trại chăn nuôi gà và vịt. Bác chủ trại cho biết cả gà và vịt có 34 000 con, số con gà bằng </a:t>
                </a:r>
                <a14:m>
                  <m:oMath xmlns:m="http://schemas.openxmlformats.org/officeDocument/2006/math">
                    <m:f>
                      <m:fPr>
                        <m:ctrlPr>
                          <a:rPr lang="vi-VN" sz="3200" b="1" i="1" smtClean="0">
                            <a:solidFill>
                              <a:srgbClr val="002060"/>
                            </a:solidFill>
                            <a:latin typeface="Cambria Math" panose="02040503050406030204" pitchFamily="18" charset="0"/>
                            <a:cs typeface="Arial" panose="020B0604020202020204" pitchFamily="34" charset="0"/>
                          </a:rPr>
                        </m:ctrlPr>
                      </m:fPr>
                      <m:num>
                        <m:r>
                          <a:rPr lang="en-US" sz="3200" b="1" i="1" smtClean="0">
                            <a:solidFill>
                              <a:srgbClr val="002060"/>
                            </a:solidFill>
                            <a:latin typeface="Cambria Math" panose="02040503050406030204" pitchFamily="18" charset="0"/>
                            <a:cs typeface="Arial" panose="020B0604020202020204" pitchFamily="34" charset="0"/>
                          </a:rPr>
                          <m:t>𝟕</m:t>
                        </m:r>
                      </m:num>
                      <m:den>
                        <m:r>
                          <a:rPr lang="en-US" sz="3200" b="1" i="1" smtClean="0">
                            <a:solidFill>
                              <a:srgbClr val="002060"/>
                            </a:solidFill>
                            <a:latin typeface="Cambria Math" panose="02040503050406030204" pitchFamily="18" charset="0"/>
                            <a:cs typeface="Arial" panose="020B0604020202020204" pitchFamily="34" charset="0"/>
                          </a:rPr>
                          <m:t>𝟏𝟎</m:t>
                        </m:r>
                      </m:den>
                    </m:f>
                  </m:oMath>
                </a14:m>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số con vịt. Hỏi số gà ít hơn số vịt bao nhiêu con?</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541309" y="479507"/>
                <a:ext cx="10010611" cy="1786258"/>
              </a:xfrm>
              <a:prstGeom prst="rect">
                <a:avLst/>
              </a:prstGeom>
              <a:blipFill>
                <a:blip r:embed="rId4"/>
                <a:stretch>
                  <a:fillRect l="-1583" t="-4437" r="-2375" b="-3754"/>
                </a:stretch>
              </a:blipFill>
            </p:spPr>
            <p:txBody>
              <a:bodyPr/>
              <a:lstStyle/>
              <a:p>
                <a:r>
                  <a:rPr lang="en-US">
                    <a:noFill/>
                  </a:rPr>
                  <a:t> </a:t>
                </a:r>
              </a:p>
            </p:txBody>
          </p:sp>
        </mc:Fallback>
      </mc:AlternateContent>
      <p:pic>
        <p:nvPicPr>
          <p:cNvPr id="5" name="vidu-high-performance--4-2024-11-11T12_45_51Z">
            <a:hlinkClick r:id="" action="ppaction://media"/>
            <a:extLst>
              <a:ext uri="{FF2B5EF4-FFF2-40B4-BE49-F238E27FC236}">
                <a16:creationId xmlns:a16="http://schemas.microsoft.com/office/drawing/2014/main" id="{D854D37F-D06F-7FFC-D133-C47541E28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0" y="2372360"/>
            <a:ext cx="5547360" cy="4048074"/>
          </a:xfrm>
          <a:prstGeom prst="rect">
            <a:avLst/>
          </a:prstGeom>
        </p:spPr>
      </p:pic>
    </p:spTree>
    <p:extLst>
      <p:ext uri="{BB962C8B-B14F-4D97-AF65-F5344CB8AC3E}">
        <p14:creationId xmlns:p14="http://schemas.microsoft.com/office/powerpoint/2010/main" val="363028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69280" y="601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Tóm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tắt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87880" y="1363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43280" y="2146300"/>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vịt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D5CA2C0-F030-04C0-E392-672B22FAD69E}"/>
              </a:ext>
            </a:extLst>
          </p:cNvPr>
          <p:cNvSpPr txBox="1"/>
          <p:nvPr/>
        </p:nvSpPr>
        <p:spPr>
          <a:xfrm>
            <a:off x="802640" y="2903220"/>
            <a:ext cx="3627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gà</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2291080" y="2364740"/>
            <a:ext cx="5659120" cy="452120"/>
            <a:chOff x="2971800" y="2400300"/>
            <a:chExt cx="5659120" cy="45212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564388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3196F5-4378-2891-3011-98F4917FFEA4}"/>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8F6BA3-974A-ED0E-9DB2-3F9DD4DC893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BA4DA-3775-4BCB-F56A-F89C64E6A3EB}"/>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9C5765-8F9A-B038-1A2F-DDA91FE7F0F1}"/>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E0CAB3-1FB6-8616-6682-18194745BA42}"/>
                </a:ext>
              </a:extLst>
            </p:cNvPr>
            <p:cNvCxnSpPr>
              <a:cxnSpLocks/>
            </p:cNvCxnSpPr>
            <p:nvPr/>
          </p:nvCxnSpPr>
          <p:spPr>
            <a:xfrm>
              <a:off x="7533640" y="24511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BD79E1-50C6-9021-6C86-BF6F68F569CD}"/>
                </a:ext>
              </a:extLst>
            </p:cNvPr>
            <p:cNvCxnSpPr>
              <a:cxnSpLocks/>
            </p:cNvCxnSpPr>
            <p:nvPr/>
          </p:nvCxnSpPr>
          <p:spPr>
            <a:xfrm>
              <a:off x="8082280" y="246126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0ED374-88C2-8DE8-F853-CCDCB85846DD}"/>
                </a:ext>
              </a:extLst>
            </p:cNvPr>
            <p:cNvCxnSpPr>
              <a:cxnSpLocks/>
            </p:cNvCxnSpPr>
            <p:nvPr/>
          </p:nvCxnSpPr>
          <p:spPr>
            <a:xfrm>
              <a:off x="8630920" y="24714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8209280" y="24612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8676640" y="26898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34 000 con</a:t>
            </a: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6294120" y="282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76E8BB-4E45-B717-2C5B-B9A91B6B16BA}"/>
              </a:ext>
            </a:extLst>
          </p:cNvPr>
          <p:cNvGrpSpPr/>
          <p:nvPr/>
        </p:nvGrpSpPr>
        <p:grpSpPr>
          <a:xfrm>
            <a:off x="2280920" y="3116580"/>
            <a:ext cx="4013200" cy="421640"/>
            <a:chOff x="2971800" y="2400300"/>
            <a:chExt cx="4013200" cy="421640"/>
          </a:xfrm>
        </p:grpSpPr>
        <p:cxnSp>
          <p:nvCxnSpPr>
            <p:cNvPr id="32" name="Straight Connector 31">
              <a:extLst>
                <a:ext uri="{FF2B5EF4-FFF2-40B4-BE49-F238E27FC236}">
                  <a16:creationId xmlns:a16="http://schemas.microsoft.com/office/drawing/2014/main" id="{3791AC42-0038-8040-0D6A-91BBFC467A3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0C42C-4FE7-40C6-7FBB-2BA371533AB0}"/>
                </a:ext>
              </a:extLst>
            </p:cNvPr>
            <p:cNvCxnSpPr>
              <a:cxnSpLocks/>
            </p:cNvCxnSpPr>
            <p:nvPr/>
          </p:nvCxnSpPr>
          <p:spPr>
            <a:xfrm>
              <a:off x="2971800" y="2628900"/>
              <a:ext cx="3997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5FFE46-2EB8-A932-73EA-14B6ECFC901A}"/>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D8325A-9E0A-DA08-07E1-2A61073667F8}"/>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91C0FF-09F4-35F3-3DD8-BF3FB3DA7550}"/>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1E012B-608B-3D60-9427-82ACE4B268D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CD27B-3DDC-184C-382E-E826D2231D68}"/>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C9805B-C116-57AA-FBAB-7ADB3E6A1A92}"/>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4FEC4-B899-4731-1A4D-5ADE0B9E1160}"/>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554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5632311"/>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lvl="0" algn="ctr"/>
            <a:r>
              <a:rPr lang="vi-VN" sz="3600" dirty="0">
                <a:solidFill>
                  <a:srgbClr val="FF0000"/>
                </a:solidFill>
                <a:latin typeface="Cambria" panose="02040503050406030204" pitchFamily="18" charset="0"/>
                <a:ea typeface="Cambria" panose="02040503050406030204" pitchFamily="18" charset="0"/>
              </a:rPr>
              <a:t>Tổng số phần bằng nhau là:</a:t>
            </a:r>
          </a:p>
          <a:p>
            <a:pPr lvl="0" algn="ctr"/>
            <a:r>
              <a:rPr lang="vi-VN" sz="3600" dirty="0">
                <a:solidFill>
                  <a:srgbClr val="FF0000"/>
                </a:solidFill>
                <a:latin typeface="Cambria" panose="02040503050406030204" pitchFamily="18" charset="0"/>
                <a:ea typeface="Cambria" panose="02040503050406030204" pitchFamily="18" charset="0"/>
              </a:rPr>
              <a:t>7 + 10 = 17 (phần)</a:t>
            </a:r>
          </a:p>
          <a:p>
            <a:pPr lvl="0" algn="ctr"/>
            <a:r>
              <a:rPr lang="vi-VN" sz="3600" dirty="0">
                <a:solidFill>
                  <a:srgbClr val="FF0000"/>
                </a:solidFill>
                <a:latin typeface="Cambria" panose="02040503050406030204" pitchFamily="18" charset="0"/>
                <a:ea typeface="Cambria" panose="02040503050406030204" pitchFamily="18" charset="0"/>
              </a:rPr>
              <a:t>Số </a:t>
            </a:r>
            <a:r>
              <a:rPr lang="en-GB" sz="3600" dirty="0">
                <a:solidFill>
                  <a:srgbClr val="FF0000"/>
                </a:solidFill>
                <a:latin typeface="Cambria" panose="02040503050406030204" pitchFamily="18" charset="0"/>
                <a:ea typeface="Cambria" panose="02040503050406030204" pitchFamily="18" charset="0"/>
              </a:rPr>
              <a:t>con </a:t>
            </a:r>
            <a:r>
              <a:rPr lang="vi-VN" sz="3600" dirty="0">
                <a:solidFill>
                  <a:srgbClr val="FF0000"/>
                </a:solidFill>
                <a:latin typeface="Cambria" panose="02040503050406030204" pitchFamily="18" charset="0"/>
                <a:ea typeface="Cambria" panose="02040503050406030204" pitchFamily="18" charset="0"/>
              </a:rPr>
              <a:t>gà</a:t>
            </a:r>
            <a:r>
              <a:rPr lang="en-GB" sz="3600" dirty="0">
                <a:solidFill>
                  <a:srgbClr val="FF0000"/>
                </a:solidFill>
                <a:latin typeface="Cambria" panose="02040503050406030204" pitchFamily="18" charset="0"/>
                <a:ea typeface="Cambria" panose="02040503050406030204" pitchFamily="18" charset="0"/>
              </a:rPr>
              <a:t> ở </a:t>
            </a:r>
            <a:r>
              <a:rPr lang="en-GB" sz="3600" dirty="0" err="1">
                <a:solidFill>
                  <a:srgbClr val="FF0000"/>
                </a:solidFill>
                <a:latin typeface="Cambria" panose="02040503050406030204" pitchFamily="18" charset="0"/>
                <a:ea typeface="Cambria" panose="02040503050406030204" pitchFamily="18" charset="0"/>
              </a:rPr>
              <a:t>trong</a:t>
            </a:r>
            <a:r>
              <a:rPr lang="en-GB" sz="3600" dirty="0">
                <a:solidFill>
                  <a:srgbClr val="FF0000"/>
                </a:solidFill>
                <a:latin typeface="Cambria" panose="02040503050406030204" pitchFamily="18" charset="0"/>
                <a:ea typeface="Cambria" panose="02040503050406030204" pitchFamily="18" charset="0"/>
              </a:rPr>
              <a:t> </a:t>
            </a:r>
            <a:r>
              <a:rPr lang="en-GB" sz="3600" dirty="0" err="1">
                <a:solidFill>
                  <a:srgbClr val="FF0000"/>
                </a:solidFill>
                <a:latin typeface="Cambria" panose="02040503050406030204" pitchFamily="18" charset="0"/>
                <a:ea typeface="Cambria" panose="02040503050406030204" pitchFamily="18" charset="0"/>
              </a:rPr>
              <a:t>trại</a:t>
            </a:r>
            <a:r>
              <a:rPr lang="en-GB" sz="3600" dirty="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 là:</a:t>
            </a:r>
          </a:p>
          <a:p>
            <a:pPr lvl="0" algn="ctr"/>
            <a:r>
              <a:rPr lang="vi-VN" sz="3600" dirty="0">
                <a:solidFill>
                  <a:srgbClr val="FF0000"/>
                </a:solidFill>
                <a:latin typeface="Cambria" panose="02040503050406030204" pitchFamily="18" charset="0"/>
                <a:ea typeface="Cambria" panose="02040503050406030204" pitchFamily="18" charset="0"/>
              </a:rPr>
              <a:t>34 000 : 17 × 7 = 14 000 (con)</a:t>
            </a:r>
          </a:p>
          <a:p>
            <a:pPr lvl="0" algn="ctr"/>
            <a:r>
              <a:rPr lang="vi-VN" sz="3600" dirty="0">
                <a:solidFill>
                  <a:srgbClr val="FF0000"/>
                </a:solidFill>
                <a:latin typeface="Cambria" panose="02040503050406030204" pitchFamily="18" charset="0"/>
                <a:ea typeface="Cambria" panose="02040503050406030204" pitchFamily="18" charset="0"/>
              </a:rPr>
              <a:t>Số vịt</a:t>
            </a:r>
            <a:r>
              <a:rPr lang="en-GB" sz="3600" dirty="0">
                <a:solidFill>
                  <a:srgbClr val="FF0000"/>
                </a:solidFill>
                <a:latin typeface="Cambria" panose="02040503050406030204" pitchFamily="18" charset="0"/>
                <a:ea typeface="Cambria" panose="02040503050406030204" pitchFamily="18" charset="0"/>
              </a:rPr>
              <a:t> ở </a:t>
            </a:r>
            <a:r>
              <a:rPr lang="en-GB" sz="3600" dirty="0" err="1">
                <a:solidFill>
                  <a:srgbClr val="FF0000"/>
                </a:solidFill>
                <a:latin typeface="Cambria" panose="02040503050406030204" pitchFamily="18" charset="0"/>
                <a:ea typeface="Cambria" panose="02040503050406030204" pitchFamily="18" charset="0"/>
              </a:rPr>
              <a:t>trong</a:t>
            </a:r>
            <a:r>
              <a:rPr lang="en-GB" sz="3600" dirty="0">
                <a:solidFill>
                  <a:srgbClr val="FF0000"/>
                </a:solidFill>
                <a:latin typeface="Cambria" panose="02040503050406030204" pitchFamily="18" charset="0"/>
                <a:ea typeface="Cambria" panose="02040503050406030204" pitchFamily="18" charset="0"/>
              </a:rPr>
              <a:t> </a:t>
            </a:r>
            <a:r>
              <a:rPr lang="en-GB" sz="3600" dirty="0" err="1">
                <a:solidFill>
                  <a:srgbClr val="FF0000"/>
                </a:solidFill>
                <a:latin typeface="Cambria" panose="02040503050406030204" pitchFamily="18" charset="0"/>
                <a:ea typeface="Cambria" panose="02040503050406030204" pitchFamily="18" charset="0"/>
              </a:rPr>
              <a:t>trại</a:t>
            </a:r>
            <a:r>
              <a:rPr lang="vi-VN" sz="3600" dirty="0">
                <a:solidFill>
                  <a:srgbClr val="FF0000"/>
                </a:solidFill>
                <a:latin typeface="Cambria" panose="02040503050406030204" pitchFamily="18" charset="0"/>
                <a:ea typeface="Cambria" panose="02040503050406030204" pitchFamily="18" charset="0"/>
              </a:rPr>
              <a:t> là:</a:t>
            </a:r>
          </a:p>
          <a:p>
            <a:pPr lvl="0" algn="ctr"/>
            <a:r>
              <a:rPr lang="vi-VN" sz="3600" dirty="0">
                <a:solidFill>
                  <a:srgbClr val="FF0000"/>
                </a:solidFill>
                <a:latin typeface="Cambria" panose="02040503050406030204" pitchFamily="18" charset="0"/>
                <a:ea typeface="Cambria" panose="02040503050406030204" pitchFamily="18" charset="0"/>
              </a:rPr>
              <a:t>34 000 – 14 000 = 20 000 (con)</a:t>
            </a:r>
          </a:p>
          <a:p>
            <a:pPr lvl="0" algn="ctr"/>
            <a:r>
              <a:rPr lang="vi-VN" sz="3600" dirty="0">
                <a:solidFill>
                  <a:srgbClr val="FF0000"/>
                </a:solidFill>
                <a:latin typeface="Cambria" panose="02040503050406030204" pitchFamily="18" charset="0"/>
                <a:ea typeface="Cambria" panose="02040503050406030204" pitchFamily="18" charset="0"/>
              </a:rPr>
              <a:t>Số </a:t>
            </a:r>
            <a:r>
              <a:rPr lang="en-GB" sz="3600">
                <a:solidFill>
                  <a:srgbClr val="FF0000"/>
                </a:solidFill>
                <a:latin typeface="Cambria" panose="02040503050406030204" pitchFamily="18" charset="0"/>
                <a:ea typeface="Cambria" panose="02040503050406030204" pitchFamily="18" charset="0"/>
              </a:rPr>
              <a:t>con </a:t>
            </a:r>
            <a:r>
              <a:rPr lang="vi-VN" sz="3600">
                <a:solidFill>
                  <a:srgbClr val="FF0000"/>
                </a:solidFill>
                <a:latin typeface="Cambria" panose="02040503050406030204" pitchFamily="18" charset="0"/>
                <a:ea typeface="Cambria" panose="02040503050406030204" pitchFamily="18" charset="0"/>
              </a:rPr>
              <a:t>gà </a:t>
            </a:r>
            <a:r>
              <a:rPr lang="vi-VN" sz="3600" dirty="0">
                <a:solidFill>
                  <a:srgbClr val="FF0000"/>
                </a:solidFill>
                <a:latin typeface="Cambria" panose="02040503050406030204" pitchFamily="18" charset="0"/>
                <a:ea typeface="Cambria" panose="02040503050406030204" pitchFamily="18" charset="0"/>
              </a:rPr>
              <a:t>ít hơn số vịt số con là:</a:t>
            </a:r>
          </a:p>
          <a:p>
            <a:pPr lvl="0" algn="ctr"/>
            <a:r>
              <a:rPr lang="vi-VN" sz="3600" dirty="0">
                <a:solidFill>
                  <a:srgbClr val="FF0000"/>
                </a:solidFill>
                <a:latin typeface="Cambria" panose="02040503050406030204" pitchFamily="18" charset="0"/>
                <a:ea typeface="Cambria" panose="02040503050406030204" pitchFamily="18" charset="0"/>
              </a:rPr>
              <a:t>20 000 – 14 000 = 6 000 (con)</a:t>
            </a:r>
          </a:p>
          <a:p>
            <a:pPr lvl="0" algn="ctr"/>
            <a:r>
              <a:rPr lang="vi-VN" sz="3600" dirty="0">
                <a:solidFill>
                  <a:srgbClr val="FF0000"/>
                </a:solidFill>
                <a:latin typeface="Cambria" panose="02040503050406030204" pitchFamily="18" charset="0"/>
                <a:ea typeface="Cambria" panose="02040503050406030204" pitchFamily="18" charset="0"/>
              </a:rPr>
              <a:t>Đáp số: 6 000 con.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523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arn(inVertic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arn(inVertical)">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barn(inVertical)">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barn(inVertical)">
                                      <p:cBhvr>
                                        <p:cTn id="5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descr="Free vector tre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761" y="2536688"/>
            <a:ext cx="5194169" cy="4447404"/>
          </a:xfrm>
          <a:prstGeom prst="rect">
            <a:avLst/>
          </a:prstGeom>
          <a:noFill/>
          <a:extLst>
            <a:ext uri="{909E8E84-426E-40DD-AFC4-6F175D3DCCD1}">
              <a14:hiddenFill xmlns:a14="http://schemas.microsoft.com/office/drawing/2010/main">
                <a:solidFill>
                  <a:srgbClr val="FFFFFF"/>
                </a:solidFill>
              </a14:hiddenFill>
            </a:ext>
          </a:extLst>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1500" y="6966856"/>
            <a:ext cx="609600" cy="609600"/>
          </a:xfrm>
          <a:prstGeom prst="rect">
            <a:avLst/>
          </a:prstGeom>
        </p:spPr>
      </p:pic>
      <p:grpSp>
        <p:nvGrpSpPr>
          <p:cNvPr id="7" name="Group 6">
            <a:extLst>
              <a:ext uri="{FF2B5EF4-FFF2-40B4-BE49-F238E27FC236}">
                <a16:creationId xmlns:a16="http://schemas.microsoft.com/office/drawing/2014/main" id="{09A5A884-99A5-FBCC-5124-102FBF3D51AC}"/>
              </a:ext>
            </a:extLst>
          </p:cNvPr>
          <p:cNvGrpSpPr/>
          <p:nvPr/>
        </p:nvGrpSpPr>
        <p:grpSpPr>
          <a:xfrm>
            <a:off x="12192000" y="-1"/>
            <a:ext cx="12186960" cy="7108552"/>
            <a:chOff x="12192000" y="-1"/>
            <a:chExt cx="12186960" cy="7108552"/>
          </a:xfrm>
        </p:grpSpPr>
        <p:pic>
          <p:nvPicPr>
            <p:cNvPr id="3" name="Picture 2">
              <a:extLst>
                <a:ext uri="{FF2B5EF4-FFF2-40B4-BE49-F238E27FC236}">
                  <a16:creationId xmlns:a16="http://schemas.microsoft.com/office/drawing/2014/main" id="{1878CF66-8683-5348-00B5-FF7130D3FDA8}"/>
                </a:ext>
              </a:extLst>
            </p:cNvPr>
            <p:cNvPicPr>
              <a:picLocks noChangeAspect="1"/>
            </p:cNvPicPr>
            <p:nvPr/>
          </p:nvPicPr>
          <p:blipFill>
            <a:blip r:embed="rId8"/>
            <a:stretch>
              <a:fillRect/>
            </a:stretch>
          </p:blipFill>
          <p:spPr>
            <a:xfrm>
              <a:off x="12192000" y="-1"/>
              <a:ext cx="12186960" cy="7108552"/>
            </a:xfrm>
            <a:prstGeom prst="rect">
              <a:avLst/>
            </a:prstGeom>
          </p:spPr>
        </p:pic>
        <p:pic>
          <p:nvPicPr>
            <p:cNvPr id="5" name="Picture 4">
              <a:extLst>
                <a:ext uri="{FF2B5EF4-FFF2-40B4-BE49-F238E27FC236}">
                  <a16:creationId xmlns:a16="http://schemas.microsoft.com/office/drawing/2014/main" id="{1778056F-7509-582B-BB49-5087303F61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869437" y="3016442"/>
              <a:ext cx="3675252" cy="3675252"/>
            </a:xfrm>
            <a:prstGeom prst="rect">
              <a:avLst/>
            </a:prstGeom>
          </p:spPr>
        </p:pic>
      </p:grpSp>
      <p:pic>
        <p:nvPicPr>
          <p:cNvPr id="8" name="Picture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10689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42" presetClass="path" presetSubtype="0" accel="50000" decel="50000" fill="hold" nodeType="withEffect">
                                  <p:stCondLst>
                                    <p:cond delay="0"/>
                                  </p:stCondLst>
                                  <p:childTnLst>
                                    <p:animMotion origin="layout" path="M 4.16667E-7 2.96296E-6 L -1 -0.01829 " pathEditMode="relative" rAng="0" ptsTypes="AA">
                                      <p:cBhvr>
                                        <p:cTn id="18" dur="2000" fill="hold"/>
                                        <p:tgtEl>
                                          <p:spTgt spid="7"/>
                                        </p:tgtEl>
                                        <p:attrNameLst>
                                          <p:attrName>ppt_x</p:attrName>
                                          <p:attrName>ppt_y</p:attrName>
                                        </p:attrNameLst>
                                      </p:cBhvr>
                                      <p:rCtr x="-49987" y="139"/>
                                    </p:animMotion>
                                  </p:childTnLst>
                                </p:cTn>
                              </p:par>
                              <p:par>
                                <p:cTn id="19" presetID="32" presetClass="emph" presetSubtype="0" fill="hold" nodeType="withEffect">
                                  <p:stCondLst>
                                    <p:cond delay="0"/>
                                  </p:stCondLst>
                                  <p:childTnLst>
                                    <p:animRot by="120000">
                                      <p:cBhvr>
                                        <p:cTn id="20" dur="430" fill="hold">
                                          <p:stCondLst>
                                            <p:cond delay="0"/>
                                          </p:stCondLst>
                                        </p:cTn>
                                        <p:tgtEl>
                                          <p:spTgt spid="8"/>
                                        </p:tgtEl>
                                        <p:attrNameLst>
                                          <p:attrName>r</p:attrName>
                                        </p:attrNameLst>
                                      </p:cBhvr>
                                    </p:animRot>
                                    <p:animRot by="-240000">
                                      <p:cBhvr>
                                        <p:cTn id="21" dur="860" fill="hold">
                                          <p:stCondLst>
                                            <p:cond delay="860"/>
                                          </p:stCondLst>
                                        </p:cTn>
                                        <p:tgtEl>
                                          <p:spTgt spid="8"/>
                                        </p:tgtEl>
                                        <p:attrNameLst>
                                          <p:attrName>r</p:attrName>
                                        </p:attrNameLst>
                                      </p:cBhvr>
                                    </p:animRot>
                                    <p:animRot by="240000">
                                      <p:cBhvr>
                                        <p:cTn id="22" dur="860" fill="hold">
                                          <p:stCondLst>
                                            <p:cond delay="1720"/>
                                          </p:stCondLst>
                                        </p:cTn>
                                        <p:tgtEl>
                                          <p:spTgt spid="8"/>
                                        </p:tgtEl>
                                        <p:attrNameLst>
                                          <p:attrName>r</p:attrName>
                                        </p:attrNameLst>
                                      </p:cBhvr>
                                    </p:animRot>
                                    <p:animRot by="-240000">
                                      <p:cBhvr>
                                        <p:cTn id="23" dur="860" fill="hold">
                                          <p:stCondLst>
                                            <p:cond delay="2580"/>
                                          </p:stCondLst>
                                        </p:cTn>
                                        <p:tgtEl>
                                          <p:spTgt spid="8"/>
                                        </p:tgtEl>
                                        <p:attrNameLst>
                                          <p:attrName>r</p:attrName>
                                        </p:attrNameLst>
                                      </p:cBhvr>
                                    </p:animRot>
                                    <p:animRot by="120000">
                                      <p:cBhvr>
                                        <p:cTn id="24" dur="860" fill="hold">
                                          <p:stCondLst>
                                            <p:cond delay="34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55983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209041" y="479507"/>
                <a:ext cx="6878319" cy="4459491"/>
              </a:xfrm>
              <a:prstGeom prst="rect">
                <a:avLst/>
              </a:prstGeom>
              <a:noFill/>
            </p:spPr>
            <p:txBody>
              <a:bodyPr wrap="square" lIns="91440" tIns="45720" rIns="91440" bIns="45720">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Một mảnh đất dạng hình chữ nhật có chu vi 130 m và chiều rộng bằng </a:t>
                </a:r>
                <a14:m>
                  <m:oMath xmlns:m="http://schemas.openxmlformats.org/officeDocument/2006/math">
                    <m:f>
                      <m:fPr>
                        <m:ctrlPr>
                          <a:rPr lang="vi-VN" sz="3000" b="1" i="1" smtClean="0">
                            <a:solidFill>
                              <a:srgbClr val="002060"/>
                            </a:solidFill>
                            <a:latin typeface="Cambria Math" panose="02040503050406030204" pitchFamily="18" charset="0"/>
                            <a:cs typeface="Arial" panose="020B0604020202020204" pitchFamily="34" charset="0"/>
                          </a:rPr>
                        </m:ctrlPr>
                      </m:fPr>
                      <m:num>
                        <m:r>
                          <a:rPr lang="en-US" sz="3000" b="1" i="1" smtClean="0">
                            <a:solidFill>
                              <a:srgbClr val="002060"/>
                            </a:solidFill>
                            <a:latin typeface="Cambria Math" panose="02040503050406030204" pitchFamily="18" charset="0"/>
                            <a:cs typeface="Arial" panose="020B0604020202020204" pitchFamily="34" charset="0"/>
                          </a:rPr>
                          <m:t>𝟓</m:t>
                        </m:r>
                      </m:num>
                      <m:den>
                        <m:r>
                          <a:rPr lang="en-US" sz="3000" b="1" i="1" smtClean="0">
                            <a:solidFill>
                              <a:srgbClr val="002060"/>
                            </a:solidFill>
                            <a:latin typeface="Cambria Math" panose="02040503050406030204" pitchFamily="18" charset="0"/>
                            <a:cs typeface="Arial" panose="020B0604020202020204" pitchFamily="34" charset="0"/>
                          </a:rPr>
                          <m:t>𝟖</m:t>
                        </m:r>
                      </m:den>
                    </m:f>
                  </m:oMath>
                </a14:m>
                <a:r>
                  <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chiều dài. Người ta mở chiều dài thêm 10 m, chiều rộng thêm 20 m để được mảnh đất dạng hình chữ nhật mới (như hình vẽ).</a:t>
                </a:r>
                <a:r>
                  <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endPar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endParaRP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dài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rộng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Diện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209041" y="479507"/>
                <a:ext cx="6878319" cy="4459491"/>
              </a:xfrm>
              <a:prstGeom prst="rect">
                <a:avLst/>
              </a:prstGeom>
              <a:blipFill>
                <a:blip r:embed="rId2"/>
                <a:stretch>
                  <a:fillRect l="-2037" t="-1778" r="-3189" b="-328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A06565B-1117-B063-249F-7365AB746B32}"/>
              </a:ext>
            </a:extLst>
          </p:cNvPr>
          <p:cNvPicPr>
            <a:picLocks noChangeAspect="1"/>
          </p:cNvPicPr>
          <p:nvPr/>
        </p:nvPicPr>
        <p:blipFill>
          <a:blip r:embed="rId3"/>
          <a:stretch>
            <a:fillRect/>
          </a:stretch>
        </p:blipFill>
        <p:spPr>
          <a:xfrm>
            <a:off x="8248125" y="692467"/>
            <a:ext cx="3308239" cy="2721293"/>
          </a:xfrm>
          <a:prstGeom prst="rect">
            <a:avLst/>
          </a:prstGeom>
        </p:spPr>
      </p:pic>
    </p:spTree>
    <p:extLst>
      <p:ext uri="{BB962C8B-B14F-4D97-AF65-F5344CB8AC3E}">
        <p14:creationId xmlns:p14="http://schemas.microsoft.com/office/powerpoint/2010/main" val="41735491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lvl="0" algn="ctr"/>
            <a:r>
              <a:rPr lang="vi-VN" sz="3600" dirty="0">
                <a:solidFill>
                  <a:srgbClr val="FF0000"/>
                </a:solidFill>
                <a:latin typeface="Cambria" panose="02040503050406030204" pitchFamily="18" charset="0"/>
                <a:ea typeface="Cambria" panose="02040503050406030204" pitchFamily="18" charset="0"/>
              </a:rPr>
              <a:t>a) Nửa chu vi hình chữ nhật ban đầu là:</a:t>
            </a:r>
          </a:p>
          <a:p>
            <a:pPr lvl="0" algn="ctr"/>
            <a:r>
              <a:rPr lang="vi-VN" sz="3600" dirty="0">
                <a:solidFill>
                  <a:srgbClr val="FF0000"/>
                </a:solidFill>
                <a:latin typeface="Cambria" panose="02040503050406030204" pitchFamily="18" charset="0"/>
                <a:ea typeface="Cambria" panose="02040503050406030204" pitchFamily="18" charset="0"/>
              </a:rPr>
              <a:t>130 : 2 = 65 (m)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6AE695-EE75-1131-C334-25071EADF4C5}"/>
              </a:ext>
            </a:extLst>
          </p:cNvPr>
          <p:cNvSpPr txBox="1"/>
          <p:nvPr/>
        </p:nvSpPr>
        <p:spPr>
          <a:xfrm>
            <a:off x="2829560" y="264414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4569910-47F3-71CA-8301-65802795AD71}"/>
              </a:ext>
            </a:extLst>
          </p:cNvPr>
          <p:cNvSpPr txBox="1"/>
          <p:nvPr/>
        </p:nvSpPr>
        <p:spPr>
          <a:xfrm>
            <a:off x="934720" y="3487420"/>
            <a:ext cx="304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rộng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8D80590-05FE-6594-D35C-F71E0F6F0114}"/>
              </a:ext>
            </a:extLst>
          </p:cNvPr>
          <p:cNvSpPr txBox="1"/>
          <p:nvPr/>
        </p:nvSpPr>
        <p:spPr>
          <a:xfrm>
            <a:off x="1148080" y="4254500"/>
            <a:ext cx="362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3E2E4643-55B2-61C4-E2E7-C7DCF5B551A3}"/>
              </a:ext>
            </a:extLst>
          </p:cNvPr>
          <p:cNvGrpSpPr/>
          <p:nvPr/>
        </p:nvGrpSpPr>
        <p:grpSpPr>
          <a:xfrm>
            <a:off x="3032760" y="3644900"/>
            <a:ext cx="2915920" cy="421640"/>
            <a:chOff x="2971800" y="2400300"/>
            <a:chExt cx="2915920" cy="421640"/>
          </a:xfrm>
        </p:grpSpPr>
        <p:cxnSp>
          <p:nvCxnSpPr>
            <p:cNvPr id="8" name="Straight Connector 7">
              <a:extLst>
                <a:ext uri="{FF2B5EF4-FFF2-40B4-BE49-F238E27FC236}">
                  <a16:creationId xmlns:a16="http://schemas.microsoft.com/office/drawing/2014/main" id="{D57F3F57-52A5-4C41-C600-1573BC1B8EB5}"/>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88358C-F07C-054B-0182-43415D85B15B}"/>
                </a:ext>
              </a:extLst>
            </p:cNvPr>
            <p:cNvCxnSpPr>
              <a:cxnSpLocks/>
            </p:cNvCxnSpPr>
            <p:nvPr/>
          </p:nvCxnSpPr>
          <p:spPr>
            <a:xfrm>
              <a:off x="2971800" y="2628900"/>
              <a:ext cx="29108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5957F-01CE-3DD5-99D3-50717BBBAE88}"/>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053E4-9193-9580-D2D9-757F5BACB0DB}"/>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04854E-00F6-4C90-2FF4-E373C1F0452F}"/>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32AC6E-E315-6683-B15E-9F51B645E82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C76F7D-7808-F9CA-189D-AA0B499F2904}"/>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Right Brace 19">
            <a:extLst>
              <a:ext uri="{FF2B5EF4-FFF2-40B4-BE49-F238E27FC236}">
                <a16:creationId xmlns:a16="http://schemas.microsoft.com/office/drawing/2014/main" id="{CBD68200-7ACE-8FA9-3F2E-3421D7B66051}"/>
              </a:ext>
            </a:extLst>
          </p:cNvPr>
          <p:cNvSpPr/>
          <p:nvPr/>
        </p:nvSpPr>
        <p:spPr>
          <a:xfrm>
            <a:off x="7945120" y="35788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F32E3E-965B-9293-E620-71A2035348FD}"/>
              </a:ext>
            </a:extLst>
          </p:cNvPr>
          <p:cNvSpPr txBox="1"/>
          <p:nvPr/>
        </p:nvSpPr>
        <p:spPr>
          <a:xfrm>
            <a:off x="8412480" y="38074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65 m</a:t>
            </a:r>
          </a:p>
        </p:txBody>
      </p:sp>
      <p:cxnSp>
        <p:nvCxnSpPr>
          <p:cNvPr id="22" name="Straight Connector 21">
            <a:extLst>
              <a:ext uri="{FF2B5EF4-FFF2-40B4-BE49-F238E27FC236}">
                <a16:creationId xmlns:a16="http://schemas.microsoft.com/office/drawing/2014/main" id="{C3308D8F-6126-6D88-45E7-803974B887FB}"/>
              </a:ext>
            </a:extLst>
          </p:cNvPr>
          <p:cNvCxnSpPr>
            <a:cxnSpLocks/>
          </p:cNvCxnSpPr>
          <p:nvPr/>
        </p:nvCxnSpPr>
        <p:spPr>
          <a:xfrm>
            <a:off x="5948680" y="409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A43257A-603A-50BD-4674-4222A0ED84CD}"/>
              </a:ext>
            </a:extLst>
          </p:cNvPr>
          <p:cNvGrpSpPr/>
          <p:nvPr/>
        </p:nvGrpSpPr>
        <p:grpSpPr>
          <a:xfrm>
            <a:off x="3022600" y="4396740"/>
            <a:ext cx="4566920" cy="421640"/>
            <a:chOff x="2971800" y="2400300"/>
            <a:chExt cx="4566920" cy="421640"/>
          </a:xfrm>
        </p:grpSpPr>
        <p:cxnSp>
          <p:nvCxnSpPr>
            <p:cNvPr id="24" name="Straight Connector 23">
              <a:extLst>
                <a:ext uri="{FF2B5EF4-FFF2-40B4-BE49-F238E27FC236}">
                  <a16:creationId xmlns:a16="http://schemas.microsoft.com/office/drawing/2014/main" id="{90745AF6-00BA-C22B-F4BB-82A6EDE26D2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FA61A-CC77-732F-C864-3173CDA5C965}"/>
                </a:ext>
              </a:extLst>
            </p:cNvPr>
            <p:cNvCxnSpPr>
              <a:cxnSpLocks/>
            </p:cNvCxnSpPr>
            <p:nvPr/>
          </p:nvCxnSpPr>
          <p:spPr>
            <a:xfrm>
              <a:off x="2971800" y="2628900"/>
              <a:ext cx="456692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FA9EB0-E1A8-CED6-F048-FC93450590F5}"/>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7E4F15-63C5-AC6B-D502-98DAA0361349}"/>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C1C19D-01A6-65B8-F143-6E2B5BB9C03C}"/>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A75D00-CF2A-800E-07F8-6023E450AB1E}"/>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61010-C0EA-FC60-0457-BE70EFA427C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9DFD02-F1BD-7DC0-D40D-2BC70A103929}"/>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7A0EFB-25CC-6AE2-7876-C4108CE5E7DF}"/>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2B00F-6733-1B67-41C3-2E4104BDB397}"/>
                </a:ext>
              </a:extLst>
            </p:cNvPr>
            <p:cNvCxnSpPr>
              <a:cxnSpLocks/>
            </p:cNvCxnSpPr>
            <p:nvPr/>
          </p:nvCxnSpPr>
          <p:spPr>
            <a:xfrm>
              <a:off x="7523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53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4524315"/>
          </a:xfrm>
          <a:prstGeom prst="rect">
            <a:avLst/>
          </a:prstGeom>
          <a:noFill/>
        </p:spPr>
        <p:txBody>
          <a:bodyPr wrap="square" rtlCol="0">
            <a:spAutoFit/>
          </a:bodyPr>
          <a:lstStyle/>
          <a:p>
            <a:pPr lvl="0"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5 + 8 = 13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13 × 8 = 40 (m)</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40 = 25 (m)</a:t>
            </a:r>
          </a:p>
          <a:p>
            <a:pPr lvl="0"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40 m;</a:t>
            </a:r>
          </a:p>
          <a:p>
            <a:pPr lvl="0" algn="ct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25 m.</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980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arn(inVertic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barn(inVertical)">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barn(inVertical)">
                                      <p:cBhvr>
                                        <p:cTn id="4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955040" y="711200"/>
            <a:ext cx="10353040" cy="4401205"/>
          </a:xfrm>
          <a:prstGeom prst="rect">
            <a:avLst/>
          </a:prstGeom>
          <a:noFill/>
        </p:spPr>
        <p:txBody>
          <a:bodyPr wrap="square" rtlCol="0">
            <a:spAutoFit/>
          </a:bodyPr>
          <a:lstStyle/>
          <a:p>
            <a:pPr algn="ctr"/>
            <a:r>
              <a:rPr lang="en-US" sz="4000" dirty="0">
                <a:solidFill>
                  <a:srgbClr val="FF0000"/>
                </a:solidFill>
                <a:latin typeface="Cambria" panose="02040503050406030204" pitchFamily="18" charset="0"/>
                <a:ea typeface="Cambria" panose="02040503050406030204" pitchFamily="18" charset="0"/>
              </a:rPr>
              <a:t>b)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dài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40 + 10 = 50 (m)</a:t>
            </a:r>
          </a:p>
          <a:p>
            <a:pPr algn="ct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25 + 20 = 45 (m)</a:t>
            </a:r>
          </a:p>
          <a:p>
            <a:pPr algn="ctr"/>
            <a:r>
              <a:rPr lang="en-US" sz="4000" dirty="0" err="1">
                <a:solidFill>
                  <a:srgbClr val="FF0000"/>
                </a:solidFill>
                <a:latin typeface="Cambria" panose="02040503050406030204" pitchFamily="18" charset="0"/>
                <a:ea typeface="Cambria" panose="02040503050406030204" pitchFamily="18" charset="0"/>
              </a:rPr>
              <a:t>Diện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mảnh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đất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dạng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chữ</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nhật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50 × 45 =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err="1">
                <a:solidFill>
                  <a:srgbClr val="FF0000"/>
                </a:solidFill>
                <a:latin typeface="Cambria" panose="02040503050406030204" pitchFamily="18" charset="0"/>
                <a:ea typeface="Cambria" panose="02040503050406030204" pitchFamily="18" charset="0"/>
              </a:rPr>
              <a:t>Đáp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số</a:t>
            </a:r>
            <a:r>
              <a:rPr lang="en-US" sz="4000" dirty="0">
                <a:solidFill>
                  <a:srgbClr val="FF0000"/>
                </a:solidFill>
                <a:latin typeface="Cambria" panose="02040503050406030204" pitchFamily="18" charset="0"/>
                <a:ea typeface="Cambria" panose="02040503050406030204" pitchFamily="18" charset="0"/>
              </a:rPr>
              <a:t>: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3244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arn(inVertic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barn(inVertical)">
                                      <p:cBhvr>
                                        <p:cTn id="4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200"/>
            <a:ext cx="12192000" cy="6910200"/>
          </a:xfrm>
          <a:prstGeom prst="rect">
            <a:avLst/>
          </a:prstGeom>
        </p:spPr>
      </p:pic>
      <p:sp>
        <p:nvSpPr>
          <p:cNvPr id="16" name="Rounded Rectangular Callout 15"/>
          <p:cNvSpPr/>
          <p:nvPr/>
        </p:nvSpPr>
        <p:spPr>
          <a:xfrm>
            <a:off x="6899563" y="66678"/>
            <a:ext cx="5181740" cy="1291067"/>
          </a:xfrm>
          <a:prstGeom prst="wedgeRoundRectCallout">
            <a:avLst>
              <a:gd name="adj1" fmla="val -8400"/>
              <a:gd name="adj2" fmla="val 70794"/>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0070C0"/>
                </a:solidFill>
                <a:latin typeface="Arial" panose="020B0604020202020204" pitchFamily="34" charset="0"/>
                <a:cs typeface="Arial" panose="020B0604020202020204" pitchFamily="34" charset="0"/>
              </a:rPr>
              <a:t>Hãy</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giúp</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bạn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thú</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về</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đến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nơi</a:t>
            </a:r>
            <a:r>
              <a:rPr lang="en-US" sz="2600" b="1" dirty="0">
                <a:solidFill>
                  <a:srgbClr val="0070C0"/>
                </a:solidFill>
                <a:latin typeface="Arial" panose="020B0604020202020204" pitchFamily="34" charset="0"/>
                <a:cs typeface="Arial" panose="020B0604020202020204" pitchFamily="34" charset="0"/>
              </a:rPr>
              <a:t> an </a:t>
            </a:r>
            <a:r>
              <a:rPr lang="en-US" sz="2600" b="1" dirty="0" err="1">
                <a:solidFill>
                  <a:srgbClr val="0070C0"/>
                </a:solidFill>
                <a:latin typeface="Arial" panose="020B0604020202020204" pitchFamily="34" charset="0"/>
                <a:cs typeface="Arial" panose="020B0604020202020204" pitchFamily="34" charset="0"/>
              </a:rPr>
              <a:t>toàn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bằng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cách</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vượt</a:t>
            </a:r>
            <a:r>
              <a:rPr lang="en-US" sz="2600" b="1" dirty="0">
                <a:solidFill>
                  <a:srgbClr val="0070C0"/>
                </a:solidFill>
                <a:latin typeface="Arial" panose="020B0604020202020204" pitchFamily="34" charset="0"/>
                <a:cs typeface="Arial" panose="020B0604020202020204" pitchFamily="34" charset="0"/>
              </a:rPr>
              <a:t> qua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chướng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ngại</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vật</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nhé</a:t>
            </a:r>
            <a:r>
              <a:rPr lang="en-US" sz="2600" b="1" dirty="0">
                <a:solidFill>
                  <a:srgbClr val="0070C0"/>
                </a:solidFill>
                <a:latin typeface="Arial" panose="020B0604020202020204" pitchFamily="34" charset="0"/>
                <a:cs typeface="Arial" panose="020B0604020202020204" pitchFamily="34" charset="0"/>
              </a:rPr>
              <a:t>! </a:t>
            </a:r>
          </a:p>
        </p:txBody>
      </p:sp>
      <p:pic>
        <p:nvPicPr>
          <p:cNvPr id="20"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116" y="6162242"/>
            <a:ext cx="609600" cy="695758"/>
          </a:xfrm>
          <a:prstGeom prst="rect">
            <a:avLst/>
          </a:prstGeom>
        </p:spPr>
      </p:pic>
      <p:pic>
        <p:nvPicPr>
          <p:cNvPr id="2" name="Picture 1">
            <a:extLst>
              <a:ext uri="{FF2B5EF4-FFF2-40B4-BE49-F238E27FC236}">
                <a16:creationId xmlns:a16="http://schemas.microsoft.com/office/drawing/2014/main" id="{0C966D25-689C-E862-B500-41ADE730A588}"/>
              </a:ext>
            </a:extLst>
          </p:cNvPr>
          <p:cNvPicPr>
            <a:picLocks noChangeAspect="1"/>
          </p:cNvPicPr>
          <p:nvPr/>
        </p:nvPicPr>
        <p:blipFill>
          <a:blip r:embed="rId6"/>
          <a:stretch>
            <a:fillRect/>
          </a:stretch>
        </p:blipFill>
        <p:spPr>
          <a:xfrm>
            <a:off x="-269954" y="1680630"/>
            <a:ext cx="7169517" cy="3444539"/>
          </a:xfrm>
          <a:prstGeom prst="rect">
            <a:avLst/>
          </a:prstGeom>
        </p:spPr>
      </p:pic>
    </p:spTree>
    <p:extLst>
      <p:ext uri="{BB962C8B-B14F-4D97-AF65-F5344CB8AC3E}">
        <p14:creationId xmlns:p14="http://schemas.microsoft.com/office/powerpoint/2010/main" val="1456604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0"/>
                </p:tgtEl>
              </p:cMediaNode>
            </p:audio>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286703" y="3095457"/>
            <a:ext cx="3717211" cy="37625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0" y="4156"/>
            <a:ext cx="12184969" cy="6853844"/>
          </a:xfrm>
          <a:prstGeom prst="rect">
            <a:avLst/>
          </a:prstGeom>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
        <p:nvSpPr>
          <p:cNvPr id="21" name="Rectangle 20"/>
          <p:cNvSpPr/>
          <p:nvPr/>
        </p:nvSpPr>
        <p:spPr>
          <a:xfrm>
            <a:off x="4171950" y="1313382"/>
            <a:ext cx="6324600" cy="63094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Chúc</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mừng</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bạn</a:t>
            </a:r>
            <a:endPar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endParaRPr>
          </a:p>
        </p:txBody>
      </p:sp>
      <p:sp>
        <p:nvSpPr>
          <p:cNvPr id="22" name="Rectangle 21"/>
          <p:cNvSpPr/>
          <p:nvPr/>
        </p:nvSpPr>
        <p:spPr>
          <a:xfrm>
            <a:off x="4019550" y="2273268"/>
            <a:ext cx="6477000" cy="232371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đã</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giúp</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bạn</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thú</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vượt</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qua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chướng</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ngại</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vật</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p:txBody>
      </p:sp>
    </p:spTree>
    <p:extLst>
      <p:ext uri="{BB962C8B-B14F-4D97-AF65-F5344CB8AC3E}">
        <p14:creationId xmlns:p14="http://schemas.microsoft.com/office/powerpoint/2010/main" val="626879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35" presetClass="path" presetSubtype="0" accel="50000" decel="50000" fill="hold" nodeType="withEffect">
                                  <p:stCondLst>
                                    <p:cond delay="0"/>
                                  </p:stCondLst>
                                  <p:childTnLst>
                                    <p:animMotion origin="layout" path="M 4.16667E-7 -1.48148E-6 L -1 -0.00023 " pathEditMode="relative" rAng="0" ptsTypes="AA">
                                      <p:cBhvr>
                                        <p:cTn id="18" dur="4200" fill="hold"/>
                                        <p:tgtEl>
                                          <p:spTgt spid="6"/>
                                        </p:tgtEl>
                                        <p:attrNameLst>
                                          <p:attrName>ppt_x</p:attrName>
                                          <p:attrName>ppt_y</p:attrName>
                                        </p:attrNameLst>
                                      </p:cBhvr>
                                      <p:rCtr x="-49674" y="-23"/>
                                    </p:animMotion>
                                  </p:childTnLst>
                                </p:cTn>
                              </p:par>
                              <p:par>
                                <p:cTn id="19" presetID="32" presetClass="emph" presetSubtype="0" fill="hold" nodeType="withEffect">
                                  <p:stCondLst>
                                    <p:cond delay="0"/>
                                  </p:stCondLst>
                                  <p:childTnLst>
                                    <p:animRot by="120000">
                                      <p:cBhvr>
                                        <p:cTn id="20" dur="430" fill="hold">
                                          <p:stCondLst>
                                            <p:cond delay="0"/>
                                          </p:stCondLst>
                                        </p:cTn>
                                        <p:tgtEl>
                                          <p:spTgt spid="20"/>
                                        </p:tgtEl>
                                        <p:attrNameLst>
                                          <p:attrName>r</p:attrName>
                                        </p:attrNameLst>
                                      </p:cBhvr>
                                    </p:animRot>
                                    <p:animRot by="-240000">
                                      <p:cBhvr>
                                        <p:cTn id="21" dur="860" fill="hold">
                                          <p:stCondLst>
                                            <p:cond delay="860"/>
                                          </p:stCondLst>
                                        </p:cTn>
                                        <p:tgtEl>
                                          <p:spTgt spid="20"/>
                                        </p:tgtEl>
                                        <p:attrNameLst>
                                          <p:attrName>r</p:attrName>
                                        </p:attrNameLst>
                                      </p:cBhvr>
                                    </p:animRot>
                                    <p:animRot by="240000">
                                      <p:cBhvr>
                                        <p:cTn id="22" dur="860" fill="hold">
                                          <p:stCondLst>
                                            <p:cond delay="1720"/>
                                          </p:stCondLst>
                                        </p:cTn>
                                        <p:tgtEl>
                                          <p:spTgt spid="20"/>
                                        </p:tgtEl>
                                        <p:attrNameLst>
                                          <p:attrName>r</p:attrName>
                                        </p:attrNameLst>
                                      </p:cBhvr>
                                    </p:animRot>
                                    <p:animRot by="-240000">
                                      <p:cBhvr>
                                        <p:cTn id="23" dur="860" fill="hold">
                                          <p:stCondLst>
                                            <p:cond delay="2580"/>
                                          </p:stCondLst>
                                        </p:cTn>
                                        <p:tgtEl>
                                          <p:spTgt spid="20"/>
                                        </p:tgtEl>
                                        <p:attrNameLst>
                                          <p:attrName>r</p:attrName>
                                        </p:attrNameLst>
                                      </p:cBhvr>
                                    </p:animRot>
                                    <p:animRot by="120000">
                                      <p:cBhvr>
                                        <p:cTn id="24" dur="860" fill="hold">
                                          <p:stCondLst>
                                            <p:cond delay="3440"/>
                                          </p:stCondLst>
                                        </p:cTn>
                                        <p:tgtEl>
                                          <p:spTgt spid="2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7"/>
                </p:tgtEl>
              </p:cMediaNode>
            </p:audio>
          </p:childTnLst>
        </p:cTn>
      </p:par>
    </p:tnLst>
    <p:bldLst>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6248400"/>
            <a:ext cx="609600" cy="609600"/>
          </a:xfrm>
          <a:prstGeom prst="rect">
            <a:avLst/>
          </a:prstGeom>
        </p:spPr>
      </p:pic>
      <p:pic>
        <p:nvPicPr>
          <p:cNvPr id="2" name="Picture 1">
            <a:extLst>
              <a:ext uri="{FF2B5EF4-FFF2-40B4-BE49-F238E27FC236}">
                <a16:creationId xmlns:a16="http://schemas.microsoft.com/office/drawing/2014/main" id="{5CE5BF5C-9151-412B-56A7-A4102B82A452}"/>
              </a:ext>
            </a:extLst>
          </p:cNvPr>
          <p:cNvPicPr>
            <a:picLocks noChangeAspect="1"/>
          </p:cNvPicPr>
          <p:nvPr/>
        </p:nvPicPr>
        <p:blipFill>
          <a:blip r:embed="rId5"/>
          <a:stretch>
            <a:fillRect/>
          </a:stretch>
        </p:blipFill>
        <p:spPr>
          <a:xfrm>
            <a:off x="3191004" y="1363268"/>
            <a:ext cx="5809992" cy="3090940"/>
          </a:xfrm>
          <a:prstGeom prst="rect">
            <a:avLst/>
          </a:prstGeom>
        </p:spPr>
      </p:pic>
    </p:spTree>
    <p:extLst>
      <p:ext uri="{BB962C8B-B14F-4D97-AF65-F5344CB8AC3E}">
        <p14:creationId xmlns:p14="http://schemas.microsoft.com/office/powerpoint/2010/main" val="159008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Điều kỳ lạ quanh t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52577" cy="6858000"/>
          </a:xfrm>
          <a:prstGeom prst="rect">
            <a:avLst/>
          </a:prstGeom>
        </p:spPr>
      </p:pic>
    </p:spTree>
    <p:extLst>
      <p:ext uri="{BB962C8B-B14F-4D97-AF65-F5344CB8AC3E}">
        <p14:creationId xmlns:p14="http://schemas.microsoft.com/office/powerpoint/2010/main" val="168497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Picture 7"/>
          <p:cNvPicPr>
            <a:picLocks noChangeAspect="1"/>
          </p:cNvPicPr>
          <p:nvPr/>
        </p:nvPicPr>
        <p:blipFill>
          <a:blip r:embed="rId5"/>
          <a:stretch>
            <a:fillRect/>
          </a:stretch>
        </p:blipFill>
        <p:spPr>
          <a:xfrm>
            <a:off x="12192000" y="-24982"/>
            <a:ext cx="12205250" cy="6882981"/>
          </a:xfrm>
          <a:prstGeom prst="rect">
            <a:avLst/>
          </a:prstGeom>
        </p:spPr>
      </p:pic>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5"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spTree>
    <p:extLst>
      <p:ext uri="{BB962C8B-B14F-4D97-AF65-F5344CB8AC3E}">
        <p14:creationId xmlns:p14="http://schemas.microsoft.com/office/powerpoint/2010/main" val="430993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1 0.00486 " pathEditMode="relative" rAng="0" ptsTypes="AA">
                                      <p:cBhvr>
                                        <p:cTn id="10" dur="4000" fill="hold"/>
                                        <p:tgtEl>
                                          <p:spTgt spid="7"/>
                                        </p:tgtEl>
                                        <p:attrNameLst>
                                          <p:attrName>ppt_x</p:attrName>
                                          <p:attrName>ppt_y</p:attrName>
                                        </p:attrNameLst>
                                      </p:cBhvr>
                                      <p:rCtr x="-50000" y="231"/>
                                    </p:animMotion>
                                  </p:childTnLst>
                                </p:cTn>
                              </p:par>
                              <p:par>
                                <p:cTn id="11" presetID="35" presetClass="path" presetSubtype="0" accel="50000" decel="50000" fill="hold" nodeType="withEffect">
                                  <p:stCondLst>
                                    <p:cond delay="0"/>
                                  </p:stCondLst>
                                  <p:childTnLst>
                                    <p:animMotion origin="layout" path="M -8.33333E-7 1.85185E-6 L -1.00052 0.00185 " pathEditMode="relative" rAng="0" ptsTypes="AA">
                                      <p:cBhvr>
                                        <p:cTn id="12" dur="4000" fill="hold"/>
                                        <p:tgtEl>
                                          <p:spTgt spid="8"/>
                                        </p:tgtEl>
                                        <p:attrNameLst>
                                          <p:attrName>ppt_x</p:attrName>
                                          <p:attrName>ppt_y</p:attrName>
                                        </p:attrNameLst>
                                      </p:cBhvr>
                                      <p:rCtr x="-50026" y="0"/>
                                    </p:animMotion>
                                  </p:childTnLst>
                                </p:cTn>
                              </p:par>
                              <p:par>
                                <p:cTn id="13" presetID="32" presetClass="emph" presetSubtype="0" fill="hold" nodeType="withEffect">
                                  <p:stCondLst>
                                    <p:cond delay="0"/>
                                  </p:stCondLst>
                                  <p:childTnLst>
                                    <p:animRot by="120000">
                                      <p:cBhvr>
                                        <p:cTn id="14" dur="410" fill="hold">
                                          <p:stCondLst>
                                            <p:cond delay="0"/>
                                          </p:stCondLst>
                                        </p:cTn>
                                        <p:tgtEl>
                                          <p:spTgt spid="3"/>
                                        </p:tgtEl>
                                        <p:attrNameLst>
                                          <p:attrName>r</p:attrName>
                                        </p:attrNameLst>
                                      </p:cBhvr>
                                    </p:animRot>
                                    <p:animRot by="-240000">
                                      <p:cBhvr>
                                        <p:cTn id="15" dur="820" fill="hold">
                                          <p:stCondLst>
                                            <p:cond delay="820"/>
                                          </p:stCondLst>
                                        </p:cTn>
                                        <p:tgtEl>
                                          <p:spTgt spid="3"/>
                                        </p:tgtEl>
                                        <p:attrNameLst>
                                          <p:attrName>r</p:attrName>
                                        </p:attrNameLst>
                                      </p:cBhvr>
                                    </p:animRot>
                                    <p:animRot by="240000">
                                      <p:cBhvr>
                                        <p:cTn id="16" dur="820" fill="hold">
                                          <p:stCondLst>
                                            <p:cond delay="1640"/>
                                          </p:stCondLst>
                                        </p:cTn>
                                        <p:tgtEl>
                                          <p:spTgt spid="3"/>
                                        </p:tgtEl>
                                        <p:attrNameLst>
                                          <p:attrName>r</p:attrName>
                                        </p:attrNameLst>
                                      </p:cBhvr>
                                    </p:animRot>
                                    <p:animRot by="-240000">
                                      <p:cBhvr>
                                        <p:cTn id="17" dur="820" fill="hold">
                                          <p:stCondLst>
                                            <p:cond delay="2460"/>
                                          </p:stCondLst>
                                        </p:cTn>
                                        <p:tgtEl>
                                          <p:spTgt spid="3"/>
                                        </p:tgtEl>
                                        <p:attrNameLst>
                                          <p:attrName>r</p:attrName>
                                        </p:attrNameLst>
                                      </p:cBhvr>
                                    </p:animRot>
                                    <p:animRot by="120000">
                                      <p:cBhvr>
                                        <p:cTn id="18" dur="820" fill="hold">
                                          <p:stCondLst>
                                            <p:cond delay="3280"/>
                                          </p:stCondLst>
                                        </p:cTn>
                                        <p:tgtEl>
                                          <p:spTgt spid="3"/>
                                        </p:tgtEl>
                                        <p:attrNameLst>
                                          <p:attrName>r</p:attrName>
                                        </p:attrNameLst>
                                      </p:cBhvr>
                                    </p:animRot>
                                  </p:childTnLst>
                                </p:cTn>
                              </p:par>
                            </p:childTnLst>
                          </p:cTn>
                        </p:par>
                        <p:par>
                          <p:cTn id="19" fill="hold">
                            <p:stCondLst>
                              <p:cond delay="4100"/>
                            </p:stCondLst>
                            <p:childTnLst>
                              <p:par>
                                <p:cTn id="20" presetID="63" presetClass="path" presetSubtype="0" accel="50000" decel="50000" fill="hold" nodeType="afterEffect">
                                  <p:stCondLst>
                                    <p:cond delay="0"/>
                                  </p:stCondLst>
                                  <p:childTnLst>
                                    <p:animMotion origin="layout" path="M 4.58333E-6 4.44444E-6 L 0.26575 0.00231 " pathEditMode="relative" rAng="0" ptsTypes="AA">
                                      <p:cBhvr>
                                        <p:cTn id="21" dur="2000" fill="hold"/>
                                        <p:tgtEl>
                                          <p:spTgt spid="3"/>
                                        </p:tgtEl>
                                        <p:attrNameLst>
                                          <p:attrName>ppt_x</p:attrName>
                                          <p:attrName>ppt_y</p:attrName>
                                        </p:attrNameLst>
                                      </p:cBhvr>
                                      <p:rCtr x="13281" y="11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835018" y="499117"/>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E3669699-AF3F-FD89-0FDF-D389FE16B7B9}"/>
                  </a:ext>
                </a:extLst>
              </p:cNvPr>
              <p:cNvSpPr/>
              <p:nvPr/>
            </p:nvSpPr>
            <p:spPr>
              <a:xfrm>
                <a:off x="1549578" y="367534"/>
                <a:ext cx="9951542" cy="2032416"/>
              </a:xfrm>
              <a:prstGeom prst="rect">
                <a:avLst/>
              </a:prstGeom>
              <a:noFill/>
            </p:spPr>
            <p:txBody>
              <a:bodyPr wrap="square" lIns="91440" tIns="45720" rIns="91440" bIns="45720">
                <a:spAutoFit/>
              </a:bodyPr>
              <a:lstStyle/>
              <a:p>
                <a:pPr algn="just"/>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Đường từ nhà đến trường, bạn Páo qua một đoạn đường dài 1 400 m gồm đoạn lên dốc và đoạn xuống dốc. Biết độ dài đoạn lên dốc bằng </a:t>
                </a:r>
                <a14:m>
                  <m:oMath xmlns:m="http://schemas.openxmlformats.org/officeDocument/2006/math">
                    <m:f>
                      <m:fPr>
                        <m:ctrlPr>
                          <a:rPr lang="vi-VN" sz="2800" b="1" i="1" smtClean="0">
                            <a:solidFill>
                              <a:srgbClr val="002060"/>
                            </a:solidFill>
                            <a:latin typeface="Cambria Math" panose="02040503050406030204" pitchFamily="18" charset="0"/>
                            <a:cs typeface="Arial" panose="020B0604020202020204" pitchFamily="34" charset="0"/>
                          </a:rPr>
                        </m:ctrlPr>
                      </m:fPr>
                      <m:num>
                        <m:r>
                          <a:rPr lang="en-US" sz="2800" b="1" i="1" smtClean="0">
                            <a:solidFill>
                              <a:srgbClr val="002060"/>
                            </a:solidFill>
                            <a:latin typeface="Cambria Math" panose="02040503050406030204" pitchFamily="18" charset="0"/>
                            <a:cs typeface="Arial" panose="020B0604020202020204" pitchFamily="34" charset="0"/>
                          </a:rPr>
                          <m:t>𝟑</m:t>
                        </m:r>
                      </m:num>
                      <m:den>
                        <m:r>
                          <a:rPr lang="en-US" sz="2800" b="1" i="1" smtClean="0">
                            <a:solidFill>
                              <a:srgbClr val="002060"/>
                            </a:solidFill>
                            <a:latin typeface="Cambria Math" panose="02040503050406030204" pitchFamily="18" charset="0"/>
                            <a:cs typeface="Arial" panose="020B0604020202020204" pitchFamily="34" charset="0"/>
                          </a:rPr>
                          <m:t>𝟒</m:t>
                        </m:r>
                      </m:den>
                    </m:f>
                  </m:oMath>
                </a14:m>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độ dài đoạn xuống dốc. Hỏi mỗi đoạn lên dốc, xuống dốc dài bao nhiêu mét?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E3669699-AF3F-FD89-0FDF-D389FE16B7B9}"/>
                  </a:ext>
                </a:extLst>
              </p:cNvPr>
              <p:cNvSpPr>
                <a:spLocks noRot="1" noChangeAspect="1" noMove="1" noResize="1" noEditPoints="1" noAdjustHandles="1" noChangeArrowheads="1" noChangeShapeType="1" noTextEdit="1"/>
              </p:cNvSpPr>
              <p:nvPr/>
            </p:nvSpPr>
            <p:spPr>
              <a:xfrm>
                <a:off x="1549578" y="367534"/>
                <a:ext cx="9951542" cy="2032416"/>
              </a:xfrm>
              <a:prstGeom prst="rect">
                <a:avLst/>
              </a:prstGeom>
              <a:blipFill>
                <a:blip r:embed="rId4"/>
                <a:stretch>
                  <a:fillRect l="-1225" t="-2994" r="-1225" b="-5988"/>
                </a:stretch>
              </a:blipFill>
            </p:spPr>
            <p:txBody>
              <a:bodyPr/>
              <a:lstStyle/>
              <a:p>
                <a:r>
                  <a:rPr lang="en-US">
                    <a:noFill/>
                  </a:rPr>
                  <a:t> </a:t>
                </a:r>
              </a:p>
            </p:txBody>
          </p:sp>
        </mc:Fallback>
      </mc:AlternateContent>
      <p:pic>
        <p:nvPicPr>
          <p:cNvPr id="11" name="vidu-high-performance--4-2024-11-11T12_43_05Z">
            <a:hlinkClick r:id="" action="ppaction://media"/>
            <a:extLst>
              <a:ext uri="{FF2B5EF4-FFF2-40B4-BE49-F238E27FC236}">
                <a16:creationId xmlns:a16="http://schemas.microsoft.com/office/drawing/2014/main" id="{BCD7BB11-3019-AF30-3467-3342E9BFB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4319" y="2748280"/>
            <a:ext cx="9856611" cy="3225800"/>
          </a:xfrm>
          <a:prstGeom prst="rect">
            <a:avLst/>
          </a:prstGeom>
        </p:spPr>
      </p:pic>
    </p:spTree>
    <p:extLst>
      <p:ext uri="{BB962C8B-B14F-4D97-AF65-F5344CB8AC3E}">
        <p14:creationId xmlns:p14="http://schemas.microsoft.com/office/powerpoint/2010/main" val="64246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58F663-2178-CBFB-2B47-08E32270CE97}"/>
              </a:ext>
            </a:extLst>
          </p:cNvPr>
          <p:cNvSpPr txBox="1"/>
          <p:nvPr/>
        </p:nvSpPr>
        <p:spPr>
          <a:xfrm>
            <a:off x="5547360" y="97790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FC4D11BB-E55A-0E82-2D2B-63F934F9839D}"/>
              </a:ext>
            </a:extLst>
          </p:cNvPr>
          <p:cNvSpPr txBox="1"/>
          <p:nvPr/>
        </p:nvSpPr>
        <p:spPr>
          <a:xfrm>
            <a:off x="1965960" y="17399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6B52FD6D-7EEF-E17C-7EF6-53103A7C47D0}"/>
              </a:ext>
            </a:extLst>
          </p:cNvPr>
          <p:cNvSpPr txBox="1"/>
          <p:nvPr/>
        </p:nvSpPr>
        <p:spPr>
          <a:xfrm>
            <a:off x="721360" y="2522220"/>
            <a:ext cx="3048000"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Đoạn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dốc</a:t>
            </a:r>
            <a:endParaRPr lang="en-US" sz="4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572188-393B-B1A2-AD5C-43FB83C92F02}"/>
              </a:ext>
            </a:extLst>
          </p:cNvPr>
          <p:cNvSpPr txBox="1"/>
          <p:nvPr/>
        </p:nvSpPr>
        <p:spPr>
          <a:xfrm>
            <a:off x="528320" y="3441700"/>
            <a:ext cx="403352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dốc</a:t>
            </a:r>
            <a:endParaRPr lang="en-US" sz="3600" dirty="0">
              <a:solidFill>
                <a:srgbClr val="FF0000"/>
              </a:solidFill>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59EAD411-516C-14E0-5D14-1F73A206EEF6}"/>
              </a:ext>
            </a:extLst>
          </p:cNvPr>
          <p:cNvGrpSpPr/>
          <p:nvPr/>
        </p:nvGrpSpPr>
        <p:grpSpPr>
          <a:xfrm>
            <a:off x="3794760" y="2720340"/>
            <a:ext cx="3175000" cy="391160"/>
            <a:chOff x="2971800" y="2390140"/>
            <a:chExt cx="3175000" cy="391160"/>
          </a:xfrm>
        </p:grpSpPr>
        <p:cxnSp>
          <p:nvCxnSpPr>
            <p:cNvPr id="16" name="Straight Connector 15">
              <a:extLst>
                <a:ext uri="{FF2B5EF4-FFF2-40B4-BE49-F238E27FC236}">
                  <a16:creationId xmlns:a16="http://schemas.microsoft.com/office/drawing/2014/main" id="{810F2E67-A8B0-6B7B-60FF-E6D8D4B92FAD}"/>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D40B-4E96-8D3B-B7F8-8913D5DFA506}"/>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C26C1-7727-EF8B-C49E-1B2AC9F3A0B6}"/>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48DBF-D3F0-2084-3035-6DAF58692711}"/>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CF460-1F8F-1004-91F8-A0A783E18D08}"/>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E3D1C95-FC78-A5BE-8677-3EDCDCE16A68}"/>
              </a:ext>
            </a:extLst>
          </p:cNvPr>
          <p:cNvGrpSpPr/>
          <p:nvPr/>
        </p:nvGrpSpPr>
        <p:grpSpPr>
          <a:xfrm>
            <a:off x="3794760" y="3644900"/>
            <a:ext cx="4267200" cy="381000"/>
            <a:chOff x="2971800" y="2400300"/>
            <a:chExt cx="4267200" cy="381000"/>
          </a:xfrm>
        </p:grpSpPr>
        <p:cxnSp>
          <p:nvCxnSpPr>
            <p:cNvPr id="22" name="Straight Connector 21">
              <a:extLst>
                <a:ext uri="{FF2B5EF4-FFF2-40B4-BE49-F238E27FC236}">
                  <a16:creationId xmlns:a16="http://schemas.microsoft.com/office/drawing/2014/main" id="{9D047469-33C9-8AE9-4517-205F5DB17E56}"/>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39804-FBD8-A5BE-D827-5F3FE2B5BDDA}"/>
                </a:ext>
              </a:extLst>
            </p:cNvPr>
            <p:cNvCxnSpPr>
              <a:cxnSpLocks/>
            </p:cNvCxnSpPr>
            <p:nvPr/>
          </p:nvCxnSpPr>
          <p:spPr>
            <a:xfrm>
              <a:off x="2971800" y="2628900"/>
              <a:ext cx="4251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5353E9-3A70-D1AB-C0CF-52AEDE8D823A}"/>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E739C-6BBB-6B60-51BA-268578D38FA3}"/>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F9E97F-757F-C375-C28B-DFBB731DAE15}"/>
                </a:ext>
              </a:extLst>
            </p:cNvPr>
            <p:cNvCxnSpPr>
              <a:cxnSpLocks/>
            </p:cNvCxnSpPr>
            <p:nvPr/>
          </p:nvCxnSpPr>
          <p:spPr>
            <a:xfrm>
              <a:off x="61722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5C2D63-E5B0-5268-C65D-12619A669399}"/>
                </a:ext>
              </a:extLst>
            </p:cNvPr>
            <p:cNvCxnSpPr/>
            <p:nvPr/>
          </p:nvCxnSpPr>
          <p:spPr>
            <a:xfrm>
              <a:off x="72390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Right Brace 28">
            <a:extLst>
              <a:ext uri="{FF2B5EF4-FFF2-40B4-BE49-F238E27FC236}">
                <a16:creationId xmlns:a16="http://schemas.microsoft.com/office/drawing/2014/main" id="{F0854F70-DBB5-485A-FF44-2534F7483DDC}"/>
              </a:ext>
            </a:extLst>
          </p:cNvPr>
          <p:cNvSpPr/>
          <p:nvPr/>
        </p:nvSpPr>
        <p:spPr>
          <a:xfrm>
            <a:off x="8107680" y="285750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0" name="TextBox 29">
            <a:extLst>
              <a:ext uri="{FF2B5EF4-FFF2-40B4-BE49-F238E27FC236}">
                <a16:creationId xmlns:a16="http://schemas.microsoft.com/office/drawing/2014/main" id="{1191305A-50B8-636C-FBCA-5E3B5CB7FC50}"/>
              </a:ext>
            </a:extLst>
          </p:cNvPr>
          <p:cNvSpPr txBox="1"/>
          <p:nvPr/>
        </p:nvSpPr>
        <p:spPr>
          <a:xfrm>
            <a:off x="8564880" y="30861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1 400 m</a:t>
            </a:r>
          </a:p>
        </p:txBody>
      </p:sp>
      <p:cxnSp>
        <p:nvCxnSpPr>
          <p:cNvPr id="31" name="Straight Connector 30">
            <a:extLst>
              <a:ext uri="{FF2B5EF4-FFF2-40B4-BE49-F238E27FC236}">
                <a16:creationId xmlns:a16="http://schemas.microsoft.com/office/drawing/2014/main" id="{287641EA-359E-4EE1-9CAA-5CC49A635523}"/>
              </a:ext>
            </a:extLst>
          </p:cNvPr>
          <p:cNvCxnSpPr>
            <a:cxnSpLocks/>
          </p:cNvCxnSpPr>
          <p:nvPr/>
        </p:nvCxnSpPr>
        <p:spPr>
          <a:xfrm>
            <a:off x="6974840" y="312166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0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991839-9E2D-788B-16C4-EBE07C91EDF1}"/>
              </a:ext>
            </a:extLst>
          </p:cNvPr>
          <p:cNvSpPr txBox="1"/>
          <p:nvPr/>
        </p:nvSpPr>
        <p:spPr>
          <a:xfrm>
            <a:off x="1686560" y="711200"/>
            <a:ext cx="8717280" cy="5078313"/>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giải</a:t>
            </a:r>
            <a:r>
              <a:rPr lang="en-US" sz="3600" b="1"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Tổng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bằng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3 + 4 = 7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7 × 3 = 600 (m)</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600 = 800 (m)</a:t>
            </a: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600 m;</a:t>
            </a:r>
          </a:p>
          <a:p>
            <a:pPr algn="ct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800 m.</a:t>
            </a:r>
          </a:p>
        </p:txBody>
      </p:sp>
    </p:spTree>
    <p:extLst>
      <p:ext uri="{BB962C8B-B14F-4D97-AF65-F5344CB8AC3E}">
        <p14:creationId xmlns:p14="http://schemas.microsoft.com/office/powerpoint/2010/main" val="16701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anim calcmode="lin" valueType="num">
                                      <p:cBhvr>
                                        <p:cTn id="1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wipe(down)">
                                      <p:cBhvr>
                                        <p:cTn id="24" dur="500"/>
                                        <p:tgtEl>
                                          <p:spTgt spid="1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wipe(down)">
                                      <p:cBhvr>
                                        <p:cTn id="29" dur="500"/>
                                        <p:tgtEl>
                                          <p:spTgt spid="1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xEl>
                                              <p:pRg st="5" end="5"/>
                                            </p:txEl>
                                          </p:spTgt>
                                        </p:tgtEl>
                                        <p:attrNameLst>
                                          <p:attrName>style.visibility</p:attrName>
                                        </p:attrNameLst>
                                      </p:cBhvr>
                                      <p:to>
                                        <p:strVal val="visible"/>
                                      </p:to>
                                    </p:set>
                                    <p:animEffect transition="in" filter="barn(inVertical)">
                                      <p:cBhvr>
                                        <p:cTn id="34" dur="500"/>
                                        <p:tgtEl>
                                          <p:spTgt spid="1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6" end="6"/>
                                            </p:txEl>
                                          </p:spTgt>
                                        </p:tgtEl>
                                        <p:attrNameLst>
                                          <p:attrName>style.visibility</p:attrName>
                                        </p:attrNameLst>
                                      </p:cBhvr>
                                      <p:to>
                                        <p:strVal val="visible"/>
                                      </p:to>
                                    </p:set>
                                    <p:animEffect transition="in" filter="barn(inVertical)">
                                      <p:cBhvr>
                                        <p:cTn id="39" dur="500"/>
                                        <p:tgtEl>
                                          <p:spTgt spid="12">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xEl>
                                              <p:pRg st="7" end="7"/>
                                            </p:txEl>
                                          </p:spTgt>
                                        </p:tgtEl>
                                        <p:attrNameLst>
                                          <p:attrName>style.visibility</p:attrName>
                                        </p:attrNameLst>
                                      </p:cBhvr>
                                      <p:to>
                                        <p:strVal val="visible"/>
                                      </p:to>
                                    </p:set>
                                    <p:animEffect transition="in" filter="wipe(down)">
                                      <p:cBhvr>
                                        <p:cTn id="44" dur="500"/>
                                        <p:tgtEl>
                                          <p:spTgt spid="12">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xEl>
                                              <p:pRg st="8" end="8"/>
                                            </p:txEl>
                                          </p:spTgt>
                                        </p:tgtEl>
                                        <p:attrNameLst>
                                          <p:attrName>style.visibility</p:attrName>
                                        </p:attrNameLst>
                                      </p:cBhvr>
                                      <p:to>
                                        <p:strVal val="visible"/>
                                      </p:to>
                                    </p:set>
                                    <p:animEffect transition="in" filter="barn(inVertical)">
                                      <p:cBhvr>
                                        <p:cTn id="49"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7271656"/>
            <a:ext cx="609600" cy="6096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4967" cy="6858000"/>
          </a:xfrm>
          <a:prstGeom prst="rect">
            <a:avLst/>
          </a:prstGeom>
        </p:spPr>
      </p:pic>
      <p:pic>
        <p:nvPicPr>
          <p:cNvPr id="8" name="Picture 2" descr="Free vector pile of stones on white backgroun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0881" y="4287076"/>
            <a:ext cx="3373999" cy="2570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2192000" y="-1"/>
            <a:ext cx="12186960" cy="7108552"/>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9C2A6A8A-9262-ED71-1437-FD7102424A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4160" y="0"/>
            <a:ext cx="1638830" cy="1638830"/>
          </a:xfrm>
          <a:prstGeom prst="rect">
            <a:avLst/>
          </a:prstGeom>
        </p:spPr>
      </p:pic>
    </p:spTree>
    <p:extLst>
      <p:ext uri="{BB962C8B-B14F-4D97-AF65-F5344CB8AC3E}">
        <p14:creationId xmlns:p14="http://schemas.microsoft.com/office/powerpoint/2010/main" val="305404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500"/>
                                  </p:stCondLst>
                                  <p:childTnLst>
                                    <p:anim calcmode="lin" valueType="num">
                                      <p:cBhvr>
                                        <p:cTn id="8" dur="2000"/>
                                        <p:tgtEl>
                                          <p:spTgt spid="8"/>
                                        </p:tgtEl>
                                        <p:attrNameLst>
                                          <p:attrName>ppt_w</p:attrName>
                                        </p:attrNameLst>
                                      </p:cBhvr>
                                      <p:tavLst>
                                        <p:tav tm="0">
                                          <p:val>
                                            <p:strVal val="ppt_w"/>
                                          </p:val>
                                        </p:tav>
                                        <p:tav tm="100000">
                                          <p:val>
                                            <p:fltVal val="0"/>
                                          </p:val>
                                        </p:tav>
                                      </p:tavLst>
                                    </p:anim>
                                    <p:anim calcmode="lin" valueType="num">
                                      <p:cBhvr>
                                        <p:cTn id="9" dur="2000"/>
                                        <p:tgtEl>
                                          <p:spTgt spid="8"/>
                                        </p:tgtEl>
                                        <p:attrNameLst>
                                          <p:attrName>ppt_h</p:attrName>
                                        </p:attrNameLst>
                                      </p:cBhvr>
                                      <p:tavLst>
                                        <p:tav tm="0">
                                          <p:val>
                                            <p:strVal val="ppt_h"/>
                                          </p:val>
                                        </p:tav>
                                        <p:tav tm="100000">
                                          <p:val>
                                            <p:fltVal val="0"/>
                                          </p:val>
                                        </p:tav>
                                      </p:tavLst>
                                    </p:anim>
                                    <p:anim calcmode="lin" valueType="num">
                                      <p:cBhvr>
                                        <p:cTn id="10" dur="2000"/>
                                        <p:tgtEl>
                                          <p:spTgt spid="8"/>
                                        </p:tgtEl>
                                        <p:attrNameLst>
                                          <p:attrName>style.rotation</p:attrName>
                                        </p:attrNameLst>
                                      </p:cBhvr>
                                      <p:tavLst>
                                        <p:tav tm="0">
                                          <p:val>
                                            <p:fltVal val="0"/>
                                          </p:val>
                                        </p:tav>
                                        <p:tav tm="100000">
                                          <p:val>
                                            <p:fltVal val="90"/>
                                          </p:val>
                                        </p:tav>
                                      </p:tavLst>
                                    </p:anim>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844 0 " pathEditMode="relative" rAng="0" ptsTypes="AA">
                                      <p:cBhvr>
                                        <p:cTn id="16" dur="4000" fill="hold"/>
                                        <p:tgtEl>
                                          <p:spTgt spid="2"/>
                                        </p:tgtEl>
                                        <p:attrNameLst>
                                          <p:attrName>ppt_x</p:attrName>
                                          <p:attrName>ppt_y</p:attrName>
                                        </p:attrNameLst>
                                      </p:cBhvr>
                                      <p:rCtr x="-49922" y="0"/>
                                    </p:animMotion>
                                  </p:childTnLst>
                                </p:cTn>
                              </p:par>
                              <p:par>
                                <p:cTn id="17" presetID="35" presetClass="path" presetSubtype="0" accel="50000" decel="50000" fill="hold" nodeType="withEffect">
                                  <p:stCondLst>
                                    <p:cond delay="0"/>
                                  </p:stCondLst>
                                  <p:childTnLst>
                                    <p:animMotion origin="layout" path="M 4.16667E-7 0.01389 L -1 -0.0044 " pathEditMode="relative" rAng="0" ptsTypes="AA">
                                      <p:cBhvr>
                                        <p:cTn id="18" dur="4000" fill="hold"/>
                                        <p:tgtEl>
                                          <p:spTgt spid="7"/>
                                        </p:tgtEl>
                                        <p:attrNameLst>
                                          <p:attrName>ppt_x</p:attrName>
                                          <p:attrName>ppt_y</p:attrName>
                                        </p:attrNameLst>
                                      </p:cBhvr>
                                      <p:rCtr x="-50000" y="-926"/>
                                    </p:animMotion>
                                  </p:childTnLst>
                                </p:cTn>
                              </p:par>
                              <p:par>
                                <p:cTn id="19" presetID="32" presetClass="emph" presetSubtype="0" fill="hold" nodeType="withEffect">
                                  <p:stCondLst>
                                    <p:cond delay="0"/>
                                  </p:stCondLst>
                                  <p:childTnLst>
                                    <p:animRot by="120000">
                                      <p:cBhvr>
                                        <p:cTn id="20" dur="410" fill="hold">
                                          <p:stCondLst>
                                            <p:cond delay="0"/>
                                          </p:stCondLst>
                                        </p:cTn>
                                        <p:tgtEl>
                                          <p:spTgt spid="10"/>
                                        </p:tgtEl>
                                        <p:attrNameLst>
                                          <p:attrName>r</p:attrName>
                                        </p:attrNameLst>
                                      </p:cBhvr>
                                    </p:animRot>
                                    <p:animRot by="-240000">
                                      <p:cBhvr>
                                        <p:cTn id="21" dur="820" fill="hold">
                                          <p:stCondLst>
                                            <p:cond delay="820"/>
                                          </p:stCondLst>
                                        </p:cTn>
                                        <p:tgtEl>
                                          <p:spTgt spid="10"/>
                                        </p:tgtEl>
                                        <p:attrNameLst>
                                          <p:attrName>r</p:attrName>
                                        </p:attrNameLst>
                                      </p:cBhvr>
                                    </p:animRot>
                                    <p:animRot by="240000">
                                      <p:cBhvr>
                                        <p:cTn id="22" dur="820" fill="hold">
                                          <p:stCondLst>
                                            <p:cond delay="1640"/>
                                          </p:stCondLst>
                                        </p:cTn>
                                        <p:tgtEl>
                                          <p:spTgt spid="10"/>
                                        </p:tgtEl>
                                        <p:attrNameLst>
                                          <p:attrName>r</p:attrName>
                                        </p:attrNameLst>
                                      </p:cBhvr>
                                    </p:animRot>
                                    <p:animRot by="-240000">
                                      <p:cBhvr>
                                        <p:cTn id="23" dur="820" fill="hold">
                                          <p:stCondLst>
                                            <p:cond delay="2460"/>
                                          </p:stCondLst>
                                        </p:cTn>
                                        <p:tgtEl>
                                          <p:spTgt spid="10"/>
                                        </p:tgtEl>
                                        <p:attrNameLst>
                                          <p:attrName>r</p:attrName>
                                        </p:attrNameLst>
                                      </p:cBhvr>
                                    </p:animRot>
                                    <p:animRot by="120000">
                                      <p:cBhvr>
                                        <p:cTn id="24" dur="820" fill="hold">
                                          <p:stCondLst>
                                            <p:cond delay="3280"/>
                                          </p:stCondLst>
                                        </p:cTn>
                                        <p:tgtEl>
                                          <p:spTgt spid="10"/>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0"/>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9" name="Hình chữ nhật 12">
            <a:extLst>
              <a:ext uri="{FF2B5EF4-FFF2-40B4-BE49-F238E27FC236}">
                <a16:creationId xmlns:a16="http://schemas.microsoft.com/office/drawing/2014/main" id="{E3669699-AF3F-FD89-0FDF-D389FE16B7B9}"/>
              </a:ext>
            </a:extLst>
          </p:cNvPr>
          <p:cNvSpPr/>
          <p:nvPr/>
        </p:nvSpPr>
        <p:spPr>
          <a:xfrm>
            <a:off x="1467437" y="602627"/>
            <a:ext cx="9886772" cy="1569660"/>
          </a:xfrm>
          <a:prstGeom prst="rect">
            <a:avLst/>
          </a:prstGeom>
          <a:noFill/>
        </p:spPr>
        <p:txBody>
          <a:bodyPr wrap="square" lIns="91440" tIns="45720" rIns="91440" bIns="45720">
            <a:spAutoFit/>
          </a:bodyPr>
          <a:lstStyle/>
          <a:p>
            <a:pPr lvl="0" algn="just">
              <a:defRPr/>
            </a:pPr>
            <a:r>
              <a:rPr lang="pt-BR" sz="3200" dirty="0">
                <a:solidFill>
                  <a:srgbClr val="000000"/>
                </a:solidFill>
                <a:latin typeface="Arial" panose="020B0604020202020204" pitchFamily="34" charset="0"/>
                <a:cs typeface="Arial" panose="020B0604020202020204" pitchFamily="34" charset="0"/>
              </a:rPr>
              <a:t>Trong một gian hàng siêu thị điện máy có 36 chiếc ti vi gồm ti vi 75 inch và ti vi 55 inch. Tìm số ti vi mỗi loại, biết số ti vi 55 inch gấp 3 lần số ti vi 75 inch.</a:t>
            </a:r>
            <a:endParaRPr kumimoji="0" lang="pt-B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79440" y="226822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98040" y="303022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53440" y="3812540"/>
            <a:ext cx="304800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55 inch</a:t>
            </a:r>
          </a:p>
        </p:txBody>
      </p:sp>
      <p:sp>
        <p:nvSpPr>
          <p:cNvPr id="6" name="TextBox 5">
            <a:extLst>
              <a:ext uri="{FF2B5EF4-FFF2-40B4-BE49-F238E27FC236}">
                <a16:creationId xmlns:a16="http://schemas.microsoft.com/office/drawing/2014/main" id="{9D5CA2C0-F030-04C0-E392-672B22FAD69E}"/>
              </a:ext>
            </a:extLst>
          </p:cNvPr>
          <p:cNvSpPr txBox="1"/>
          <p:nvPr/>
        </p:nvSpPr>
        <p:spPr>
          <a:xfrm>
            <a:off x="1066800" y="4732020"/>
            <a:ext cx="362712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75 inch</a:t>
            </a: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3926840" y="4010660"/>
            <a:ext cx="3175000" cy="391160"/>
            <a:chOff x="2971800" y="2390140"/>
            <a:chExt cx="3175000" cy="39116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A4FC1B8-B3A4-91B4-3914-10A0DD7EBAD8}"/>
              </a:ext>
            </a:extLst>
          </p:cNvPr>
          <p:cNvGrpSpPr/>
          <p:nvPr/>
        </p:nvGrpSpPr>
        <p:grpSpPr>
          <a:xfrm>
            <a:off x="3926840" y="4935220"/>
            <a:ext cx="1092200" cy="381000"/>
            <a:chOff x="2971800" y="2400300"/>
            <a:chExt cx="1092200" cy="381000"/>
          </a:xfrm>
        </p:grpSpPr>
        <p:cxnSp>
          <p:nvCxnSpPr>
            <p:cNvPr id="20" name="Straight Connector 19">
              <a:extLst>
                <a:ext uri="{FF2B5EF4-FFF2-40B4-BE49-F238E27FC236}">
                  <a16:creationId xmlns:a16="http://schemas.microsoft.com/office/drawing/2014/main" id="{644EA1BD-AABD-C398-FD07-BD9C104F06D1}"/>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2A483-7D53-B522-B88B-6EDFC28F99F9}"/>
                </a:ext>
              </a:extLst>
            </p:cNvPr>
            <p:cNvCxnSpPr>
              <a:cxnSpLocks/>
            </p:cNvCxnSpPr>
            <p:nvPr/>
          </p:nvCxnSpPr>
          <p:spPr>
            <a:xfrm>
              <a:off x="2971800" y="2628900"/>
              <a:ext cx="10922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93F4F-97B4-594C-6DEB-FF47969307BB}"/>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7264400" y="40360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7731760" y="426466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36 </a:t>
            </a:r>
            <a:r>
              <a:rPr lang="en-US" sz="4400" dirty="0" err="1">
                <a:solidFill>
                  <a:srgbClr val="FF0000"/>
                </a:solidFill>
                <a:latin typeface="Cambria" panose="02040503050406030204" pitchFamily="18" charset="0"/>
                <a:ea typeface="Cambria" panose="02040503050406030204" pitchFamily="18" charset="0"/>
              </a:rPr>
              <a:t>chiếc</a:t>
            </a:r>
            <a:endParaRPr lang="en-US" sz="4400" dirty="0">
              <a:solidFill>
                <a:srgbClr val="FF000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5003800" y="445262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42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748</TotalTime>
  <Words>593</Words>
  <Application>Microsoft Office PowerPoint</Application>
  <PresentationFormat>Widescreen</PresentationFormat>
  <Paragraphs>84</Paragraphs>
  <Slides>21</Slides>
  <Notes>3</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#9Slide03 Nokia</vt:lpstr>
      <vt:lpstr>#9Slide03 SFU Futura_05</vt:lpstr>
      <vt:lpstr>#9Slide05 Dear Saturday</vt:lpstr>
      <vt:lpstr>Arial</vt:lpstr>
      <vt:lpstr>Calibri</vt:lpstr>
      <vt:lpstr>Calibri Light</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19</cp:revision>
  <dcterms:created xsi:type="dcterms:W3CDTF">2023-12-26T14:46:41Z</dcterms:created>
  <dcterms:modified xsi:type="dcterms:W3CDTF">2025-02-14T01:38:18Z</dcterms:modified>
  <cp:category>9Slide.vn</cp:category>
</cp:coreProperties>
</file>