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0" r:id="rId2"/>
    <p:sldId id="320" r:id="rId3"/>
    <p:sldId id="321" r:id="rId4"/>
    <p:sldId id="257" r:id="rId5"/>
    <p:sldId id="258" r:id="rId6"/>
    <p:sldId id="306" r:id="rId7"/>
    <p:sldId id="309" r:id="rId8"/>
    <p:sldId id="322" r:id="rId9"/>
    <p:sldId id="323" r:id="rId10"/>
    <p:sldId id="324" r:id="rId11"/>
    <p:sldId id="325" r:id="rId12"/>
    <p:sldId id="326" r:id="rId13"/>
    <p:sldId id="312" r:id="rId14"/>
    <p:sldId id="327" r:id="rId15"/>
    <p:sldId id="311" r:id="rId16"/>
    <p:sldId id="313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E0F3B-28A2-4A6A-8505-AAF6DD66A2DF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9B9B2-69EF-4BD1-BDA1-58E300790C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>
            <a:fillRect/>
          </a:stretch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/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>
            <a:fillRect/>
          </a:stretch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>
            <a:fillRect/>
          </a:stretch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51" y="142874"/>
            <a:ext cx="1895475" cy="1895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>
            <a:fillRect/>
          </a:stretch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0" y="792172"/>
            <a:ext cx="10487656" cy="6522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1" y="2519700"/>
            <a:ext cx="7882811" cy="2414225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D5DEF96-AC79-4700-EAD0-DB5D33CC5578}"/>
              </a:ext>
            </a:extLst>
          </p:cNvPr>
          <p:cNvSpPr txBox="1"/>
          <p:nvPr/>
        </p:nvSpPr>
        <p:spPr>
          <a:xfrm>
            <a:off x="1129806" y="-33102"/>
            <a:ext cx="9582061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7270" y="4015502"/>
            <a:ext cx="4852430" cy="1462824"/>
            <a:chOff x="674228" y="4862098"/>
            <a:chExt cx="5343799" cy="1826554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3338" y="5036141"/>
              <a:ext cx="5205574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 59 872</a:t>
              </a:r>
            </a:p>
          </p:txBody>
        </p:sp>
      </p:grpSp>
      <p:sp>
        <p:nvSpPr>
          <p:cNvPr id="11" name="Arrow: Right 10"/>
          <p:cNvSpPr/>
          <p:nvPr/>
        </p:nvSpPr>
        <p:spPr>
          <a:xfrm>
            <a:off x="5267325" y="4229100"/>
            <a:ext cx="3581400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67325" y="3781425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06445" y="3986927"/>
            <a:ext cx="2509280" cy="985123"/>
            <a:chOff x="674228" y="4862098"/>
            <a:chExt cx="5343799" cy="1230073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59 870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550" y="2476500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445" y="4091702"/>
            <a:ext cx="4852430" cy="985123"/>
            <a:chOff x="674228" y="4862098"/>
            <a:chExt cx="5343799" cy="1230073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lớn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 66 053</a:t>
              </a:r>
            </a:p>
          </p:txBody>
        </p:sp>
      </p:grpSp>
      <p:sp>
        <p:nvSpPr>
          <p:cNvPr id="11" name="Arrow: Right 10"/>
          <p:cNvSpPr/>
          <p:nvPr/>
        </p:nvSpPr>
        <p:spPr>
          <a:xfrm>
            <a:off x="5143499" y="4305300"/>
            <a:ext cx="4200525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7299" y="3905250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35070" y="4101227"/>
            <a:ext cx="2509280" cy="985123"/>
            <a:chOff x="674228" y="4862098"/>
            <a:chExt cx="5343799" cy="1230073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70 000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4559" y="284840"/>
            <a:ext cx="4687591" cy="867686"/>
            <a:chOff x="2947684" y="845858"/>
            <a:chExt cx="35425119" cy="185076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367336" y="845858"/>
              <a:ext cx="33061941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684" y="893985"/>
              <a:ext cx="3542511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Đặt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18" y="-126824"/>
            <a:ext cx="1477109" cy="175782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67370" y="1567577"/>
            <a:ext cx="3928505" cy="985123"/>
            <a:chOff x="674228" y="4862098"/>
            <a:chExt cx="5343799" cy="1230073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63 758 – 5 364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34695" y="1586627"/>
            <a:ext cx="4576205" cy="1462824"/>
            <a:chOff x="674228" y="4862098"/>
            <a:chExt cx="5343799" cy="1826554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338" y="5036141"/>
              <a:ext cx="5205575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37 429 + 49 235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19745" y="2929652"/>
            <a:ext cx="3928505" cy="985123"/>
            <a:chOff x="674228" y="4862098"/>
            <a:chExt cx="5343799" cy="1230073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8 107 x 9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87070" y="2948702"/>
            <a:ext cx="4576205" cy="985123"/>
            <a:chOff x="674228" y="4862098"/>
            <a:chExt cx="5343799" cy="1230073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43 652 : 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37126" y="1323975"/>
            <a:ext cx="4297574" cy="3246196"/>
            <a:chOff x="279861" y="1074765"/>
            <a:chExt cx="2436123" cy="309967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63 758 – 5 364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23950" y="162877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63 758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5 364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8610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57475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6695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66875" y="33242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00150" y="334327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425170" y="138827"/>
            <a:ext cx="4576205" cy="1462824"/>
            <a:chOff x="674228" y="4862098"/>
            <a:chExt cx="5343799" cy="1826554"/>
          </a:xfrm>
        </p:grpSpPr>
        <p:sp>
          <p:nvSpPr>
            <p:cNvPr id="52" name="Rectangle: Rounded Corners 51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3338" y="5036141"/>
              <a:ext cx="5205575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37 429 + 49 235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400925" y="164782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37 429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49 235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72300" y="2200275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7505700" y="349567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363075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934450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543925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43850" y="334327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77125" y="33623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419851" y="1323974"/>
            <a:ext cx="4752974" cy="4752975"/>
            <a:chOff x="279861" y="1074765"/>
            <a:chExt cx="2436123" cy="309967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8 107 x 9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23950" y="162877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8 107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8610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57475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6695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28725" y="3314700"/>
            <a:ext cx="109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425170" y="138827"/>
            <a:ext cx="4576205" cy="985123"/>
            <a:chOff x="674228" y="4862098"/>
            <a:chExt cx="5343799" cy="1230073"/>
          </a:xfrm>
        </p:grpSpPr>
        <p:sp>
          <p:nvSpPr>
            <p:cNvPr id="52" name="Rectangle: Rounded Corners 51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43 652 : 7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02218" y="31668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0225" y="2645236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628" y="263928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6" y="2085202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43 652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9840" y="208520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858331" y="2674586"/>
            <a:ext cx="1409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858331" y="2189331"/>
            <a:ext cx="0" cy="215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63989" y="2642369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2509" y="2615389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2362" y="36887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82542" y="260586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6237" y="3120730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342" y="369171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96450" y="2654761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6687" y="41840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" grpId="0"/>
      <p:bldP spid="3" grpId="0"/>
      <p:bldP spid="4" grpId="0"/>
      <p:bldP spid="5" grpId="0"/>
      <p:bldP spid="6" grpId="0"/>
      <p:bldP spid="9" grpId="0"/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1099" y="0"/>
            <a:ext cx="10447526" cy="1955789"/>
            <a:chOff x="3367331" y="845859"/>
            <a:chExt cx="32388315" cy="239524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367331" y="845859"/>
              <a:ext cx="32388315" cy="236915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472" y="866430"/>
              <a:ext cx="31824191" cy="2374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Giá trị của mỗi biểu thức dưới đây là số tiền tiết kiệm (đồng) của mỗi bạn. Hỏi bạn nào có nhiều tiền tiết kiệm nhất?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" y="132225"/>
            <a:ext cx="1516493" cy="1804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50" y="2189672"/>
            <a:ext cx="10491787" cy="3411028"/>
          </a:xfrm>
          <a:prstGeom prst="rect">
            <a:avLst/>
          </a:prstGeom>
        </p:spPr>
      </p:pic>
      <p:sp>
        <p:nvSpPr>
          <p:cNvPr id="4" name="Rounded Rectangle 11"/>
          <p:cNvSpPr/>
          <p:nvPr/>
        </p:nvSpPr>
        <p:spPr>
          <a:xfrm>
            <a:off x="1473201" y="45288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20 000 + 60 000</a:t>
            </a:r>
          </a:p>
          <a:p>
            <a:pPr algn="just" defTabSz="914400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80 000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5111751" y="45669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35 000 + 50 000</a:t>
            </a:r>
          </a:p>
          <a:p>
            <a:pPr algn="just" defTabSz="914400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85 000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11"/>
          <p:cNvSpPr/>
          <p:nvPr/>
        </p:nvSpPr>
        <p:spPr>
          <a:xfrm>
            <a:off x="8607426" y="46050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50 000 + 18 000</a:t>
            </a:r>
          </a:p>
          <a:p>
            <a:pPr algn="just" defTabSz="914400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68 000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 descr="A green tick mark on a black backgroun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15" y="1925017"/>
            <a:ext cx="1495085" cy="1265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E47622-6C84-4765-CED2-AA76589FF5C6}"/>
              </a:ext>
            </a:extLst>
          </p:cNvPr>
          <p:cNvSpPr txBox="1"/>
          <p:nvPr/>
        </p:nvSpPr>
        <p:spPr>
          <a:xfrm>
            <a:off x="1302327" y="5772754"/>
            <a:ext cx="10351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9" grpId="0" build="p" animBg="1"/>
      <p:bldP spid="21" grpId="0" build="p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0437" y="276280"/>
            <a:ext cx="10864721" cy="1790645"/>
            <a:chOff x="3367328" y="845858"/>
            <a:chExt cx="33681659" cy="28007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367328" y="845858"/>
              <a:ext cx="33681659" cy="280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4920" y="968968"/>
              <a:ext cx="32674609" cy="1907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Một trận đấu bóng đá có 37 636 khán giả vào sân xem trực tiếp, trong đó có 9 273 khán giả nữ. Hỏi số khán giả nam nhiều hơn số khán giả nữ bao nhiêu người?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266" y="351800"/>
            <a:ext cx="1639966" cy="195698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0" y="2418360"/>
            <a:ext cx="12192000" cy="4315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32F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1782" y="2399311"/>
            <a:ext cx="294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2025" y="3054113"/>
            <a:ext cx="761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khán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619729" y="873333"/>
            <a:ext cx="35623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53054" y="1349583"/>
            <a:ext cx="35623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210779" y="1359108"/>
            <a:ext cx="15621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57279" y="1882983"/>
            <a:ext cx="34956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00654" y="1854408"/>
            <a:ext cx="5381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04975" y="3663713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37 636 – 9 273 = 28 363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7301" y="4235213"/>
            <a:ext cx="948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 khán giả nam nhiều hơn số khán giả nữ số người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62125" y="5416313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28 363 – 9 273 = 19 090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91050" y="5997338"/>
            <a:ext cx="68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 số: 19 090 người.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80" y="3902807"/>
            <a:ext cx="5173502" cy="37957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68319" y="1952459"/>
            <a:ext cx="6419644" cy="1230073"/>
            <a:chOff x="-1626059" y="4845164"/>
            <a:chExt cx="6419644" cy="1230073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-1626059" y="4845164"/>
              <a:ext cx="6419644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591129" y="5099323"/>
              <a:ext cx="6350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Ôn tập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hômnay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học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78506" y="3373509"/>
            <a:ext cx="10580143" cy="1378930"/>
            <a:chOff x="513277" y="4342739"/>
            <a:chExt cx="6446401" cy="137893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513277" y="4342739"/>
              <a:ext cx="6351585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3277" y="4398230"/>
              <a:ext cx="6446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Chuẩn bị </a:t>
              </a:r>
              <a:r>
                <a:rPr lang="en-US" sz="4000" b="1" dirty="0">
                  <a:solidFill>
                    <a:srgbClr val="5B9BD5">
                      <a:lumMod val="10000"/>
                    </a:srgbClr>
                  </a:solidFill>
                  <a:latin typeface="Cambria" panose="02040503050406030204" pitchFamily="18" charset="0"/>
                </a:rPr>
                <a:t>b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: 	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7: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vị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đo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góc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012" y="4100542"/>
            <a:ext cx="3678723" cy="3400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96" y="-16570"/>
            <a:ext cx="6419644" cy="23410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7034" r="232"/>
          <a:stretch>
            <a:fillRect/>
          </a:stretch>
        </p:blipFill>
        <p:spPr>
          <a:xfrm>
            <a:off x="28979" y="0"/>
            <a:ext cx="12163022" cy="53732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2" b="27396"/>
          <a:stretch>
            <a:fillRect/>
          </a:stretch>
        </p:blipFill>
        <p:spPr>
          <a:xfrm>
            <a:off x="14489" y="1199724"/>
            <a:ext cx="12192001" cy="5019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79" cy="2545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3" y="2257395"/>
            <a:ext cx="9194277" cy="17201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>
            <a:fillRect/>
          </a:stretch>
        </p:blipFill>
        <p:spPr>
          <a:xfrm>
            <a:off x="0" y="1883822"/>
            <a:ext cx="7387444" cy="21205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3"/>
          <a:stretch>
            <a:fillRect/>
          </a:stretch>
        </p:blipFill>
        <p:spPr>
          <a:xfrm>
            <a:off x="8395796" y="1883822"/>
            <a:ext cx="3825181" cy="17201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>
            <a:fillRect/>
          </a:stretch>
        </p:blipFill>
        <p:spPr>
          <a:xfrm>
            <a:off x="5485506" y="2249005"/>
            <a:ext cx="7387444" cy="17201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11" y="1206742"/>
            <a:ext cx="3743935" cy="43712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6" y="2346960"/>
            <a:ext cx="2482132" cy="349401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490" y="1"/>
            <a:ext cx="12220979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2952" y="596368"/>
            <a:ext cx="3000069" cy="338117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56" y="1659696"/>
            <a:ext cx="1534350" cy="23045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" y="-2375385"/>
            <a:ext cx="7953344" cy="7953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51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52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53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54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55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56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0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58" name="Rounded Rectangle 2"/>
          <p:cNvSpPr/>
          <p:nvPr/>
        </p:nvSpPr>
        <p:spPr>
          <a:xfrm>
            <a:off x="1790011" y="2308680"/>
            <a:ext cx="1867589" cy="81037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266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 defTabSz="609600"/>
            <a:r>
              <a:rPr 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giải </a:t>
            </a:r>
          </a:p>
        </p:txBody>
      </p:sp>
      <p:sp>
        <p:nvSpPr>
          <p:cNvPr id="59" name="Rounded Rectangle 8"/>
          <p:cNvSpPr/>
          <p:nvPr/>
        </p:nvSpPr>
        <p:spPr>
          <a:xfrm rot="19327501">
            <a:off x="3636033" y="2518895"/>
            <a:ext cx="2703277" cy="99213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</a:t>
            </a:r>
          </a:p>
          <a:p>
            <a:pPr algn="ctr" defTabSz="609600"/>
            <a:r>
              <a:rPr lang="en-US" sz="266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giải </a:t>
            </a:r>
          </a:p>
        </p:txBody>
      </p:sp>
      <p:sp>
        <p:nvSpPr>
          <p:cNvPr id="60" name="Rounded Rectangle 11"/>
          <p:cNvSpPr/>
          <p:nvPr/>
        </p:nvSpPr>
        <p:spPr>
          <a:xfrm>
            <a:off x="6129089" y="3040469"/>
            <a:ext cx="1715631" cy="81037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 </a:t>
            </a:r>
          </a:p>
          <a:p>
            <a:pPr algn="ctr" defTabSz="609600"/>
            <a:r>
              <a:rPr lang="en-US" sz="266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 </a:t>
            </a:r>
          </a:p>
        </p:txBody>
      </p:sp>
      <p:sp>
        <p:nvSpPr>
          <p:cNvPr id="61" name="Rounded Rectangle 12"/>
          <p:cNvSpPr/>
          <p:nvPr/>
        </p:nvSpPr>
        <p:spPr>
          <a:xfrm rot="3449492">
            <a:off x="8100423" y="2889954"/>
            <a:ext cx="2143355" cy="1065184"/>
          </a:xfrm>
          <a:prstGeom prst="roundRect">
            <a:avLst>
              <a:gd name="adj" fmla="val 1321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2665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</a:t>
            </a:r>
          </a:p>
          <a:p>
            <a:pPr algn="ctr" defTabSz="609600"/>
            <a:r>
              <a:rPr lang="en-US" sz="266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giải </a:t>
            </a:r>
          </a:p>
        </p:txBody>
      </p:sp>
      <p:sp>
        <p:nvSpPr>
          <p:cNvPr id="62" name="Wave 61"/>
          <p:cNvSpPr/>
          <p:nvPr/>
        </p:nvSpPr>
        <p:spPr>
          <a:xfrm>
            <a:off x="2850591" y="4407524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Sắp xếp các thẻ từ cho đúng thứ tự  các bước giải bài toán.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/>
          <p:cNvSpPr/>
          <p:nvPr/>
        </p:nvSpPr>
        <p:spPr>
          <a:xfrm>
            <a:off x="4132423" y="2092469"/>
            <a:ext cx="343024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/>
              </a:rPr>
              <a:t>2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/>
              </a:rPr>
              <a:t>. Tìm </a:t>
            </a:r>
          </a:p>
          <a:p>
            <a:pPr algn="ctr" defTabSz="914400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/>
              </a:rPr>
              <a:t>cách giải </a:t>
            </a:r>
          </a:p>
        </p:txBody>
      </p:sp>
      <p:sp>
        <p:nvSpPr>
          <p:cNvPr id="10" name="Rounded Rectangle 8"/>
          <p:cNvSpPr/>
          <p:nvPr/>
        </p:nvSpPr>
        <p:spPr>
          <a:xfrm>
            <a:off x="4204933" y="5035240"/>
            <a:ext cx="3435618" cy="1187707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/>
              </a:rPr>
              <a:t>4. Kiểm tra </a:t>
            </a:r>
          </a:p>
          <a:p>
            <a:pPr algn="ctr" defTabSz="914400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/>
              </a:rPr>
              <a:t>các bước giải </a:t>
            </a:r>
          </a:p>
        </p:txBody>
      </p:sp>
      <p:sp>
        <p:nvSpPr>
          <p:cNvPr id="11" name="Rounded Rectangle 11"/>
          <p:cNvSpPr/>
          <p:nvPr/>
        </p:nvSpPr>
        <p:spPr>
          <a:xfrm>
            <a:off x="4064001" y="642645"/>
            <a:ext cx="3567091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/>
              </a:rPr>
              <a:t>1. Tìm hiểu  </a:t>
            </a:r>
          </a:p>
          <a:p>
            <a:pPr algn="ctr" defTabSz="914400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/>
              </a:rPr>
              <a:t>bài toán </a:t>
            </a:r>
          </a:p>
        </p:txBody>
      </p:sp>
      <p:sp>
        <p:nvSpPr>
          <p:cNvPr id="12" name="Rounded Rectangle 12"/>
          <p:cNvSpPr/>
          <p:nvPr/>
        </p:nvSpPr>
        <p:spPr>
          <a:xfrm>
            <a:off x="4190419" y="3526510"/>
            <a:ext cx="3422903" cy="1186749"/>
          </a:xfrm>
          <a:prstGeom prst="roundRect">
            <a:avLst>
              <a:gd name="adj" fmla="val 13218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/>
              </a:rPr>
              <a:t>3. Trình bày</a:t>
            </a:r>
          </a:p>
          <a:p>
            <a:pPr algn="ctr" defTabSz="914400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/>
              </a:rPr>
              <a:t> bài giải </a:t>
            </a:r>
          </a:p>
        </p:txBody>
      </p:sp>
      <p:cxnSp>
        <p:nvCxnSpPr>
          <p:cNvPr id="13" name="Straight Arrow Connector 12"/>
          <p:cNvCxnSpPr>
            <a:stCxn id="11" idx="2"/>
            <a:endCxn id="9" idx="0"/>
          </p:cNvCxnSpPr>
          <p:nvPr/>
        </p:nvCxnSpPr>
        <p:spPr>
          <a:xfrm>
            <a:off x="5847547" y="1738449"/>
            <a:ext cx="0" cy="354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60836" y="3190891"/>
            <a:ext cx="3812" cy="3490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4224" y="4571641"/>
            <a:ext cx="0" cy="394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7034" r="232"/>
          <a:stretch>
            <a:fillRect/>
          </a:stretch>
        </p:blipFill>
        <p:spPr>
          <a:xfrm>
            <a:off x="28979" y="0"/>
            <a:ext cx="12163022" cy="53732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2" b="27396"/>
          <a:stretch>
            <a:fillRect/>
          </a:stretch>
        </p:blipFill>
        <p:spPr>
          <a:xfrm>
            <a:off x="14489" y="1199724"/>
            <a:ext cx="12192001" cy="5019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79" cy="2545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3" y="2257395"/>
            <a:ext cx="9194277" cy="17201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>
            <a:fillRect/>
          </a:stretch>
        </p:blipFill>
        <p:spPr>
          <a:xfrm>
            <a:off x="0" y="1883822"/>
            <a:ext cx="7387444" cy="21205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3"/>
          <a:stretch>
            <a:fillRect/>
          </a:stretch>
        </p:blipFill>
        <p:spPr>
          <a:xfrm>
            <a:off x="8395796" y="1883822"/>
            <a:ext cx="3825181" cy="17201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>
            <a:fillRect/>
          </a:stretch>
        </p:blipFill>
        <p:spPr>
          <a:xfrm>
            <a:off x="5485506" y="2249005"/>
            <a:ext cx="7387444" cy="172014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905" y="-58218"/>
            <a:ext cx="12220979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0162" y="-40286"/>
            <a:ext cx="3000069" cy="338117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56" y="1659696"/>
            <a:ext cx="1534350" cy="2304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85" y="3087822"/>
            <a:ext cx="2482132" cy="349401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3712627" y="271623"/>
            <a:ext cx="3092961" cy="1326569"/>
          </a:xfrm>
          <a:prstGeom prst="roundRect">
            <a:avLst>
              <a:gd name="adj" fmla="val 442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TOÁN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72" y="981167"/>
            <a:ext cx="257265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ea typeface="Vogue-ExtraBold" panose="020B0500000000000000" pitchFamily="34" charset="0"/>
                <a:cs typeface="Pattaya" panose="00000500000000000000" pitchFamily="2" charset="-34"/>
              </a:rPr>
              <a:t>Bài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ea typeface="Vogue-ExtraBold" panose="020B0500000000000000" pitchFamily="34" charset="0"/>
                <a:cs typeface="Pattaya" panose="00000500000000000000" pitchFamily="2" charset="-34"/>
              </a:rPr>
              <a:t> 6: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ttaya" panose="00000500000000000000" pitchFamily="2" charset="-34"/>
              <a:ea typeface="Vogue-ExtraBold" panose="020B0500000000000000" pitchFamily="34" charset="0"/>
              <a:cs typeface="Pattaya" panose="00000500000000000000" pitchFamily="2" charset="-3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13" y="1535014"/>
            <a:ext cx="3743935" cy="43712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774" y="1598193"/>
            <a:ext cx="9303302" cy="2347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56A74A-2E8A-A205-0244-1655A53FA84F}"/>
              </a:ext>
            </a:extLst>
          </p:cNvPr>
          <p:cNvSpPr txBox="1"/>
          <p:nvPr/>
        </p:nvSpPr>
        <p:spPr>
          <a:xfrm>
            <a:off x="4670326" y="3533013"/>
            <a:ext cx="257265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>
            <a:fillRect/>
          </a:stretch>
        </p:blipFill>
        <p:spPr>
          <a:xfrm>
            <a:off x="1" y="5949387"/>
            <a:ext cx="12192000" cy="9086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83" y="4861367"/>
            <a:ext cx="6921660" cy="12558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26" y="2789776"/>
            <a:ext cx="6921660" cy="33274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7250"/>
            <a:ext cx="12192000" cy="21907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4382" y="38446"/>
            <a:ext cx="718799" cy="1463133"/>
            <a:chOff x="4632309" y="229806"/>
            <a:chExt cx="718799" cy="1463133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7"/>
            <a:srcRect l="49516" t="28071" r="8274" b="-3583"/>
            <a:stretch>
              <a:fillRect/>
            </a:stretch>
          </p:blipFill>
          <p:spPr>
            <a:xfrm rot="20886811">
              <a:off x="4632309" y="229806"/>
              <a:ext cx="685725" cy="1382545"/>
            </a:xfrm>
            <a:prstGeom prst="rect">
              <a:avLst/>
            </a:pr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 rotWithShape="1">
            <a:blip r:embed="rId7"/>
            <a:srcRect r="57790" b="24488"/>
            <a:stretch>
              <a:fillRect/>
            </a:stretch>
          </p:blipFill>
          <p:spPr>
            <a:xfrm rot="905193">
              <a:off x="4665383" y="310394"/>
              <a:ext cx="685725" cy="1382545"/>
            </a:xfrm>
            <a:prstGeom prst="rect">
              <a:avLst/>
            </a:prstGeom>
          </p:spPr>
        </p:pic>
      </p:grpSp>
      <p:pic>
        <p:nvPicPr>
          <p:cNvPr id="105" name="图片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23" y="-90204"/>
            <a:ext cx="1720434" cy="1720434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3545782" y="259286"/>
            <a:ext cx="5530689" cy="757068"/>
          </a:xfrm>
          <a:prstGeom prst="roundRect">
            <a:avLst>
              <a:gd name="adj" fmla="val 44271"/>
            </a:avLst>
          </a:prstGeom>
          <a:solidFill>
            <a:srgbClr val="3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Yêu</a:t>
            </a: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cầu</a:t>
            </a: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cần</a:t>
            </a:r>
            <a:r>
              <a:rPr kumimoji="0" lang="en-US" sz="4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</a:rPr>
              <a:t>đạt</a:t>
            </a:r>
            <a:endParaRPr kumimoji="0" lang="en-US" sz="4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795" y="1439071"/>
            <a:ext cx="11147630" cy="3046988"/>
          </a:xfrm>
          <a:prstGeom prst="rect">
            <a:avLst/>
          </a:prstGeom>
          <a:solidFill>
            <a:srgbClr val="D6F2D9"/>
          </a:solidFill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Xác định được số chẵn, số lẻ, số bé nhất, số lớn nhất trong 4 số có năm chữ số; viết được 4 số theo thứ tự từ bé đến lớn.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– Làm tròn được số có năm chữ số đến hàng chục, hàng chục nghìn.</a:t>
            </a:r>
          </a:p>
          <a:p>
            <a:pPr lvl="0" algn="just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– Thực hiện được phép cộng, trừ, nhân, chia trong phạm vi 100 000.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– Tính được giá trị của biểu thức liên quan đến phép cộng, trừ, nhân, chia có và không có dấu ngoặc.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- Tính được giá trị của biểu thức chứa hai, ba chữ.</a:t>
            </a:r>
          </a:p>
          <a:p>
            <a:pPr lvl="0"/>
            <a:r>
              <a:rPr lang="vi-VN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- Giải được bài toán thực tế liên quan đến phép cộng, trừ, nhân.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17" y="4861367"/>
            <a:ext cx="3468900" cy="25451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>
            <a:fillRect/>
          </a:stretch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031" y="1958324"/>
            <a:ext cx="7901101" cy="24569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65 237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63 794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66 053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59 872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550" y="2476500"/>
            <a:ext cx="1150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7270" y="3386852"/>
            <a:ext cx="2537856" cy="985123"/>
            <a:chOff x="674228" y="4862098"/>
            <a:chExt cx="5343799" cy="1230073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chẵn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6295" y="4901327"/>
            <a:ext cx="2537856" cy="985123"/>
            <a:chOff x="674228" y="4862098"/>
            <a:chExt cx="5343799" cy="1230073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3008 0.3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3789 0.323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18243 0.53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332 0.545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Click="0">
        <p159:morph option="byObjec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70586 0.34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9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5195 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39102 0.3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16368 0.3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42714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/>
        <a:ea typeface="字魂64号-萌趣软糖体"/>
        <a:cs typeface=""/>
      </a:majorFont>
      <a:minorFont>
        <a:latin typeface="字魂64号-萌趣软糖体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696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Coiny</vt:lpstr>
      <vt:lpstr>Pattaya</vt:lpstr>
      <vt:lpstr>Times New Roman</vt:lpstr>
      <vt:lpstr>Vogue-ExtraBold</vt:lpstr>
      <vt:lpstr>字魂64号-萌趣软糖体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2023-07-09T00:41:00Z</dcterms:created>
  <dcterms:modified xsi:type="dcterms:W3CDTF">2025-02-11T01:55:51Z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491494EEF7904078B50B682DD6691211</vt:lpwstr>
  </property>
  <property fmtid="{D5CDD505-2E9C-101B-9397-08002B2CF9AE}" pid="3" name="KSOProductBuildVer">
    <vt:lpwstr>1033-11.2.0.11537</vt:lpwstr>
  </property>
</Properties>
</file>