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Lst>
  <p:notesMasterIdLst>
    <p:notesMasterId r:id="rId36"/>
  </p:notesMasterIdLst>
  <p:sldIdLst>
    <p:sldId id="308" r:id="rId5"/>
    <p:sldId id="261" r:id="rId6"/>
    <p:sldId id="263" r:id="rId7"/>
    <p:sldId id="264" r:id="rId8"/>
    <p:sldId id="307" r:id="rId9"/>
    <p:sldId id="262" r:id="rId10"/>
    <p:sldId id="288" r:id="rId11"/>
    <p:sldId id="298" r:id="rId12"/>
    <p:sldId id="297" r:id="rId13"/>
    <p:sldId id="309" r:id="rId14"/>
    <p:sldId id="310" r:id="rId15"/>
    <p:sldId id="311" r:id="rId16"/>
    <p:sldId id="312" r:id="rId17"/>
    <p:sldId id="313" r:id="rId18"/>
    <p:sldId id="314" r:id="rId19"/>
    <p:sldId id="315" r:id="rId20"/>
    <p:sldId id="316" r:id="rId21"/>
    <p:sldId id="317" r:id="rId22"/>
    <p:sldId id="318" r:id="rId23"/>
    <p:sldId id="303" r:id="rId24"/>
    <p:sldId id="319" r:id="rId25"/>
    <p:sldId id="321" r:id="rId26"/>
    <p:sldId id="320" r:id="rId27"/>
    <p:sldId id="322" r:id="rId28"/>
    <p:sldId id="323" r:id="rId29"/>
    <p:sldId id="324" r:id="rId30"/>
    <p:sldId id="304" r:id="rId31"/>
    <p:sldId id="306" r:id="rId32"/>
    <p:sldId id="325" r:id="rId33"/>
    <p:sldId id="259" r:id="rId34"/>
    <p:sldId id="27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21" autoAdjust="0"/>
    <p:restoredTop sz="94660"/>
  </p:normalViewPr>
  <p:slideViewPr>
    <p:cSldViewPr snapToGrid="0">
      <p:cViewPr varScale="1">
        <p:scale>
          <a:sx n="108" d="100"/>
          <a:sy n="108" d="100"/>
        </p:scale>
        <p:origin x="34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AB29F-38A7-4016-8016-C16EFF3D40A3}"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02334-2CBE-4375-8E78-784067B39A8C}" type="slidenum">
              <a:rPr lang="en-US" smtClean="0"/>
              <a:t>‹#›</a:t>
            </a:fld>
            <a:endParaRPr lang="en-US"/>
          </a:p>
        </p:txBody>
      </p:sp>
    </p:spTree>
    <p:extLst>
      <p:ext uri="{BB962C8B-B14F-4D97-AF65-F5344CB8AC3E}">
        <p14:creationId xmlns:p14="http://schemas.microsoft.com/office/powerpoint/2010/main" val="59724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68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22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912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908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9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12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80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00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2</a:t>
            </a:fld>
            <a:endParaRPr lang="en-US"/>
          </a:p>
        </p:txBody>
      </p:sp>
    </p:spTree>
    <p:extLst>
      <p:ext uri="{BB962C8B-B14F-4D97-AF65-F5344CB8AC3E}">
        <p14:creationId xmlns:p14="http://schemas.microsoft.com/office/powerpoint/2010/main" val="54833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25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09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536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68060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9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Đúng rồi, để cây tươi tốt chúng ta cần chăm sóc, nhưng chăm sóc như thế nào, cần những điều kiện gì thì chúng ta cùng tìm hiểu bài học hôm nay qua bài: Thực vật cần gì để sống?</a:t>
            </a:r>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5</a:t>
            </a:fld>
            <a:endParaRPr lang="en-US"/>
          </a:p>
        </p:txBody>
      </p:sp>
    </p:spTree>
    <p:extLst>
      <p:ext uri="{BB962C8B-B14F-4D97-AF65-F5344CB8AC3E}">
        <p14:creationId xmlns:p14="http://schemas.microsoft.com/office/powerpoint/2010/main" val="2446613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11</a:t>
            </a:fld>
            <a:endParaRPr lang="en-US"/>
          </a:p>
        </p:txBody>
      </p:sp>
    </p:spTree>
    <p:extLst>
      <p:ext uri="{BB962C8B-B14F-4D97-AF65-F5344CB8AC3E}">
        <p14:creationId xmlns:p14="http://schemas.microsoft.com/office/powerpoint/2010/main" val="1441463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16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15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58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407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001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18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4923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572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2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708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277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0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43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861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26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136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20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2855-8D6B-4131-88DA-EB4774F8C0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AC6E2E-A12D-41B5-B137-D4E967BFC15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5B2203-3014-463F-A859-4AC4311E5789}"/>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5" name="Footer Placeholder 4">
            <a:extLst>
              <a:ext uri="{FF2B5EF4-FFF2-40B4-BE49-F238E27FC236}">
                <a16:creationId xmlns:a16="http://schemas.microsoft.com/office/drawing/2014/main" id="{7286AFD9-6EBC-4868-840A-F8C01DF51F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8CF906-F88B-4001-A9EA-62D529CDDF41}"/>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2736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25AB9-DAC5-4856-AA50-50C3F58B7A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46650A-5947-4C16-9D42-155249B5E9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FB8B5A-6F14-431B-950A-E5AC992125EC}"/>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5" name="Footer Placeholder 4">
            <a:extLst>
              <a:ext uri="{FF2B5EF4-FFF2-40B4-BE49-F238E27FC236}">
                <a16:creationId xmlns:a16="http://schemas.microsoft.com/office/drawing/2014/main" id="{BBDAE388-5633-4964-A0DD-8ADCCF744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982022-E699-4EFA-ACC0-C9D82CBC54FC}"/>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24089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5C5E-8865-4151-9F22-2D3F77D7D9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E6B106-8640-467C-A648-ED63E4E5D9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0C256D-59CA-4ADE-8AE6-E0300154CCA5}"/>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5" name="Footer Placeholder 4">
            <a:extLst>
              <a:ext uri="{FF2B5EF4-FFF2-40B4-BE49-F238E27FC236}">
                <a16:creationId xmlns:a16="http://schemas.microsoft.com/office/drawing/2014/main" id="{D1F4D73A-22E0-41CC-B484-F851B2E4BE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7347F8-E8E6-4270-82C8-656287846078}"/>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442842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F2DCD-2AFE-4D94-ADE8-22D83D8305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F2F63A9-1F96-4D60-9552-408FDC00D7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AC81DD-61DF-47C8-9181-03144638E89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926F6D-95C5-4384-A0D4-FAC3A88DE3F2}"/>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6" name="Footer Placeholder 5">
            <a:extLst>
              <a:ext uri="{FF2B5EF4-FFF2-40B4-BE49-F238E27FC236}">
                <a16:creationId xmlns:a16="http://schemas.microsoft.com/office/drawing/2014/main" id="{5DECE428-CD25-4E3A-B7E1-9868F972F6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3CB77D-BC97-41BD-B039-78A1770058AB}"/>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41604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335E-C16B-4557-B71D-A790BD80F2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BAE1DA1-19CA-4934-B62B-BB6172C6655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9C41CE-D83B-46CC-97A3-B55E24F5907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3756B6-0C99-4191-8B3E-9CCD674DAEA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761A7-0806-48A8-AED2-8A0DD76D52E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6554CE-0F4E-4D69-A404-067847CEA5C2}"/>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8" name="Footer Placeholder 7">
            <a:extLst>
              <a:ext uri="{FF2B5EF4-FFF2-40B4-BE49-F238E27FC236}">
                <a16:creationId xmlns:a16="http://schemas.microsoft.com/office/drawing/2014/main" id="{4D7CB44E-F26D-4352-9BEA-FB137E9D85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4F024F5-E322-4CFF-BBB8-5EA48203B6B2}"/>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10161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A3F3-DC28-4EE5-A078-1A5F9E1C69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A62020D-B00D-4114-A67B-355BB4996733}"/>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4" name="Footer Placeholder 3">
            <a:extLst>
              <a:ext uri="{FF2B5EF4-FFF2-40B4-BE49-F238E27FC236}">
                <a16:creationId xmlns:a16="http://schemas.microsoft.com/office/drawing/2014/main" id="{01F83E1E-4E8F-44D8-A699-52EA56E65E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3A53A31-A5CE-4D57-B400-651AA28B5BE5}"/>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2755577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206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3150A-BE56-476E-8C9A-700395F858F4}"/>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3" name="Footer Placeholder 2">
            <a:extLst>
              <a:ext uri="{FF2B5EF4-FFF2-40B4-BE49-F238E27FC236}">
                <a16:creationId xmlns:a16="http://schemas.microsoft.com/office/drawing/2014/main" id="{5511A2EB-81CC-4C37-9A05-346383BDA9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6BADA5-EF6C-4CE7-A70A-17DB2035B036}"/>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411201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56492-E61C-46BD-A2AC-3B37A3C515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015383-199A-4798-A8A4-AAE9C488F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612118-36BC-4BEE-BE9F-B639779F06C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1C6AF5-ECD3-4DCB-BDF7-F0689F56F623}"/>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6" name="Footer Placeholder 5">
            <a:extLst>
              <a:ext uri="{FF2B5EF4-FFF2-40B4-BE49-F238E27FC236}">
                <a16:creationId xmlns:a16="http://schemas.microsoft.com/office/drawing/2014/main" id="{EF49F029-1318-4595-AAF2-C1BC3D3984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056045B-D879-4879-94BB-36984AACC36E}"/>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6953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E848-878A-4A06-8214-123956E7FF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929C98-130A-49C9-8B38-9B292DC9BED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76BA52-5CAC-4BC0-BACF-125F000C19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7E532F-1ECE-4D1B-99D7-925548CFA042}"/>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6" name="Footer Placeholder 5">
            <a:extLst>
              <a:ext uri="{FF2B5EF4-FFF2-40B4-BE49-F238E27FC236}">
                <a16:creationId xmlns:a16="http://schemas.microsoft.com/office/drawing/2014/main" id="{44536D53-70E9-4EF1-B7CC-700A7706F8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043E8-929B-4315-A6ED-C82ACC84CC20}"/>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06670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C97CE-6738-449C-8B8F-188A04EA8C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F45F55-24D3-414D-B80E-85CF8531053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EA3B0-9D76-4BE4-8C18-00D72A77813B}"/>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5" name="Footer Placeholder 4">
            <a:extLst>
              <a:ext uri="{FF2B5EF4-FFF2-40B4-BE49-F238E27FC236}">
                <a16:creationId xmlns:a16="http://schemas.microsoft.com/office/drawing/2014/main" id="{3E6C3554-8D68-4E42-8E47-8518B14137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7606A0-9F60-4BAE-94E7-546A3D3AC25F}"/>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943403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611246-E4C3-4C43-8AD8-225EB367AE5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06CA74-CA92-4170-971D-2120BBD99F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32E681-1253-4260-A87D-3A0858E7F4D9}"/>
              </a:ext>
            </a:extLst>
          </p:cNvPr>
          <p:cNvSpPr>
            <a:spLocks noGrp="1"/>
          </p:cNvSpPr>
          <p:nvPr>
            <p:ph type="dt" sz="half" idx="10"/>
          </p:nvPr>
        </p:nvSpPr>
        <p:spPr>
          <a:xfrm>
            <a:off x="838200" y="6356350"/>
            <a:ext cx="2743200" cy="365125"/>
          </a:xfrm>
          <a:prstGeom prst="rect">
            <a:avLst/>
          </a:prstGeom>
        </p:spPr>
        <p:txBody>
          <a:bodyPr/>
          <a:lstStyle/>
          <a:p>
            <a:fld id="{9DBFBE42-D760-4209-9C85-C3F8D962A8F2}" type="datetimeFigureOut">
              <a:rPr lang="en-US" smtClean="0"/>
              <a:t>10/2/2025</a:t>
            </a:fld>
            <a:endParaRPr lang="en-US"/>
          </a:p>
        </p:txBody>
      </p:sp>
      <p:sp>
        <p:nvSpPr>
          <p:cNvPr id="5" name="Footer Placeholder 4">
            <a:extLst>
              <a:ext uri="{FF2B5EF4-FFF2-40B4-BE49-F238E27FC236}">
                <a16:creationId xmlns:a16="http://schemas.microsoft.com/office/drawing/2014/main" id="{CBBE5D37-4731-4DBF-9A8F-57ABD5F418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CCB32-673B-42AE-BFE6-46E1B3E68AA9}"/>
              </a:ext>
            </a:extLst>
          </p:cNvPr>
          <p:cNvSpPr>
            <a:spLocks noGrp="1"/>
          </p:cNvSpPr>
          <p:nvPr>
            <p:ph type="sldNum" sz="quarter" idx="12"/>
          </p:nvPr>
        </p:nvSpPr>
        <p:spPr>
          <a:xfrm>
            <a:off x="8610600" y="6356350"/>
            <a:ext cx="2743200" cy="365125"/>
          </a:xfrm>
          <a:prstGeom prst="rect">
            <a:avLst/>
          </a:prstGeom>
        </p:spPr>
        <p:txBody>
          <a:bodyPr/>
          <a:lstStyle/>
          <a:p>
            <a:fld id="{0AEFF4AF-AA6C-49BD-A68B-5CC9B71F5F01}" type="slidenum">
              <a:rPr lang="en-US" smtClean="0"/>
              <a:t>‹#›</a:t>
            </a:fld>
            <a:endParaRPr lang="en-US"/>
          </a:p>
        </p:txBody>
      </p:sp>
    </p:spTree>
    <p:extLst>
      <p:ext uri="{BB962C8B-B14F-4D97-AF65-F5344CB8AC3E}">
        <p14:creationId xmlns:p14="http://schemas.microsoft.com/office/powerpoint/2010/main" val="322376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616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514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90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070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2025/2/10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269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3820E329-CEDA-D7AE-B18C-A2FB35B8759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25869775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A1082E71-978E-02C1-097E-73C0280527F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9667153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04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79922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emf"/><Relationship Id="rId4" Type="http://schemas.openxmlformats.org/officeDocument/2006/relationships/image" Target="../media/image20.jpg"/><Relationship Id="rId9"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0.jp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20.jpg"/><Relationship Id="rId7"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audio" Target="../media/audio4.wav"/><Relationship Id="rId7" Type="http://schemas.openxmlformats.org/officeDocument/2006/relationships/image" Target="../media/image53.gif"/><Relationship Id="rId2" Type="http://schemas.openxmlformats.org/officeDocument/2006/relationships/audio" Target="../media/audio3.wav"/><Relationship Id="rId1" Type="http://schemas.openxmlformats.org/officeDocument/2006/relationships/slideLayout" Target="../slideLayouts/slideLayout30.xml"/><Relationship Id="rId6" Type="http://schemas.openxmlformats.org/officeDocument/2006/relationships/image" Target="../media/image52.gif"/><Relationship Id="rId11" Type="http://schemas.openxmlformats.org/officeDocument/2006/relationships/image" Target="../media/image56.png"/><Relationship Id="rId5" Type="http://schemas.openxmlformats.org/officeDocument/2006/relationships/image" Target="../media/image51.gif"/><Relationship Id="rId10" Type="http://schemas.openxmlformats.org/officeDocument/2006/relationships/image" Target="../media/image55.png"/><Relationship Id="rId4" Type="http://schemas.openxmlformats.org/officeDocument/2006/relationships/image" Target="../media/image50.png"/><Relationship Id="rId9"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3.png"/><Relationship Id="rId12"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descr="A frame with animals around it&#10;&#10;Description automatically generated">
            <a:extLst>
              <a:ext uri="{FF2B5EF4-FFF2-40B4-BE49-F238E27FC236}">
                <a16:creationId xmlns:a16="http://schemas.microsoft.com/office/drawing/2014/main" id="{EE288038-A127-1D37-03F7-C3C8E79CD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7" name="Picture 6">
            <a:extLst>
              <a:ext uri="{FF2B5EF4-FFF2-40B4-BE49-F238E27FC236}">
                <a16:creationId xmlns:a16="http://schemas.microsoft.com/office/drawing/2014/main" id="{1528FCA4-E018-072C-54BE-A8F61C21FACC}"/>
              </a:ext>
            </a:extLst>
          </p:cNvPr>
          <p:cNvPicPr>
            <a:picLocks noChangeAspect="1"/>
          </p:cNvPicPr>
          <p:nvPr/>
        </p:nvPicPr>
        <p:blipFill>
          <a:blip r:embed="rId5"/>
          <a:stretch>
            <a:fillRect/>
          </a:stretch>
        </p:blipFill>
        <p:spPr>
          <a:xfrm>
            <a:off x="3444579" y="2535529"/>
            <a:ext cx="5590517" cy="2280102"/>
          </a:xfrm>
          <a:prstGeom prst="rect">
            <a:avLst/>
          </a:prstGeom>
        </p:spPr>
      </p:pic>
    </p:spTree>
    <p:extLst>
      <p:ext uri="{BB962C8B-B14F-4D97-AF65-F5344CB8AC3E}">
        <p14:creationId xmlns:p14="http://schemas.microsoft.com/office/powerpoint/2010/main" val="302818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A7B59A4-FCD0-5D57-EACD-76D0C6C4E956}"/>
              </a:ext>
            </a:extLst>
          </p:cNvPr>
          <p:cNvPicPr>
            <a:picLocks noChangeAspect="1"/>
          </p:cNvPicPr>
          <p:nvPr/>
        </p:nvPicPr>
        <p:blipFill>
          <a:blip r:embed="rId3"/>
          <a:stretch>
            <a:fillRect/>
          </a:stretch>
        </p:blipFill>
        <p:spPr>
          <a:xfrm>
            <a:off x="787203" y="702335"/>
            <a:ext cx="3805345" cy="3079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ánh</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sáng</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pic>
        <p:nvPicPr>
          <p:cNvPr id="16" name="Picture 15">
            <a:extLst>
              <a:ext uri="{FF2B5EF4-FFF2-40B4-BE49-F238E27FC236}">
                <a16:creationId xmlns:a16="http://schemas.microsoft.com/office/drawing/2014/main" id="{E06BB66B-778E-D828-6FE7-8EDEC7ED8366}"/>
              </a:ext>
            </a:extLst>
          </p:cNvPr>
          <p:cNvPicPr>
            <a:picLocks noChangeAspect="1"/>
          </p:cNvPicPr>
          <p:nvPr/>
        </p:nvPicPr>
        <p:blipFill>
          <a:blip r:embed="rId4"/>
          <a:stretch>
            <a:fillRect/>
          </a:stretch>
        </p:blipFill>
        <p:spPr>
          <a:xfrm>
            <a:off x="6572784" y="821343"/>
            <a:ext cx="3807223" cy="3113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文本框 4">
            <a:extLst>
              <a:ext uri="{FF2B5EF4-FFF2-40B4-BE49-F238E27FC236}">
                <a16:creationId xmlns:a16="http://schemas.microsoft.com/office/drawing/2014/main" id="{A07CE33E-DC20-B4ED-D249-6D1A3E0487FC}"/>
              </a:ext>
            </a:extLst>
          </p:cNvPr>
          <p:cNvSpPr txBox="1"/>
          <p:nvPr/>
        </p:nvSpPr>
        <p:spPr>
          <a:xfrm>
            <a:off x="6713566" y="4155250"/>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không</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khí</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spTree>
    <p:extLst>
      <p:ext uri="{BB962C8B-B14F-4D97-AF65-F5344CB8AC3E}">
        <p14:creationId xmlns:p14="http://schemas.microsoft.com/office/powerpoint/2010/main" val="351906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4">
            <a:extLst>
              <a:ext uri="{FF2B5EF4-FFF2-40B4-BE49-F238E27FC236}">
                <a16:creationId xmlns:a16="http://schemas.microsoft.com/office/drawing/2014/main"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Thiếu</a:t>
            </a:r>
            <a:r>
              <a:rPr kumimoji="0" lang="en-US" altLang="zh-CN"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rPr>
              <a:t> </a:t>
            </a: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nước</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id="{3841CBB9-53B8-8A51-6F77-EA65F9985DDB}"/>
              </a:ext>
            </a:extLst>
          </p:cNvPr>
          <p:cNvPicPr>
            <a:picLocks noChangeAspect="1"/>
          </p:cNvPicPr>
          <p:nvPr/>
        </p:nvPicPr>
        <p:blipFill>
          <a:blip r:embed="rId4"/>
          <a:stretch>
            <a:fillRect/>
          </a:stretch>
        </p:blipFill>
        <p:spPr>
          <a:xfrm>
            <a:off x="1092164" y="690562"/>
            <a:ext cx="3777785" cy="2933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23DABAD-CCF6-8D4C-D39E-34D70F913507}"/>
              </a:ext>
            </a:extLst>
          </p:cNvPr>
          <p:cNvPicPr>
            <a:picLocks noChangeAspect="1"/>
          </p:cNvPicPr>
          <p:nvPr/>
        </p:nvPicPr>
        <p:blipFill>
          <a:blip r:embed="rId5"/>
          <a:stretch>
            <a:fillRect/>
          </a:stretch>
        </p:blipFill>
        <p:spPr>
          <a:xfrm>
            <a:off x="6969998" y="929382"/>
            <a:ext cx="3523773" cy="275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文本框 4">
            <a:extLst>
              <a:ext uri="{FF2B5EF4-FFF2-40B4-BE49-F238E27FC236}">
                <a16:creationId xmlns:a16="http://schemas.microsoft.com/office/drawing/2014/main" id="{38D06782-BDAD-AF39-314C-B771BBFE1483}"/>
              </a:ext>
            </a:extLst>
          </p:cNvPr>
          <p:cNvSpPr txBox="1"/>
          <p:nvPr/>
        </p:nvSpPr>
        <p:spPr>
          <a:xfrm>
            <a:off x="6795760" y="4042235"/>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Đầy</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đủ</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các</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yếu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tố</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5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AAE6C1BC-641C-48CA-B23E-D089D0CDCBA4}"/>
              </a:ext>
            </a:extLst>
          </p:cNvPr>
          <p:cNvPicPr>
            <a:picLocks noChangeAspect="1"/>
          </p:cNvPicPr>
          <p:nvPr/>
        </p:nvPicPr>
        <p:blipFill>
          <a:blip r:embed="rId4"/>
          <a:stretch>
            <a:fillRect/>
          </a:stretch>
        </p:blipFill>
        <p:spPr>
          <a:xfrm>
            <a:off x="3613560" y="684301"/>
            <a:ext cx="4967241" cy="3445909"/>
          </a:xfrm>
          <a:prstGeom prst="rect">
            <a:avLst/>
          </a:prstGeom>
        </p:spPr>
      </p:pic>
      <p:sp>
        <p:nvSpPr>
          <p:cNvPr id="7" name="文本框 4">
            <a:extLst>
              <a:ext uri="{FF2B5EF4-FFF2-40B4-BE49-F238E27FC236}">
                <a16:creationId xmlns:a16="http://schemas.microsoft.com/office/drawing/2014/main" id="{D08AE99E-0CF4-2DD4-35B4-FF21390EB94B}"/>
              </a:ext>
            </a:extLst>
          </p:cNvPr>
          <p:cNvSpPr txBox="1"/>
          <p:nvPr/>
        </p:nvSpPr>
        <p:spPr>
          <a:xfrm>
            <a:off x="4048018" y="4319638"/>
            <a:ext cx="4736389" cy="707886"/>
          </a:xfrm>
          <a:custGeom>
            <a:avLst/>
            <a:gdLst>
              <a:gd name="connsiteX0" fmla="*/ 0 w 4736389"/>
              <a:gd name="connsiteY0" fmla="*/ 0 h 707886"/>
              <a:gd name="connsiteX1" fmla="*/ 534535 w 4736389"/>
              <a:gd name="connsiteY1" fmla="*/ 0 h 707886"/>
              <a:gd name="connsiteX2" fmla="*/ 1163798 w 4736389"/>
              <a:gd name="connsiteY2" fmla="*/ 0 h 707886"/>
              <a:gd name="connsiteX3" fmla="*/ 1935153 w 4736389"/>
              <a:gd name="connsiteY3" fmla="*/ 0 h 707886"/>
              <a:gd name="connsiteX4" fmla="*/ 2564416 w 4736389"/>
              <a:gd name="connsiteY4" fmla="*/ 0 h 707886"/>
              <a:gd name="connsiteX5" fmla="*/ 3288407 w 4736389"/>
              <a:gd name="connsiteY5" fmla="*/ 0 h 707886"/>
              <a:gd name="connsiteX6" fmla="*/ 4059762 w 4736389"/>
              <a:gd name="connsiteY6" fmla="*/ 0 h 707886"/>
              <a:gd name="connsiteX7" fmla="*/ 4736389 w 4736389"/>
              <a:gd name="connsiteY7" fmla="*/ 0 h 707886"/>
              <a:gd name="connsiteX8" fmla="*/ 4736389 w 4736389"/>
              <a:gd name="connsiteY8" fmla="*/ 332706 h 707886"/>
              <a:gd name="connsiteX9" fmla="*/ 4736389 w 4736389"/>
              <a:gd name="connsiteY9" fmla="*/ 707886 h 707886"/>
              <a:gd name="connsiteX10" fmla="*/ 4107126 w 4736389"/>
              <a:gd name="connsiteY10" fmla="*/ 707886 h 707886"/>
              <a:gd name="connsiteX11" fmla="*/ 3477863 w 4736389"/>
              <a:gd name="connsiteY11" fmla="*/ 707886 h 707886"/>
              <a:gd name="connsiteX12" fmla="*/ 2753872 w 4736389"/>
              <a:gd name="connsiteY12" fmla="*/ 707886 h 707886"/>
              <a:gd name="connsiteX13" fmla="*/ 2029881 w 4736389"/>
              <a:gd name="connsiteY13" fmla="*/ 707886 h 707886"/>
              <a:gd name="connsiteX14" fmla="*/ 1258526 w 4736389"/>
              <a:gd name="connsiteY14" fmla="*/ 707886 h 707886"/>
              <a:gd name="connsiteX15" fmla="*/ 0 w 4736389"/>
              <a:gd name="connsiteY15" fmla="*/ 707886 h 707886"/>
              <a:gd name="connsiteX16" fmla="*/ 0 w 4736389"/>
              <a:gd name="connsiteY16" fmla="*/ 368101 h 707886"/>
              <a:gd name="connsiteX17" fmla="*/ 0 w 4736389"/>
              <a:gd name="connsiteY1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6389" h="707886" fill="none" extrusionOk="0">
                <a:moveTo>
                  <a:pt x="0" y="0"/>
                </a:moveTo>
                <a:cubicBezTo>
                  <a:pt x="266752" y="19147"/>
                  <a:pt x="383284" y="8755"/>
                  <a:pt x="534535" y="0"/>
                </a:cubicBezTo>
                <a:cubicBezTo>
                  <a:pt x="685786" y="-8755"/>
                  <a:pt x="952327" y="23407"/>
                  <a:pt x="1163798" y="0"/>
                </a:cubicBezTo>
                <a:cubicBezTo>
                  <a:pt x="1375269" y="-23407"/>
                  <a:pt x="1737581" y="-6558"/>
                  <a:pt x="1935153" y="0"/>
                </a:cubicBezTo>
                <a:cubicBezTo>
                  <a:pt x="2132725" y="6558"/>
                  <a:pt x="2364827" y="-14171"/>
                  <a:pt x="2564416" y="0"/>
                </a:cubicBezTo>
                <a:cubicBezTo>
                  <a:pt x="2764005" y="14171"/>
                  <a:pt x="2958995" y="7844"/>
                  <a:pt x="3288407" y="0"/>
                </a:cubicBezTo>
                <a:cubicBezTo>
                  <a:pt x="3617819" y="-7844"/>
                  <a:pt x="3722127" y="4072"/>
                  <a:pt x="4059762" y="0"/>
                </a:cubicBezTo>
                <a:cubicBezTo>
                  <a:pt x="4397397" y="-4072"/>
                  <a:pt x="4401103" y="4369"/>
                  <a:pt x="4736389" y="0"/>
                </a:cubicBezTo>
                <a:cubicBezTo>
                  <a:pt x="4732983" y="98090"/>
                  <a:pt x="4745594" y="184222"/>
                  <a:pt x="4736389" y="332706"/>
                </a:cubicBezTo>
                <a:cubicBezTo>
                  <a:pt x="4727184" y="481190"/>
                  <a:pt x="4751438" y="524982"/>
                  <a:pt x="4736389" y="707886"/>
                </a:cubicBezTo>
                <a:cubicBezTo>
                  <a:pt x="4562045" y="694996"/>
                  <a:pt x="4266058" y="676943"/>
                  <a:pt x="4107126" y="707886"/>
                </a:cubicBezTo>
                <a:cubicBezTo>
                  <a:pt x="3948194" y="738829"/>
                  <a:pt x="3629519" y="687814"/>
                  <a:pt x="3477863" y="707886"/>
                </a:cubicBezTo>
                <a:cubicBezTo>
                  <a:pt x="3326207" y="727958"/>
                  <a:pt x="2957080" y="702311"/>
                  <a:pt x="2753872" y="707886"/>
                </a:cubicBezTo>
                <a:cubicBezTo>
                  <a:pt x="2550664" y="713461"/>
                  <a:pt x="2351581" y="737549"/>
                  <a:pt x="2029881" y="707886"/>
                </a:cubicBezTo>
                <a:cubicBezTo>
                  <a:pt x="1708181" y="678223"/>
                  <a:pt x="1465911" y="670406"/>
                  <a:pt x="1258526" y="707886"/>
                </a:cubicBezTo>
                <a:cubicBezTo>
                  <a:pt x="1051142" y="745366"/>
                  <a:pt x="510097" y="731002"/>
                  <a:pt x="0" y="707886"/>
                </a:cubicBezTo>
                <a:cubicBezTo>
                  <a:pt x="9941" y="635507"/>
                  <a:pt x="-11846" y="441414"/>
                  <a:pt x="0" y="368101"/>
                </a:cubicBezTo>
                <a:cubicBezTo>
                  <a:pt x="11846" y="294789"/>
                  <a:pt x="15448" y="103817"/>
                  <a:pt x="0" y="0"/>
                </a:cubicBezTo>
                <a:close/>
              </a:path>
              <a:path w="4736389" h="707886" stroke="0" extrusionOk="0">
                <a:moveTo>
                  <a:pt x="0" y="0"/>
                </a:moveTo>
                <a:cubicBezTo>
                  <a:pt x="207938" y="21823"/>
                  <a:pt x="410108" y="-15985"/>
                  <a:pt x="771355" y="0"/>
                </a:cubicBezTo>
                <a:cubicBezTo>
                  <a:pt x="1132602" y="15985"/>
                  <a:pt x="1372132" y="8780"/>
                  <a:pt x="1542710" y="0"/>
                </a:cubicBezTo>
                <a:cubicBezTo>
                  <a:pt x="1713289" y="-8780"/>
                  <a:pt x="2055166" y="23705"/>
                  <a:pt x="2314064" y="0"/>
                </a:cubicBezTo>
                <a:cubicBezTo>
                  <a:pt x="2572962" y="-23705"/>
                  <a:pt x="2754492" y="18875"/>
                  <a:pt x="3038055" y="0"/>
                </a:cubicBezTo>
                <a:cubicBezTo>
                  <a:pt x="3321618" y="-18875"/>
                  <a:pt x="3449311" y="-10463"/>
                  <a:pt x="3619954" y="0"/>
                </a:cubicBezTo>
                <a:cubicBezTo>
                  <a:pt x="3790597" y="10463"/>
                  <a:pt x="4443620" y="43706"/>
                  <a:pt x="4736389" y="0"/>
                </a:cubicBezTo>
                <a:cubicBezTo>
                  <a:pt x="4730989" y="144780"/>
                  <a:pt x="4753619" y="277415"/>
                  <a:pt x="4736389" y="346864"/>
                </a:cubicBezTo>
                <a:cubicBezTo>
                  <a:pt x="4719159" y="416313"/>
                  <a:pt x="4751490" y="580784"/>
                  <a:pt x="4736389" y="707886"/>
                </a:cubicBezTo>
                <a:cubicBezTo>
                  <a:pt x="4534608" y="718752"/>
                  <a:pt x="4350643" y="715008"/>
                  <a:pt x="4201854" y="707886"/>
                </a:cubicBezTo>
                <a:cubicBezTo>
                  <a:pt x="4053065" y="700764"/>
                  <a:pt x="3758602" y="686427"/>
                  <a:pt x="3572591" y="707886"/>
                </a:cubicBezTo>
                <a:cubicBezTo>
                  <a:pt x="3386580" y="729345"/>
                  <a:pt x="3143055" y="730058"/>
                  <a:pt x="2848600" y="707886"/>
                </a:cubicBezTo>
                <a:cubicBezTo>
                  <a:pt x="2554145" y="685714"/>
                  <a:pt x="2347787" y="675902"/>
                  <a:pt x="2077245" y="707886"/>
                </a:cubicBezTo>
                <a:cubicBezTo>
                  <a:pt x="1806703" y="739870"/>
                  <a:pt x="1668553" y="732587"/>
                  <a:pt x="1353254" y="707886"/>
                </a:cubicBezTo>
                <a:cubicBezTo>
                  <a:pt x="1037955" y="683185"/>
                  <a:pt x="949271" y="720787"/>
                  <a:pt x="818719" y="707886"/>
                </a:cubicBezTo>
                <a:cubicBezTo>
                  <a:pt x="688168" y="694985"/>
                  <a:pt x="242189" y="723612"/>
                  <a:pt x="0" y="707886"/>
                </a:cubicBezTo>
                <a:cubicBezTo>
                  <a:pt x="800" y="581987"/>
                  <a:pt x="5677" y="517850"/>
                  <a:pt x="0" y="339785"/>
                </a:cubicBezTo>
                <a:cubicBezTo>
                  <a:pt x="-5677" y="161720"/>
                  <a:pt x="4284" y="103594"/>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Thiếu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chất</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khoáng</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775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50D8BA5-D95E-D0E5-199F-BBAD93785551}"/>
              </a:ext>
            </a:extLst>
          </p:cNvPr>
          <p:cNvGrpSpPr/>
          <p:nvPr/>
        </p:nvGrpSpPr>
        <p:grpSpPr>
          <a:xfrm>
            <a:off x="2157572" y="575355"/>
            <a:ext cx="7767263" cy="6044053"/>
            <a:chOff x="6881361" y="1450487"/>
            <a:chExt cx="6516336" cy="5070651"/>
          </a:xfrm>
        </p:grpSpPr>
        <p:sp>
          <p:nvSpPr>
            <p:cNvPr id="4" name="Rectangle: Rounded Corners 3">
              <a:extLst>
                <a:ext uri="{FF2B5EF4-FFF2-40B4-BE49-F238E27FC236}">
                  <a16:creationId xmlns:a16="http://schemas.microsoft.com/office/drawing/2014/main" id="{7353DCE3-91C4-189E-AB4D-5375B1D00855}"/>
                </a:ext>
              </a:extLst>
            </p:cNvPr>
            <p:cNvSpPr/>
            <p:nvPr/>
          </p:nvSpPr>
          <p:spPr>
            <a:xfrm>
              <a:off x="6881361" y="1450487"/>
              <a:ext cx="6516336" cy="2724998"/>
            </a:xfrm>
            <a:custGeom>
              <a:avLst/>
              <a:gdLst>
                <a:gd name="connsiteX0" fmla="*/ 0 w 6516336"/>
                <a:gd name="connsiteY0" fmla="*/ 454175 h 2724998"/>
                <a:gd name="connsiteX1" fmla="*/ 454175 w 6516336"/>
                <a:gd name="connsiteY1" fmla="*/ 0 h 2724998"/>
                <a:gd name="connsiteX2" fmla="*/ 6062161 w 6516336"/>
                <a:gd name="connsiteY2" fmla="*/ 0 h 2724998"/>
                <a:gd name="connsiteX3" fmla="*/ 6516336 w 6516336"/>
                <a:gd name="connsiteY3" fmla="*/ 454175 h 2724998"/>
                <a:gd name="connsiteX4" fmla="*/ 6516336 w 6516336"/>
                <a:gd name="connsiteY4" fmla="*/ 2270823 h 2724998"/>
                <a:gd name="connsiteX5" fmla="*/ 6062161 w 6516336"/>
                <a:gd name="connsiteY5" fmla="*/ 2724998 h 2724998"/>
                <a:gd name="connsiteX6" fmla="*/ 454175 w 6516336"/>
                <a:gd name="connsiteY6" fmla="*/ 2724998 h 2724998"/>
                <a:gd name="connsiteX7" fmla="*/ 0 w 6516336"/>
                <a:gd name="connsiteY7" fmla="*/ 2270823 h 2724998"/>
                <a:gd name="connsiteX8" fmla="*/ 0 w 6516336"/>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724998" fill="none" extrusionOk="0">
                  <a:moveTo>
                    <a:pt x="0" y="454175"/>
                  </a:moveTo>
                  <a:cubicBezTo>
                    <a:pt x="1822" y="252659"/>
                    <a:pt x="210714" y="12374"/>
                    <a:pt x="454175" y="0"/>
                  </a:cubicBezTo>
                  <a:cubicBezTo>
                    <a:pt x="2266784" y="72427"/>
                    <a:pt x="4291600" y="61419"/>
                    <a:pt x="6062161" y="0"/>
                  </a:cubicBezTo>
                  <a:cubicBezTo>
                    <a:pt x="6311833" y="-7999"/>
                    <a:pt x="6497523" y="197651"/>
                    <a:pt x="6516336" y="454175"/>
                  </a:cubicBezTo>
                  <a:cubicBezTo>
                    <a:pt x="6523551" y="851661"/>
                    <a:pt x="6418632" y="1388606"/>
                    <a:pt x="6516336" y="2270823"/>
                  </a:cubicBezTo>
                  <a:cubicBezTo>
                    <a:pt x="6524827" y="2478562"/>
                    <a:pt x="6299813" y="2710221"/>
                    <a:pt x="6062161" y="2724998"/>
                  </a:cubicBezTo>
                  <a:cubicBezTo>
                    <a:pt x="4316686" y="2754825"/>
                    <a:pt x="2695146" y="2645692"/>
                    <a:pt x="454175" y="2724998"/>
                  </a:cubicBezTo>
                  <a:cubicBezTo>
                    <a:pt x="232384" y="2721715"/>
                    <a:pt x="-25852" y="2526769"/>
                    <a:pt x="0" y="2270823"/>
                  </a:cubicBezTo>
                  <a:cubicBezTo>
                    <a:pt x="112750" y="1842436"/>
                    <a:pt x="-37861" y="860948"/>
                    <a:pt x="0" y="454175"/>
                  </a:cubicBezTo>
                  <a:close/>
                </a:path>
                <a:path w="6516336" h="2724998" stroke="0" extrusionOk="0">
                  <a:moveTo>
                    <a:pt x="0" y="454175"/>
                  </a:moveTo>
                  <a:cubicBezTo>
                    <a:pt x="10819" y="206290"/>
                    <a:pt x="212982" y="20087"/>
                    <a:pt x="454175" y="0"/>
                  </a:cubicBezTo>
                  <a:cubicBezTo>
                    <a:pt x="3098758" y="123000"/>
                    <a:pt x="3865315" y="-96860"/>
                    <a:pt x="6062161" y="0"/>
                  </a:cubicBezTo>
                  <a:cubicBezTo>
                    <a:pt x="6273794" y="-29877"/>
                    <a:pt x="6523267" y="189369"/>
                    <a:pt x="6516336" y="454175"/>
                  </a:cubicBezTo>
                  <a:cubicBezTo>
                    <a:pt x="6671051" y="711186"/>
                    <a:pt x="6530703" y="1737233"/>
                    <a:pt x="6516336" y="2270823"/>
                  </a:cubicBezTo>
                  <a:cubicBezTo>
                    <a:pt x="6501823" y="2526915"/>
                    <a:pt x="6289445" y="2721144"/>
                    <a:pt x="6062161" y="2724998"/>
                  </a:cubicBezTo>
                  <a:cubicBezTo>
                    <a:pt x="5055395" y="2564291"/>
                    <a:pt x="1237511"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Dự</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đoán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1,2,3,5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sẽ</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chết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4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sống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phát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triển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khỏe</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mạnh</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5CA552C4-ACEE-AB25-D787-BED9709F8342}"/>
                  </a:ext>
                </a:extLst>
              </p:cNvPr>
              <p:cNvPicPr>
                <a:picLocks noChangeAspect="1"/>
              </p:cNvPicPr>
              <p:nvPr/>
            </p:nvPicPr>
            <p:blipFill>
              <a:blip r:embed="rId9"/>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A64E2021-6433-9601-31A9-4B40041E1564}"/>
                  </a:ext>
                </a:extLst>
              </p:cNvPr>
              <p:cNvPicPr>
                <a:picLocks noChangeAspect="1"/>
              </p:cNvPicPr>
              <p:nvPr/>
            </p:nvPicPr>
            <p:blipFill>
              <a:blip r:embed="rId10"/>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584775"/>
          </a:xfrm>
          <a:prstGeom prst="rect">
            <a:avLst/>
          </a:prstGeom>
          <a:noFill/>
        </p:spPr>
        <p:txBody>
          <a:bodyPr wrap="square" rtlCol="0">
            <a:spAutoFit/>
          </a:bodyPr>
          <a:lstStyle/>
          <a:p>
            <a:r>
              <a:rPr lang="en-US" sz="3200" b="1" dirty="0"/>
              <a:t>2. Quan </a:t>
            </a:r>
            <a:r>
              <a:rPr lang="en-US" sz="3200" b="1" dirty="0" err="1"/>
              <a:t>sát</a:t>
            </a:r>
            <a:r>
              <a:rPr lang="en-US" sz="3200" b="1" dirty="0"/>
              <a:t> </a:t>
            </a:r>
            <a:r>
              <a:rPr lang="en-US" sz="3200" b="1" dirty="0" err="1"/>
              <a:t>hình</a:t>
            </a:r>
            <a:r>
              <a:rPr lang="en-US" sz="3200" b="1" dirty="0"/>
              <a:t> 3 </a:t>
            </a:r>
            <a:r>
              <a:rPr lang="en-US" sz="3200" b="1" dirty="0" err="1"/>
              <a:t>để</a:t>
            </a:r>
            <a:r>
              <a:rPr lang="en-US" sz="3200" b="1" dirty="0"/>
              <a:t> so </a:t>
            </a:r>
            <a:r>
              <a:rPr lang="en-US" sz="3200" b="1" dirty="0" err="1"/>
              <a:t>sánh</a:t>
            </a:r>
            <a:r>
              <a:rPr lang="en-US" sz="3200" b="1" dirty="0"/>
              <a:t> </a:t>
            </a:r>
            <a:r>
              <a:rPr lang="en-US" sz="3200" b="1" dirty="0" err="1"/>
              <a:t>dự</a:t>
            </a:r>
            <a:r>
              <a:rPr lang="en-US" sz="3200" b="1" dirty="0"/>
              <a:t> </a:t>
            </a:r>
            <a:r>
              <a:rPr lang="en-US" sz="3200" b="1" dirty="0" err="1"/>
              <a:t>đoán</a:t>
            </a:r>
            <a:r>
              <a:rPr lang="en-US" sz="3200" b="1" dirty="0"/>
              <a:t> </a:t>
            </a:r>
            <a:r>
              <a:rPr lang="en-US" sz="3200" b="1" dirty="0" err="1"/>
              <a:t>của</a:t>
            </a:r>
            <a:r>
              <a:rPr lang="en-US" sz="3200" b="1" dirty="0"/>
              <a:t> </a:t>
            </a:r>
            <a:r>
              <a:rPr lang="en-US" sz="3200" b="1" dirty="0" err="1"/>
              <a:t>mình</a:t>
            </a:r>
            <a:r>
              <a:rPr lang="en-US" sz="3200" b="1" dirty="0"/>
              <a:t> </a:t>
            </a:r>
            <a:r>
              <a:rPr lang="en-US" sz="3200" b="1" dirty="0" err="1"/>
              <a:t>với</a:t>
            </a:r>
            <a:r>
              <a:rPr lang="en-US" sz="3200" b="1" dirty="0"/>
              <a:t> </a:t>
            </a:r>
            <a:r>
              <a:rPr lang="en-US" sz="3200" b="1" dirty="0" err="1"/>
              <a:t>kết</a:t>
            </a:r>
            <a:r>
              <a:rPr lang="en-US" sz="3200" b="1" dirty="0"/>
              <a:t> </a:t>
            </a:r>
            <a:r>
              <a:rPr lang="en-US" sz="3200" b="1" dirty="0" err="1"/>
              <a:t>quả</a:t>
            </a:r>
            <a:r>
              <a:rPr lang="en-US" sz="3200" b="1" dirty="0"/>
              <a:t> TN</a:t>
            </a:r>
          </a:p>
        </p:txBody>
      </p:sp>
      <p:pic>
        <p:nvPicPr>
          <p:cNvPr id="8" name="Picture 7">
            <a:extLst>
              <a:ext uri="{FF2B5EF4-FFF2-40B4-BE49-F238E27FC236}">
                <a16:creationId xmlns:a16="http://schemas.microsoft.com/office/drawing/2014/main" id="{BC01FB33-74A5-26DA-77C0-CCC760D944F9}"/>
              </a:ext>
            </a:extLst>
          </p:cNvPr>
          <p:cNvPicPr>
            <a:picLocks noChangeAspect="1"/>
          </p:cNvPicPr>
          <p:nvPr/>
        </p:nvPicPr>
        <p:blipFill>
          <a:blip r:embed="rId4"/>
          <a:stretch>
            <a:fillRect/>
          </a:stretch>
        </p:blipFill>
        <p:spPr>
          <a:xfrm>
            <a:off x="1007830" y="1327988"/>
            <a:ext cx="5896404" cy="4775870"/>
          </a:xfrm>
          <a:prstGeom prst="rect">
            <a:avLst/>
          </a:prstGeom>
        </p:spPr>
      </p:pic>
      <p:pic>
        <p:nvPicPr>
          <p:cNvPr id="10" name="Picture 9">
            <a:extLst>
              <a:ext uri="{FF2B5EF4-FFF2-40B4-BE49-F238E27FC236}">
                <a16:creationId xmlns:a16="http://schemas.microsoft.com/office/drawing/2014/main" id="{3BB60114-AEC9-270C-A8B6-FCCA5F747A63}"/>
              </a:ext>
            </a:extLst>
          </p:cNvPr>
          <p:cNvPicPr>
            <a:picLocks noChangeAspect="1"/>
          </p:cNvPicPr>
          <p:nvPr/>
        </p:nvPicPr>
        <p:blipFill>
          <a:blip r:embed="rId5"/>
          <a:stretch>
            <a:fillRect/>
          </a:stretch>
        </p:blipFill>
        <p:spPr>
          <a:xfrm>
            <a:off x="7259120" y="1992812"/>
            <a:ext cx="3623476" cy="3092896"/>
          </a:xfrm>
          <a:prstGeom prst="rect">
            <a:avLst/>
          </a:prstGeom>
        </p:spPr>
      </p:pic>
    </p:spTree>
    <p:extLst>
      <p:ext uri="{BB962C8B-B14F-4D97-AF65-F5344CB8AC3E}">
        <p14:creationId xmlns:p14="http://schemas.microsoft.com/office/powerpoint/2010/main" val="35992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0CB91554-70B8-96CA-D475-7A62DEA441A4}"/>
              </a:ext>
            </a:extLst>
          </p:cNvPr>
          <p:cNvPicPr>
            <a:picLocks noChangeAspect="1"/>
          </p:cNvPicPr>
          <p:nvPr/>
        </p:nvPicPr>
        <p:blipFill>
          <a:blip r:embed="rId4"/>
          <a:stretch>
            <a:fillRect/>
          </a:stretch>
        </p:blipFill>
        <p:spPr>
          <a:xfrm>
            <a:off x="1005422" y="1959260"/>
            <a:ext cx="4121382" cy="3267132"/>
          </a:xfrm>
          <a:prstGeom prst="rect">
            <a:avLst/>
          </a:prstGeom>
        </p:spPr>
      </p:pic>
      <p:sp>
        <p:nvSpPr>
          <p:cNvPr id="7" name="Rectangle: Rounded Corners 6">
            <a:extLst>
              <a:ext uri="{FF2B5EF4-FFF2-40B4-BE49-F238E27FC236}">
                <a16:creationId xmlns:a16="http://schemas.microsoft.com/office/drawing/2014/main" id="{E329F580-1050-8C4F-A9B0-C35EF95E51F4}"/>
              </a:ext>
            </a:extLst>
          </p:cNvPr>
          <p:cNvSpPr/>
          <p:nvPr/>
        </p:nvSpPr>
        <p:spPr>
          <a:xfrm>
            <a:off x="5589142" y="1613042"/>
            <a:ext cx="5959010" cy="4161033"/>
          </a:xfrm>
          <a:custGeom>
            <a:avLst/>
            <a:gdLst>
              <a:gd name="connsiteX0" fmla="*/ 0 w 5959010"/>
              <a:gd name="connsiteY0" fmla="*/ 693519 h 4161033"/>
              <a:gd name="connsiteX1" fmla="*/ 693519 w 5959010"/>
              <a:gd name="connsiteY1" fmla="*/ 0 h 4161033"/>
              <a:gd name="connsiteX2" fmla="*/ 5265491 w 5959010"/>
              <a:gd name="connsiteY2" fmla="*/ 0 h 4161033"/>
              <a:gd name="connsiteX3" fmla="*/ 5959010 w 5959010"/>
              <a:gd name="connsiteY3" fmla="*/ 693519 h 4161033"/>
              <a:gd name="connsiteX4" fmla="*/ 5959010 w 5959010"/>
              <a:gd name="connsiteY4" fmla="*/ 3467514 h 4161033"/>
              <a:gd name="connsiteX5" fmla="*/ 5265491 w 5959010"/>
              <a:gd name="connsiteY5" fmla="*/ 4161033 h 4161033"/>
              <a:gd name="connsiteX6" fmla="*/ 693519 w 5959010"/>
              <a:gd name="connsiteY6" fmla="*/ 4161033 h 4161033"/>
              <a:gd name="connsiteX7" fmla="*/ 0 w 5959010"/>
              <a:gd name="connsiteY7" fmla="*/ 3467514 h 4161033"/>
              <a:gd name="connsiteX8" fmla="*/ 0 w 5959010"/>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4161033" fill="none" extrusionOk="0">
                <a:moveTo>
                  <a:pt x="0" y="693519"/>
                </a:moveTo>
                <a:cubicBezTo>
                  <a:pt x="-1787" y="369030"/>
                  <a:pt x="330701" y="-40757"/>
                  <a:pt x="693519" y="0"/>
                </a:cubicBezTo>
                <a:cubicBezTo>
                  <a:pt x="2064884" y="29483"/>
                  <a:pt x="3643641" y="4220"/>
                  <a:pt x="5265491" y="0"/>
                </a:cubicBezTo>
                <a:cubicBezTo>
                  <a:pt x="5654911" y="2411"/>
                  <a:pt x="5942824" y="331504"/>
                  <a:pt x="5959010" y="693519"/>
                </a:cubicBezTo>
                <a:cubicBezTo>
                  <a:pt x="5943068" y="1617113"/>
                  <a:pt x="5859186" y="2563550"/>
                  <a:pt x="5959010" y="3467514"/>
                </a:cubicBezTo>
                <a:cubicBezTo>
                  <a:pt x="5971708" y="3857368"/>
                  <a:pt x="5691875" y="4200071"/>
                  <a:pt x="5265491" y="4161033"/>
                </a:cubicBezTo>
                <a:cubicBezTo>
                  <a:pt x="3812871" y="4195161"/>
                  <a:pt x="1742957" y="4038241"/>
                  <a:pt x="693519" y="4161033"/>
                </a:cubicBezTo>
                <a:cubicBezTo>
                  <a:pt x="294797" y="4192319"/>
                  <a:pt x="-25716" y="3893396"/>
                  <a:pt x="0" y="3467514"/>
                </a:cubicBezTo>
                <a:cubicBezTo>
                  <a:pt x="-162483" y="2826556"/>
                  <a:pt x="12474" y="2024265"/>
                  <a:pt x="0" y="693519"/>
                </a:cubicBezTo>
                <a:close/>
              </a:path>
              <a:path w="5959010" h="4161033" stroke="0" extrusionOk="0">
                <a:moveTo>
                  <a:pt x="0" y="693519"/>
                </a:moveTo>
                <a:cubicBezTo>
                  <a:pt x="-8359" y="324728"/>
                  <a:pt x="373342" y="33954"/>
                  <a:pt x="693519" y="0"/>
                </a:cubicBezTo>
                <a:cubicBezTo>
                  <a:pt x="1836756" y="-40312"/>
                  <a:pt x="4044165" y="-70188"/>
                  <a:pt x="5265491" y="0"/>
                </a:cubicBezTo>
                <a:cubicBezTo>
                  <a:pt x="5596374" y="-4906"/>
                  <a:pt x="5988653" y="252951"/>
                  <a:pt x="5959010" y="693519"/>
                </a:cubicBezTo>
                <a:cubicBezTo>
                  <a:pt x="5996617" y="1887710"/>
                  <a:pt x="5983087" y="2861370"/>
                  <a:pt x="5959010" y="3467514"/>
                </a:cubicBezTo>
                <a:cubicBezTo>
                  <a:pt x="5958110" y="3861279"/>
                  <a:pt x="5616357" y="4161506"/>
                  <a:pt x="5265491" y="4161033"/>
                </a:cubicBezTo>
                <a:cubicBezTo>
                  <a:pt x="4149219" y="4178384"/>
                  <a:pt x="125790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1: Cây dài ra, màu nhạt, thân yếu.</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Nguyên</a:t>
            </a:r>
            <a:r>
              <a:rPr kumimoji="0" lang="en-US" sz="4400" b="1" i="1"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nhân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Phát</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triển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trong</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điều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kiện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thiếu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ánh</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sáng</a:t>
            </a:r>
            <a:r>
              <a:rPr lang="en-US" sz="4400" b="1" kern="0" dirty="0">
                <a:solidFill>
                  <a:srgbClr val="002060"/>
                </a:solidFill>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29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921267"/>
            <a:ext cx="5959010" cy="3133619"/>
          </a:xfrm>
          <a:custGeom>
            <a:avLst/>
            <a:gdLst>
              <a:gd name="connsiteX0" fmla="*/ 0 w 5959010"/>
              <a:gd name="connsiteY0" fmla="*/ 522280 h 3133619"/>
              <a:gd name="connsiteX1" fmla="*/ 522280 w 5959010"/>
              <a:gd name="connsiteY1" fmla="*/ 0 h 3133619"/>
              <a:gd name="connsiteX2" fmla="*/ 5436730 w 5959010"/>
              <a:gd name="connsiteY2" fmla="*/ 0 h 3133619"/>
              <a:gd name="connsiteX3" fmla="*/ 5959010 w 5959010"/>
              <a:gd name="connsiteY3" fmla="*/ 522280 h 3133619"/>
              <a:gd name="connsiteX4" fmla="*/ 5959010 w 5959010"/>
              <a:gd name="connsiteY4" fmla="*/ 2611339 h 3133619"/>
              <a:gd name="connsiteX5" fmla="*/ 5436730 w 5959010"/>
              <a:gd name="connsiteY5" fmla="*/ 3133619 h 3133619"/>
              <a:gd name="connsiteX6" fmla="*/ 522280 w 5959010"/>
              <a:gd name="connsiteY6" fmla="*/ 3133619 h 3133619"/>
              <a:gd name="connsiteX7" fmla="*/ 0 w 5959010"/>
              <a:gd name="connsiteY7" fmla="*/ 2611339 h 3133619"/>
              <a:gd name="connsiteX8" fmla="*/ 0 w 5959010"/>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3133619" fill="none" extrusionOk="0">
                <a:moveTo>
                  <a:pt x="0" y="522280"/>
                </a:moveTo>
                <a:cubicBezTo>
                  <a:pt x="-1132" y="270891"/>
                  <a:pt x="240830" y="-14117"/>
                  <a:pt x="522280" y="0"/>
                </a:cubicBezTo>
                <a:cubicBezTo>
                  <a:pt x="1979101" y="29483"/>
                  <a:pt x="3895750" y="4220"/>
                  <a:pt x="5436730" y="0"/>
                </a:cubicBezTo>
                <a:cubicBezTo>
                  <a:pt x="5745660" y="7716"/>
                  <a:pt x="5953558" y="240908"/>
                  <a:pt x="5959010" y="522280"/>
                </a:cubicBezTo>
                <a:cubicBezTo>
                  <a:pt x="5943068" y="800635"/>
                  <a:pt x="5859186" y="1980960"/>
                  <a:pt x="5959010" y="2611339"/>
                </a:cubicBezTo>
                <a:cubicBezTo>
                  <a:pt x="5997030" y="2920247"/>
                  <a:pt x="5746271" y="3152609"/>
                  <a:pt x="5436730" y="3133619"/>
                </a:cubicBezTo>
                <a:cubicBezTo>
                  <a:pt x="4349956" y="3167747"/>
                  <a:pt x="2295194" y="3010827"/>
                  <a:pt x="522280" y="3133619"/>
                </a:cubicBezTo>
                <a:cubicBezTo>
                  <a:pt x="211172" y="3178770"/>
                  <a:pt x="-12733" y="2921009"/>
                  <a:pt x="0" y="2611339"/>
                </a:cubicBezTo>
                <a:cubicBezTo>
                  <a:pt x="-162483" y="1822814"/>
                  <a:pt x="12474" y="1429207"/>
                  <a:pt x="0" y="522280"/>
                </a:cubicBezTo>
                <a:close/>
              </a:path>
              <a:path w="5959010" h="3133619" stroke="0" extrusionOk="0">
                <a:moveTo>
                  <a:pt x="0" y="522280"/>
                </a:moveTo>
                <a:cubicBezTo>
                  <a:pt x="-25281" y="276866"/>
                  <a:pt x="256132" y="12048"/>
                  <a:pt x="522280" y="0"/>
                </a:cubicBezTo>
                <a:cubicBezTo>
                  <a:pt x="2744373" y="-40312"/>
                  <a:pt x="4434861" y="-70188"/>
                  <a:pt x="5436730" y="0"/>
                </a:cubicBezTo>
                <a:cubicBezTo>
                  <a:pt x="5704385" y="-1956"/>
                  <a:pt x="5981273" y="190613"/>
                  <a:pt x="5959010" y="522280"/>
                </a:cubicBezTo>
                <a:cubicBezTo>
                  <a:pt x="5996617" y="934593"/>
                  <a:pt x="5983087" y="1730992"/>
                  <a:pt x="5959010" y="2611339"/>
                </a:cubicBezTo>
                <a:cubicBezTo>
                  <a:pt x="5957780" y="2914470"/>
                  <a:pt x="5690095" y="3134135"/>
                  <a:pt x="5436730" y="3133619"/>
                </a:cubicBezTo>
                <a:cubicBezTo>
                  <a:pt x="3819870" y="3150970"/>
                  <a:pt x="1489966"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2: Cây héo rũ</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khí</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D32CF04-68F7-35F3-A95C-5D153913149E}"/>
              </a:ext>
            </a:extLst>
          </p:cNvPr>
          <p:cNvPicPr>
            <a:picLocks noChangeAspect="1"/>
          </p:cNvPicPr>
          <p:nvPr/>
        </p:nvPicPr>
        <p:blipFill>
          <a:blip r:embed="rId4"/>
          <a:stretch>
            <a:fillRect/>
          </a:stretch>
        </p:blipFill>
        <p:spPr>
          <a:xfrm>
            <a:off x="871109" y="1756881"/>
            <a:ext cx="4229312" cy="3408237"/>
          </a:xfrm>
          <a:prstGeom prst="rect">
            <a:avLst/>
          </a:prstGeom>
        </p:spPr>
      </p:pic>
    </p:spTree>
    <p:extLst>
      <p:ext uri="{BB962C8B-B14F-4D97-AF65-F5344CB8AC3E}">
        <p14:creationId xmlns:p14="http://schemas.microsoft.com/office/powerpoint/2010/main" val="422404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537771" y="1551399"/>
            <a:ext cx="5856269" cy="3503488"/>
          </a:xfrm>
          <a:custGeom>
            <a:avLst/>
            <a:gdLst>
              <a:gd name="connsiteX0" fmla="*/ 0 w 5856269"/>
              <a:gd name="connsiteY0" fmla="*/ 583926 h 3503488"/>
              <a:gd name="connsiteX1" fmla="*/ 583926 w 5856269"/>
              <a:gd name="connsiteY1" fmla="*/ 0 h 3503488"/>
              <a:gd name="connsiteX2" fmla="*/ 5272343 w 5856269"/>
              <a:gd name="connsiteY2" fmla="*/ 0 h 3503488"/>
              <a:gd name="connsiteX3" fmla="*/ 5856269 w 5856269"/>
              <a:gd name="connsiteY3" fmla="*/ 583926 h 3503488"/>
              <a:gd name="connsiteX4" fmla="*/ 5856269 w 5856269"/>
              <a:gd name="connsiteY4" fmla="*/ 2919562 h 3503488"/>
              <a:gd name="connsiteX5" fmla="*/ 5272343 w 5856269"/>
              <a:gd name="connsiteY5" fmla="*/ 3503488 h 3503488"/>
              <a:gd name="connsiteX6" fmla="*/ 583926 w 5856269"/>
              <a:gd name="connsiteY6" fmla="*/ 3503488 h 3503488"/>
              <a:gd name="connsiteX7" fmla="*/ 0 w 5856269"/>
              <a:gd name="connsiteY7" fmla="*/ 2919562 h 3503488"/>
              <a:gd name="connsiteX8" fmla="*/ 0 w 5856269"/>
              <a:gd name="connsiteY8" fmla="*/ 583926 h 35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269" h="3503488" fill="none" extrusionOk="0">
                <a:moveTo>
                  <a:pt x="0" y="583926"/>
                </a:moveTo>
                <a:cubicBezTo>
                  <a:pt x="-360" y="273227"/>
                  <a:pt x="272394" y="-22114"/>
                  <a:pt x="583926" y="0"/>
                </a:cubicBezTo>
                <a:cubicBezTo>
                  <a:pt x="2101480" y="29483"/>
                  <a:pt x="3587262" y="4220"/>
                  <a:pt x="5272343" y="0"/>
                </a:cubicBezTo>
                <a:cubicBezTo>
                  <a:pt x="5646522" y="19471"/>
                  <a:pt x="5843951" y="277419"/>
                  <a:pt x="5856269" y="583926"/>
                </a:cubicBezTo>
                <a:cubicBezTo>
                  <a:pt x="5840327" y="917643"/>
                  <a:pt x="5756445" y="2193450"/>
                  <a:pt x="5856269" y="2919562"/>
                </a:cubicBezTo>
                <a:cubicBezTo>
                  <a:pt x="5862849" y="3245596"/>
                  <a:pt x="5615949" y="3522495"/>
                  <a:pt x="5272343" y="3503488"/>
                </a:cubicBezTo>
                <a:cubicBezTo>
                  <a:pt x="3048351" y="3537616"/>
                  <a:pt x="1204088" y="3380696"/>
                  <a:pt x="583926" y="3503488"/>
                </a:cubicBezTo>
                <a:cubicBezTo>
                  <a:pt x="243029" y="3540158"/>
                  <a:pt x="-28646" y="3289801"/>
                  <a:pt x="0" y="2919562"/>
                </a:cubicBezTo>
                <a:cubicBezTo>
                  <a:pt x="-162483" y="1891412"/>
                  <a:pt x="12474" y="948040"/>
                  <a:pt x="0" y="583926"/>
                </a:cubicBezTo>
                <a:close/>
              </a:path>
              <a:path w="5856269" h="3503488" stroke="0" extrusionOk="0">
                <a:moveTo>
                  <a:pt x="0" y="583926"/>
                </a:moveTo>
                <a:cubicBezTo>
                  <a:pt x="-6700" y="272838"/>
                  <a:pt x="265691" y="2301"/>
                  <a:pt x="583926" y="0"/>
                </a:cubicBezTo>
                <a:cubicBezTo>
                  <a:pt x="1802278" y="-40312"/>
                  <a:pt x="4340378" y="-70188"/>
                  <a:pt x="5272343" y="0"/>
                </a:cubicBezTo>
                <a:cubicBezTo>
                  <a:pt x="5575605" y="-1810"/>
                  <a:pt x="5883008" y="209524"/>
                  <a:pt x="5856269" y="583926"/>
                </a:cubicBezTo>
                <a:cubicBezTo>
                  <a:pt x="5893876" y="1645986"/>
                  <a:pt x="5880346" y="1817388"/>
                  <a:pt x="5856269" y="2919562"/>
                </a:cubicBezTo>
                <a:cubicBezTo>
                  <a:pt x="5853949" y="3269755"/>
                  <a:pt x="5562588" y="3503962"/>
                  <a:pt x="5272343" y="3503488"/>
                </a:cubicBezTo>
                <a:cubicBezTo>
                  <a:pt x="4718569" y="3520839"/>
                  <a:pt x="1758597" y="3626834"/>
                  <a:pt x="583926" y="3503488"/>
                </a:cubicBezTo>
                <a:cubicBezTo>
                  <a:pt x="271105" y="3462770"/>
                  <a:pt x="10021" y="3254570"/>
                  <a:pt x="0" y="2919562"/>
                </a:cubicBezTo>
                <a:cubicBezTo>
                  <a:pt x="6107" y="2082529"/>
                  <a:pt x="-133487" y="1624935"/>
                  <a:pt x="0" y="583926"/>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Cây </a:t>
            </a:r>
            <a:r>
              <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chết</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khô</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héo</a:t>
            </a:r>
            <a:endPar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5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nước</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123F199-E9C4-6734-4E2B-91E4E044E9D4}"/>
              </a:ext>
            </a:extLst>
          </p:cNvPr>
          <p:cNvPicPr>
            <a:picLocks noChangeAspect="1"/>
          </p:cNvPicPr>
          <p:nvPr/>
        </p:nvPicPr>
        <p:blipFill>
          <a:blip r:embed="rId4"/>
          <a:stretch>
            <a:fillRect/>
          </a:stretch>
        </p:blipFill>
        <p:spPr>
          <a:xfrm>
            <a:off x="1016712" y="1664413"/>
            <a:ext cx="3797329" cy="3452117"/>
          </a:xfrm>
          <a:prstGeom prst="rect">
            <a:avLst/>
          </a:prstGeom>
        </p:spPr>
      </p:pic>
    </p:spTree>
    <p:extLst>
      <p:ext uri="{BB962C8B-B14F-4D97-AF65-F5344CB8AC3E}">
        <p14:creationId xmlns:p14="http://schemas.microsoft.com/office/powerpoint/2010/main" val="295236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4</a:t>
            </a: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cây phát triển xanh tốt, ra nhiều lá mới, khỏe</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lvl="0" algn="just">
              <a:defRPr/>
            </a:pP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i="1" dirty="0">
                <a:solidFill>
                  <a:srgbClr val="FF0000"/>
                </a:solidFill>
                <a:latin typeface="Calibri" panose="020F0502020204030204" pitchFamily="34" charset="0"/>
                <a:ea typeface="Cambria" panose="02040503050406030204" pitchFamily="18" charset="0"/>
                <a:cs typeface="Calibri" panose="020F0502020204030204" pitchFamily="34" charset="0"/>
              </a:rPr>
              <a:t>Cây 4 các điều kiện sống cơ bản đảm bảo. </a:t>
            </a:r>
            <a:endParaRPr kumimoji="0" lang="vi-VN"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BE8CAC9B-B31B-4FF4-C430-42799FC12F2E}"/>
              </a:ext>
            </a:extLst>
          </p:cNvPr>
          <p:cNvPicPr>
            <a:picLocks noChangeAspect="1"/>
          </p:cNvPicPr>
          <p:nvPr/>
        </p:nvPicPr>
        <p:blipFill>
          <a:blip r:embed="rId4"/>
          <a:stretch>
            <a:fillRect/>
          </a:stretch>
        </p:blipFill>
        <p:spPr>
          <a:xfrm>
            <a:off x="613506" y="1736333"/>
            <a:ext cx="4009383" cy="3299234"/>
          </a:xfrm>
          <a:prstGeom prst="rect">
            <a:avLst/>
          </a:prstGeom>
        </p:spPr>
      </p:pic>
    </p:spTree>
    <p:extLst>
      <p:ext uri="{BB962C8B-B14F-4D97-AF65-F5344CB8AC3E}">
        <p14:creationId xmlns:p14="http://schemas.microsoft.com/office/powerpoint/2010/main" val="356233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5</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Cây</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phát</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triển</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chậm</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vàng</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lá</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còi</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cọc</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Cây</a:t>
            </a:r>
            <a:r>
              <a:rPr kumimoji="0" lang="nl-NL" sz="4000" b="1" i="1"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thiếu chất khoáng</a:t>
            </a:r>
            <a:endParaRPr kumimoji="0" lang="vi-VN"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B04258EF-C099-BCF3-4C48-EC3DD3517AE6}"/>
              </a:ext>
            </a:extLst>
          </p:cNvPr>
          <p:cNvPicPr>
            <a:picLocks noChangeAspect="1"/>
          </p:cNvPicPr>
          <p:nvPr/>
        </p:nvPicPr>
        <p:blipFill>
          <a:blip r:embed="rId4"/>
          <a:stretch>
            <a:fillRect/>
          </a:stretch>
        </p:blipFill>
        <p:spPr>
          <a:xfrm>
            <a:off x="800207" y="1705509"/>
            <a:ext cx="3712616" cy="3570913"/>
          </a:xfrm>
          <a:prstGeom prst="rect">
            <a:avLst/>
          </a:prstGeom>
        </p:spPr>
      </p:pic>
    </p:spTree>
    <p:extLst>
      <p:ext uri="{BB962C8B-B14F-4D97-AF65-F5344CB8AC3E}">
        <p14:creationId xmlns:p14="http://schemas.microsoft.com/office/powerpoint/2010/main" val="288357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647701" y="-209550"/>
            <a:ext cx="10706100" cy="7477125"/>
          </a:xfrm>
          <a:prstGeom prst="rect">
            <a:avLst/>
          </a:prstGeom>
        </p:spPr>
      </p:pic>
      <p:sp>
        <p:nvSpPr>
          <p:cNvPr id="7" name="TextBox 6">
            <a:extLst>
              <a:ext uri="{FF2B5EF4-FFF2-40B4-BE49-F238E27FC236}">
                <a16:creationId xmlns:a16="http://schemas.microsoft.com/office/drawing/2014/main" id="{B4E20B45-2FDF-4DB4-9E46-C8A6DDA8BB2C}"/>
              </a:ext>
            </a:extLst>
          </p:cNvPr>
          <p:cNvSpPr txBox="1"/>
          <p:nvPr/>
        </p:nvSpPr>
        <p:spPr>
          <a:xfrm>
            <a:off x="3433762" y="1115685"/>
            <a:ext cx="63531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ngày</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tháng</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r>
              <a:rPr kumimoji="0" lang="en-US" sz="24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năm</a:t>
            </a:r>
            <a:r>
              <a:rPr kumimoji="0" lang="en-US" sz="2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a:t>
            </a:r>
          </a:p>
        </p:txBody>
      </p:sp>
      <p:pic>
        <p:nvPicPr>
          <p:cNvPr id="10" name="Picture 9">
            <a:extLst>
              <a:ext uri="{FF2B5EF4-FFF2-40B4-BE49-F238E27FC236}">
                <a16:creationId xmlns:a16="http://schemas.microsoft.com/office/drawing/2014/main" id="{68FA366F-308C-2612-CFF8-CBF361FFC1EE}"/>
              </a:ext>
            </a:extLst>
          </p:cNvPr>
          <p:cNvPicPr>
            <a:picLocks noChangeAspect="1"/>
          </p:cNvPicPr>
          <p:nvPr/>
        </p:nvPicPr>
        <p:blipFill>
          <a:blip r:embed="rId5"/>
          <a:stretch>
            <a:fillRect/>
          </a:stretch>
        </p:blipFill>
        <p:spPr>
          <a:xfrm>
            <a:off x="5057775" y="1656169"/>
            <a:ext cx="2359257" cy="833723"/>
          </a:xfrm>
          <a:prstGeom prst="rect">
            <a:avLst/>
          </a:prstGeom>
        </p:spPr>
      </p:pic>
      <p:pic>
        <p:nvPicPr>
          <p:cNvPr id="15" name="Picture 14">
            <a:extLst>
              <a:ext uri="{FF2B5EF4-FFF2-40B4-BE49-F238E27FC236}">
                <a16:creationId xmlns:a16="http://schemas.microsoft.com/office/drawing/2014/main" id="{26E0BF1A-5109-AD88-E5D7-ACE8D1035FB3}"/>
              </a:ext>
            </a:extLst>
          </p:cNvPr>
          <p:cNvPicPr>
            <a:picLocks noChangeAspect="1"/>
          </p:cNvPicPr>
          <p:nvPr/>
        </p:nvPicPr>
        <p:blipFill>
          <a:blip r:embed="rId6"/>
          <a:stretch>
            <a:fillRect/>
          </a:stretch>
        </p:blipFill>
        <p:spPr>
          <a:xfrm>
            <a:off x="2352358" y="1958176"/>
            <a:ext cx="7315834" cy="3779848"/>
          </a:xfrm>
          <a:prstGeom prst="rect">
            <a:avLst/>
          </a:prstGeom>
        </p:spPr>
      </p:pic>
      <p:pic>
        <p:nvPicPr>
          <p:cNvPr id="17" name="Picture 16">
            <a:extLst>
              <a:ext uri="{FF2B5EF4-FFF2-40B4-BE49-F238E27FC236}">
                <a16:creationId xmlns:a16="http://schemas.microsoft.com/office/drawing/2014/main" id="{BC0F5941-5551-EE1C-99FB-8B17B796BD02}"/>
              </a:ext>
            </a:extLst>
          </p:cNvPr>
          <p:cNvPicPr>
            <a:picLocks noChangeAspect="1"/>
          </p:cNvPicPr>
          <p:nvPr/>
        </p:nvPicPr>
        <p:blipFill>
          <a:blip r:embed="rId7"/>
          <a:stretch>
            <a:fillRect/>
          </a:stretch>
        </p:blipFill>
        <p:spPr>
          <a:xfrm>
            <a:off x="1838626" y="1538815"/>
            <a:ext cx="1847248" cy="101812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2554545"/>
          </a:xfrm>
          <a:prstGeom prst="rect">
            <a:avLst/>
          </a:prstGeom>
          <a:noFill/>
        </p:spPr>
        <p:txBody>
          <a:bodyPr wrap="square" rtlCol="0">
            <a:spAutoFit/>
          </a:bodyPr>
          <a:lstStyle/>
          <a:p>
            <a:pPr algn="just"/>
            <a:r>
              <a:rPr lang="nl-NL" sz="4000" b="1" i="1" dirty="0">
                <a:effectLst/>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ánh sáng để sống và phát triển. Khi thiếu một trong các yếu tố đó, thực vật kém phát triển thậm chí có thể chết.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801383" y="575353"/>
            <a:ext cx="10921429" cy="646331"/>
          </a:xfrm>
          <a:prstGeom prst="rect">
            <a:avLst/>
          </a:prstGeom>
          <a:noFill/>
        </p:spPr>
        <p:txBody>
          <a:bodyPr wrap="square" rtlCol="0">
            <a:spAutoFit/>
          </a:bodyPr>
          <a:lstStyle/>
          <a:p>
            <a:pPr lvl="0" algn="ctr"/>
            <a:r>
              <a:rPr lang="en-US" sz="3600" b="1" dirty="0" err="1">
                <a:solidFill>
                  <a:prstClr val="black"/>
                </a:solidFill>
              </a:rPr>
              <a:t>Đọc</a:t>
            </a:r>
            <a:r>
              <a:rPr lang="en-US" sz="3600" b="1" dirty="0">
                <a:solidFill>
                  <a:prstClr val="black"/>
                </a:solidFill>
              </a:rPr>
              <a:t> </a:t>
            </a:r>
            <a:r>
              <a:rPr lang="en-US" sz="3600" b="1" dirty="0" err="1">
                <a:solidFill>
                  <a:prstClr val="black"/>
                </a:solidFill>
              </a:rPr>
              <a:t>mục</a:t>
            </a:r>
            <a:r>
              <a:rPr lang="en-US" sz="3600" b="1" dirty="0">
                <a:solidFill>
                  <a:prstClr val="black"/>
                </a:solidFill>
              </a:rPr>
              <a:t> </a:t>
            </a:r>
            <a:r>
              <a:rPr lang="en-US" sz="3600" b="1" dirty="0" err="1">
                <a:solidFill>
                  <a:prstClr val="black"/>
                </a:solidFill>
              </a:rPr>
              <a:t>Bạn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biết</a:t>
            </a:r>
            <a:r>
              <a:rPr lang="en-US" sz="3600" b="1" dirty="0">
                <a:solidFill>
                  <a:prstClr val="black"/>
                </a:solidFill>
              </a:rPr>
              <a:t> </a:t>
            </a:r>
            <a:r>
              <a:rPr lang="en-US" sz="3600" b="1" dirty="0" err="1">
                <a:solidFill>
                  <a:prstClr val="black"/>
                </a:solidFill>
              </a:rPr>
              <a:t>trang</a:t>
            </a:r>
            <a:r>
              <a:rPr lang="en-US" sz="3600" b="1" dirty="0">
                <a:solidFill>
                  <a:prstClr val="black"/>
                </a:solidFill>
              </a:rPr>
              <a:t> 55 </a:t>
            </a:r>
            <a:r>
              <a:rPr lang="en-US" sz="3600" b="1" dirty="0" err="1">
                <a:solidFill>
                  <a:prstClr val="black"/>
                </a:solidFill>
              </a:rPr>
              <a:t>và</a:t>
            </a:r>
            <a:r>
              <a:rPr lang="en-US" sz="3600" b="1" dirty="0">
                <a:solidFill>
                  <a:prstClr val="black"/>
                </a:solidFill>
              </a:rPr>
              <a:t> </a:t>
            </a:r>
            <a:r>
              <a:rPr lang="en-US" sz="3600" b="1" dirty="0" err="1">
                <a:solidFill>
                  <a:prstClr val="black"/>
                </a:solidFill>
              </a:rPr>
              <a:t>quan</a:t>
            </a:r>
            <a:r>
              <a:rPr lang="en-US" sz="3600" b="1" dirty="0">
                <a:solidFill>
                  <a:prstClr val="black"/>
                </a:solidFill>
              </a:rPr>
              <a:t> </a:t>
            </a:r>
            <a:r>
              <a:rPr lang="en-US" sz="3600" b="1" dirty="0" err="1">
                <a:solidFill>
                  <a:prstClr val="black"/>
                </a:solidFill>
              </a:rPr>
              <a:t>sát</a:t>
            </a:r>
            <a:r>
              <a:rPr lang="en-US" sz="3600" b="1" dirty="0">
                <a:solidFill>
                  <a:prstClr val="black"/>
                </a:solidFill>
              </a:rPr>
              <a:t> </a:t>
            </a:r>
            <a:r>
              <a:rPr lang="en-US" sz="3600" b="1" dirty="0" err="1">
                <a:solidFill>
                  <a:prstClr val="black"/>
                </a:solidFill>
              </a:rPr>
              <a:t>hình</a:t>
            </a:r>
            <a:r>
              <a:rPr lang="en-US" sz="3600" b="1" dirty="0">
                <a:solidFill>
                  <a:prstClr val="black"/>
                </a:solidFill>
              </a:rPr>
              <a:t> 4,5</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1" name="Picture 10">
            <a:extLst>
              <a:ext uri="{FF2B5EF4-FFF2-40B4-BE49-F238E27FC236}">
                <a16:creationId xmlns:a16="http://schemas.microsoft.com/office/drawing/2014/main" id="{822A0E4A-C74C-6332-F4D0-E31561BCA32B}"/>
              </a:ext>
            </a:extLst>
          </p:cNvPr>
          <p:cNvPicPr>
            <a:picLocks noChangeAspect="1"/>
          </p:cNvPicPr>
          <p:nvPr/>
        </p:nvPicPr>
        <p:blipFill>
          <a:blip r:embed="rId4"/>
          <a:stretch>
            <a:fillRect/>
          </a:stretch>
        </p:blipFill>
        <p:spPr>
          <a:xfrm>
            <a:off x="698403" y="1284460"/>
            <a:ext cx="10650211" cy="3040961"/>
          </a:xfrm>
          <a:prstGeom prst="rect">
            <a:avLst/>
          </a:prstGeom>
        </p:spPr>
      </p:pic>
      <p:sp>
        <p:nvSpPr>
          <p:cNvPr id="12" name="文本框 4">
            <a:extLst>
              <a:ext uri="{FF2B5EF4-FFF2-40B4-BE49-F238E27FC236}">
                <a16:creationId xmlns:a16="http://schemas.microsoft.com/office/drawing/2014/main" id="{FDE59B96-BF45-EC07-C1A3-1F1A3B9FFA5A}"/>
              </a:ext>
            </a:extLst>
          </p:cNvPr>
          <p:cNvSpPr txBox="1"/>
          <p:nvPr/>
        </p:nvSpPr>
        <p:spPr>
          <a:xfrm>
            <a:off x="719191" y="4535394"/>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bắp cải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13" name="文本框 4">
            <a:extLst>
              <a:ext uri="{FF2B5EF4-FFF2-40B4-BE49-F238E27FC236}">
                <a16:creationId xmlns:a16="http://schemas.microsoft.com/office/drawing/2014/main" id="{BCC4FBA5-E671-997E-2E36-2417F68E6358}"/>
              </a:ext>
            </a:extLst>
          </p:cNvPr>
          <p:cNvSpPr txBox="1"/>
          <p:nvPr/>
        </p:nvSpPr>
        <p:spPr>
          <a:xfrm>
            <a:off x="739739" y="55833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như thế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5" name="文本框 4">
            <a:extLst>
              <a:ext uri="{FF2B5EF4-FFF2-40B4-BE49-F238E27FC236}">
                <a16:creationId xmlns:a16="http://schemas.microsoft.com/office/drawing/2014/main" id="{13577B28-FBFA-719D-5D5A-74A00E2305F7}"/>
              </a:ext>
            </a:extLst>
          </p:cNvPr>
          <p:cNvSpPr txBox="1"/>
          <p:nvPr/>
        </p:nvSpPr>
        <p:spPr>
          <a:xfrm>
            <a:off x="768314" y="45546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a:t>
            </a:r>
            <a:r>
              <a:rPr lang="en-US" altLang="zh-CN" sz="3600" b="1" dirty="0" err="1">
                <a:solidFill>
                  <a:srgbClr val="C00000"/>
                </a:solidFill>
                <a:latin typeface="Calibri"/>
                <a:ea typeface="微软雅黑" panose="020B0503020204020204" pitchFamily="34" charset="-122"/>
              </a:rPr>
              <a:t>bắp</a:t>
            </a:r>
            <a:r>
              <a:rPr lang="en-US" altLang="zh-CN" sz="3600" b="1" dirty="0">
                <a:solidFill>
                  <a:srgbClr val="C00000"/>
                </a:solidFill>
                <a:latin typeface="Calibri"/>
                <a:ea typeface="微软雅黑" panose="020B0503020204020204" pitchFamily="34" charset="-122"/>
              </a:rPr>
              <a:t> </a:t>
            </a:r>
            <a:r>
              <a:rPr lang="en-US" altLang="zh-CN" sz="3600" b="1" dirty="0" err="1">
                <a:solidFill>
                  <a:srgbClr val="C00000"/>
                </a:solidFill>
                <a:latin typeface="Calibri"/>
                <a:ea typeface="微软雅黑" panose="020B0503020204020204" pitchFamily="34" charset="-122"/>
              </a:rPr>
              <a:t>cải</a:t>
            </a:r>
            <a:r>
              <a:rPr lang="en-US" altLang="zh-CN" sz="3600" b="1" dirty="0">
                <a:solidFill>
                  <a:srgbClr val="C00000"/>
                </a:solidFill>
                <a:latin typeface="Calibri"/>
                <a:ea typeface="微软雅黑" panose="020B0503020204020204" pitchFamily="34" charset="-122"/>
              </a:rPr>
              <a:t> </a:t>
            </a:r>
            <a:r>
              <a:rPr lang="vi-VN" altLang="zh-CN" sz="3600" b="1" dirty="0">
                <a:solidFill>
                  <a:srgbClr val="C00000"/>
                </a:solidFill>
                <a:latin typeface="Calibri"/>
                <a:ea typeface="微软雅黑" panose="020B0503020204020204" pitchFamily="34" charset="-122"/>
              </a:rPr>
              <a:t>có thể sống ở nơi có nhiệt độ </a:t>
            </a:r>
            <a:r>
              <a:rPr lang="en-US" altLang="zh-CN" sz="3600" b="1" dirty="0" err="1">
                <a:solidFill>
                  <a:srgbClr val="C00000"/>
                </a:solidFill>
                <a:latin typeface="Calibri"/>
                <a:ea typeface="微软雅黑" panose="020B0503020204020204" pitchFamily="34" charset="-122"/>
              </a:rPr>
              <a:t>thấp</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6" name="文本框 4">
            <a:extLst>
              <a:ext uri="{FF2B5EF4-FFF2-40B4-BE49-F238E27FC236}">
                <a16:creationId xmlns:a16="http://schemas.microsoft.com/office/drawing/2014/main" id="{0DE7293A-9B12-A9CB-10E7-47D7CA145838}"/>
              </a:ext>
            </a:extLst>
          </p:cNvPr>
          <p:cNvSpPr txBox="1"/>
          <p:nvPr/>
        </p:nvSpPr>
        <p:spPr>
          <a:xfrm>
            <a:off x="749264" y="5573833"/>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có thể sống ở nơi có nhiệt độ </a:t>
            </a:r>
            <a:r>
              <a:rPr lang="en-US" altLang="zh-CN" sz="3600" b="1" dirty="0" err="1">
                <a:solidFill>
                  <a:srgbClr val="C00000"/>
                </a:solidFill>
                <a:latin typeface="Calibri"/>
                <a:ea typeface="微软雅黑" panose="020B0503020204020204" pitchFamily="34" charset="-122"/>
              </a:rPr>
              <a:t>cao</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Tree>
    <p:extLst>
      <p:ext uri="{BB962C8B-B14F-4D97-AF65-F5344CB8AC3E}">
        <p14:creationId xmlns:p14="http://schemas.microsoft.com/office/powerpoint/2010/main" val="1021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id="{E15E307B-298D-BC61-6060-BD38C169454E}"/>
              </a:ext>
            </a:extLst>
          </p:cNvPr>
          <p:cNvSpPr txBox="1"/>
          <p:nvPr/>
        </p:nvSpPr>
        <p:spPr>
          <a:xfrm>
            <a:off x="472611" y="575353"/>
            <a:ext cx="11250201" cy="1077218"/>
          </a:xfrm>
          <a:prstGeom prst="rect">
            <a:avLst/>
          </a:prstGeom>
          <a:noFill/>
        </p:spPr>
        <p:txBody>
          <a:bodyPr wrap="square" rtlCol="0">
            <a:spAutoFit/>
          </a:bodyPr>
          <a:lstStyle/>
          <a:p>
            <a:pPr lvl="0" algn="ctr"/>
            <a:r>
              <a:rPr lang="vi-VN" sz="3200" b="1" dirty="0">
                <a:solidFill>
                  <a:srgbClr val="0070C0"/>
                </a:solidFill>
                <a:latin typeface="Calibri"/>
              </a:rPr>
              <a:t>Có những cây sống ở vùng ôn đới nhưng không có ở vùng hàn đới hay nhiệt đới. Vì sao như vậy, mời các bạn quan sát hình 6,7 </a:t>
            </a:r>
            <a:endParaRPr kumimoji="0" lang="en-US" sz="3200" b="1" i="0" u="none" strike="noStrike" kern="1200" cap="none" spc="0" normalizeH="0" baseline="0" noProof="0" dirty="0">
              <a:ln>
                <a:noFill/>
              </a:ln>
              <a:solidFill>
                <a:srgbClr val="0070C0"/>
              </a:solidFill>
              <a:effectLst/>
              <a:uLnTx/>
              <a:uFillTx/>
              <a:latin typeface="Calibri"/>
            </a:endParaRPr>
          </a:p>
        </p:txBody>
      </p:sp>
      <p:pic>
        <p:nvPicPr>
          <p:cNvPr id="6" name="Picture 5">
            <a:extLst>
              <a:ext uri="{FF2B5EF4-FFF2-40B4-BE49-F238E27FC236}">
                <a16:creationId xmlns:a16="http://schemas.microsoft.com/office/drawing/2014/main" id="{AF9CC436-0CB5-7920-68D7-80F63AB7451F}"/>
              </a:ext>
            </a:extLst>
          </p:cNvPr>
          <p:cNvPicPr>
            <a:picLocks noChangeAspect="1"/>
          </p:cNvPicPr>
          <p:nvPr/>
        </p:nvPicPr>
        <p:blipFill>
          <a:blip r:embed="rId4"/>
          <a:stretch>
            <a:fillRect/>
          </a:stretch>
        </p:blipFill>
        <p:spPr>
          <a:xfrm>
            <a:off x="2255766" y="2239498"/>
            <a:ext cx="7537377" cy="3390740"/>
          </a:xfrm>
          <a:prstGeom prst="rect">
            <a:avLst/>
          </a:prstGeom>
        </p:spPr>
      </p:pic>
    </p:spTree>
    <p:extLst>
      <p:ext uri="{BB962C8B-B14F-4D97-AF65-F5344CB8AC3E}">
        <p14:creationId xmlns:p14="http://schemas.microsoft.com/office/powerpoint/2010/main" val="35345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Picture 3" descr="Calendar&#10;&#10;Description automatically generated">
            <a:extLst>
              <a:ext uri="{FF2B5EF4-FFF2-40B4-BE49-F238E27FC236}">
                <a16:creationId xmlns:a16="http://schemas.microsoft.com/office/drawing/2014/main" id="{341B4CA0-F62D-D922-8545-784678037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894" y="2874570"/>
            <a:ext cx="4266718" cy="4266718"/>
          </a:xfrm>
          <a:prstGeom prst="rect">
            <a:avLst/>
          </a:prstGeom>
        </p:spPr>
      </p:pic>
      <p:pic>
        <p:nvPicPr>
          <p:cNvPr id="6" name="Picture 5">
            <a:extLst>
              <a:ext uri="{FF2B5EF4-FFF2-40B4-BE49-F238E27FC236}">
                <a16:creationId xmlns:a16="http://schemas.microsoft.com/office/drawing/2014/main" id="{E827F2D7-1A0F-E54D-FDE1-8F30C7D6C004}"/>
              </a:ext>
            </a:extLst>
          </p:cNvPr>
          <p:cNvPicPr>
            <a:picLocks noChangeAspect="1"/>
          </p:cNvPicPr>
          <p:nvPr/>
        </p:nvPicPr>
        <p:blipFill>
          <a:blip r:embed="rId5"/>
          <a:stretch>
            <a:fillRect/>
          </a:stretch>
        </p:blipFill>
        <p:spPr>
          <a:xfrm>
            <a:off x="656308" y="2066206"/>
            <a:ext cx="3456732" cy="1664352"/>
          </a:xfrm>
          <a:prstGeom prst="rect">
            <a:avLst/>
          </a:prstGeom>
        </p:spPr>
      </p:pic>
      <p:grpSp>
        <p:nvGrpSpPr>
          <p:cNvPr id="8" name="Group 7">
            <a:extLst>
              <a:ext uri="{FF2B5EF4-FFF2-40B4-BE49-F238E27FC236}">
                <a16:creationId xmlns:a16="http://schemas.microsoft.com/office/drawing/2014/main" id="{131BB4A5-6A5F-ED10-EDB3-3DF1F5D1A183}"/>
              </a:ext>
            </a:extLst>
          </p:cNvPr>
          <p:cNvGrpSpPr/>
          <p:nvPr/>
        </p:nvGrpSpPr>
        <p:grpSpPr>
          <a:xfrm>
            <a:off x="4787757" y="1181528"/>
            <a:ext cx="7191909" cy="1536109"/>
            <a:chOff x="1062408" y="2424695"/>
            <a:chExt cx="10219585" cy="2107144"/>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24695"/>
              <a:ext cx="9476463" cy="2107144"/>
            </a:xfrm>
            <a:prstGeom prst="rect">
              <a:avLst/>
            </a:prstGeom>
          </p:spPr>
          <p:txBody>
            <a:bodyPr wrap="square" anchor="ctr">
              <a:spAutoFit/>
            </a:bodyPr>
            <a:lstStyle/>
            <a:p>
              <a:pPr marL="0" marR="0" algn="just">
                <a:spcBef>
                  <a:spcPts val="0"/>
                </a:spcBef>
                <a:spcAft>
                  <a:spcPts val="0"/>
                </a:spcAft>
              </a:pPr>
              <a:r>
                <a:rPr lang="nl-NL" sz="2800" b="1" dirty="0">
                  <a:solidFill>
                    <a:srgbClr val="FF0000"/>
                  </a:solidFill>
                  <a:effectLst/>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lang="en-US" sz="2800" b="1" dirty="0">
                <a:solidFill>
                  <a:srgbClr val="FF0000"/>
                </a:solidFill>
                <a:effectLst/>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id="{F0ED3E87-831F-73B0-A3F0-14AF8634D4C4}"/>
              </a:ext>
            </a:extLst>
          </p:cNvPr>
          <p:cNvSpPr txBox="1"/>
          <p:nvPr/>
        </p:nvSpPr>
        <p:spPr>
          <a:xfrm>
            <a:off x="1407560" y="482885"/>
            <a:ext cx="9370031" cy="646331"/>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Các cây sẽ sống và phát triển như thế nào nếu: </a:t>
            </a:r>
            <a:endParaRPr lang="en-US" sz="3600" b="1"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1911080C-5E2E-6EF4-7475-F596B6BFE9B6}"/>
              </a:ext>
            </a:extLst>
          </p:cNvPr>
          <p:cNvGrpSpPr/>
          <p:nvPr/>
        </p:nvGrpSpPr>
        <p:grpSpPr>
          <a:xfrm>
            <a:off x="4756935" y="3229725"/>
            <a:ext cx="7191909" cy="1454718"/>
            <a:chOff x="1062408" y="2528340"/>
            <a:chExt cx="10219585" cy="1995496"/>
          </a:xfrm>
        </p:grpSpPr>
        <p:grpSp>
          <p:nvGrpSpPr>
            <p:cNvPr id="17" name="Group 16">
              <a:extLst>
                <a:ext uri="{FF2B5EF4-FFF2-40B4-BE49-F238E27FC236}">
                  <a16:creationId xmlns:a16="http://schemas.microsoft.com/office/drawing/2014/main" id="{57A70CC6-599A-7F2A-1337-0AE6450353F3}"/>
                </a:ext>
              </a:extLst>
            </p:cNvPr>
            <p:cNvGrpSpPr/>
            <p:nvPr/>
          </p:nvGrpSpPr>
          <p:grpSpPr>
            <a:xfrm>
              <a:off x="1062408" y="2539999"/>
              <a:ext cx="10219585" cy="1983837"/>
              <a:chOff x="986208" y="774696"/>
              <a:chExt cx="10219585" cy="5631539"/>
            </a:xfrm>
          </p:grpSpPr>
          <p:grpSp>
            <p:nvGrpSpPr>
              <p:cNvPr id="19" name="Group 18">
                <a:extLst>
                  <a:ext uri="{FF2B5EF4-FFF2-40B4-BE49-F238E27FC236}">
                    <a16:creationId xmlns:a16="http://schemas.microsoft.com/office/drawing/2014/main" id="{5E1197C0-47FD-7294-D36C-1D3BBE4CDAAF}"/>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id="{7F374E8D-F83B-2CA7-DB5F-E5EAB1ABCD9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21EC62CA-BE0D-CB2D-CFC6-66078A89B3C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0" name="标题 1">
                <a:extLst>
                  <a:ext uri="{FF2B5EF4-FFF2-40B4-BE49-F238E27FC236}">
                    <a16:creationId xmlns:a16="http://schemas.microsoft.com/office/drawing/2014/main" id="{AB3BBEB1-1806-8FE1-D091-D4954EAC847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8" name="Rectangle 17">
              <a:extLst>
                <a:ext uri="{FF2B5EF4-FFF2-40B4-BE49-F238E27FC236}">
                  <a16:creationId xmlns:a16="http://schemas.microsoft.com/office/drawing/2014/main" id="{A8AE9708-3CE7-1250-45CD-9AB383B962A5}"/>
                </a:ext>
              </a:extLst>
            </p:cNvPr>
            <p:cNvSpPr/>
            <p:nvPr/>
          </p:nvSpPr>
          <p:spPr>
            <a:xfrm>
              <a:off x="1352552" y="2528340"/>
              <a:ext cx="9476463" cy="1899855"/>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 các cây thường trồng ở vùng nhiệt độ thấp sang trồng ở vùng sa mạc nắng nóng có nhiệt độ quá cao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2F75B6FC-EE02-A6F3-9135-3CA8F1B85B44}"/>
              </a:ext>
            </a:extLst>
          </p:cNvPr>
          <p:cNvGrpSpPr/>
          <p:nvPr/>
        </p:nvGrpSpPr>
        <p:grpSpPr>
          <a:xfrm>
            <a:off x="4828854" y="5097847"/>
            <a:ext cx="7191909" cy="1446219"/>
            <a:chOff x="1062408" y="2539999"/>
            <a:chExt cx="10219585" cy="1983837"/>
          </a:xfrm>
        </p:grpSpPr>
        <p:grpSp>
          <p:nvGrpSpPr>
            <p:cNvPr id="24" name="Group 23">
              <a:extLst>
                <a:ext uri="{FF2B5EF4-FFF2-40B4-BE49-F238E27FC236}">
                  <a16:creationId xmlns:a16="http://schemas.microsoft.com/office/drawing/2014/main" id="{71ABB242-CB0C-7AE4-A35C-20D1E7FB007C}"/>
                </a:ext>
              </a:extLst>
            </p:cNvPr>
            <p:cNvGrpSpPr/>
            <p:nvPr/>
          </p:nvGrpSpPr>
          <p:grpSpPr>
            <a:xfrm>
              <a:off x="1062408" y="2539999"/>
              <a:ext cx="10219585" cy="1983837"/>
              <a:chOff x="986208" y="774696"/>
              <a:chExt cx="10219585" cy="5631539"/>
            </a:xfrm>
          </p:grpSpPr>
          <p:grpSp>
            <p:nvGrpSpPr>
              <p:cNvPr id="26" name="Group 25">
                <a:extLst>
                  <a:ext uri="{FF2B5EF4-FFF2-40B4-BE49-F238E27FC236}">
                    <a16:creationId xmlns:a16="http://schemas.microsoft.com/office/drawing/2014/main" id="{A88A2107-1FB7-B5C2-476B-46F7B7DDEF4F}"/>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id="{6DA76741-8004-B9F3-0002-1FFDE796812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8A27DDF5-2523-467C-BD8E-EB8DE44D77F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7" name="标题 1">
                <a:extLst>
                  <a:ext uri="{FF2B5EF4-FFF2-40B4-BE49-F238E27FC236}">
                    <a16:creationId xmlns:a16="http://schemas.microsoft.com/office/drawing/2014/main" id="{D235AA1B-BC6D-209B-0671-BB1D29C927A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5" name="Rectangle 24">
              <a:extLst>
                <a:ext uri="{FF2B5EF4-FFF2-40B4-BE49-F238E27FC236}">
                  <a16:creationId xmlns:a16="http://schemas.microsoft.com/office/drawing/2014/main" id="{2B07F6D4-2670-8254-504E-E14EC4C102F3}"/>
                </a:ext>
              </a:extLst>
            </p:cNvPr>
            <p:cNvSpPr/>
            <p:nvPr/>
          </p:nvSpPr>
          <p:spPr>
            <a:xfrm>
              <a:off x="1352552" y="2823873"/>
              <a:ext cx="9476463" cy="1308787"/>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Nhiệt độ ảnh hưởng đến sự sống và phát triển của thực vật như thế nào?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753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739434"/>
              <a:ext cx="9476463" cy="147766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kumimoji="0" lang="en-US" sz="3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2062103"/>
          </a:xfrm>
          <a:custGeom>
            <a:avLst/>
            <a:gdLst>
              <a:gd name="connsiteX0" fmla="*/ 0 w 8697727"/>
              <a:gd name="connsiteY0" fmla="*/ 0 h 2062103"/>
              <a:gd name="connsiteX1" fmla="*/ 8697727 w 8697727"/>
              <a:gd name="connsiteY1" fmla="*/ 0 h 2062103"/>
              <a:gd name="connsiteX2" fmla="*/ 8697727 w 8697727"/>
              <a:gd name="connsiteY2" fmla="*/ 2062103 h 2062103"/>
              <a:gd name="connsiteX3" fmla="*/ 0 w 8697727"/>
              <a:gd name="connsiteY3" fmla="*/ 2062103 h 2062103"/>
              <a:gd name="connsiteX4" fmla="*/ 0 w 8697727"/>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062103" fill="none" extrusionOk="0">
                <a:moveTo>
                  <a:pt x="0" y="0"/>
                </a:moveTo>
                <a:cubicBezTo>
                  <a:pt x="2307566" y="5222"/>
                  <a:pt x="4621976" y="24918"/>
                  <a:pt x="8697727" y="0"/>
                </a:cubicBezTo>
                <a:cubicBezTo>
                  <a:pt x="8536482" y="602541"/>
                  <a:pt x="8653967" y="1321515"/>
                  <a:pt x="8697727" y="2062103"/>
                </a:cubicBezTo>
                <a:cubicBezTo>
                  <a:pt x="6720543" y="1897342"/>
                  <a:pt x="3935477" y="2180253"/>
                  <a:pt x="0" y="2062103"/>
                </a:cubicBezTo>
                <a:cubicBezTo>
                  <a:pt x="-55725" y="1736798"/>
                  <a:pt x="17072" y="843718"/>
                  <a:pt x="0" y="0"/>
                </a:cubicBezTo>
                <a:close/>
              </a:path>
              <a:path w="8697727" h="2062103" stroke="0" extrusionOk="0">
                <a:moveTo>
                  <a:pt x="0" y="0"/>
                </a:moveTo>
                <a:cubicBezTo>
                  <a:pt x="1791850" y="11849"/>
                  <a:pt x="6835039" y="-161459"/>
                  <a:pt x="8697727" y="0"/>
                </a:cubicBezTo>
                <a:cubicBezTo>
                  <a:pt x="8700857" y="760657"/>
                  <a:pt x="8596551" y="1587749"/>
                  <a:pt x="8697727" y="2062103"/>
                </a:cubicBezTo>
                <a:cubicBezTo>
                  <a:pt x="5749793" y="1916243"/>
                  <a:pt x="3576551"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Khi nhiệt độ quá thấp, nước bị đóng băng, cây không thể lấy được nước và cũng không tạo được chất dinh dưỡng do đó cây sẽ đóng băng hoặc khô héo</a:t>
            </a:r>
            <a:r>
              <a:rPr lang="en-US" sz="3200" b="1">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6907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1099335"/>
            <a:ext cx="9626886" cy="1778914"/>
            <a:chOff x="1062408" y="2401682"/>
            <a:chExt cx="10219585" cy="215316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401682"/>
              <a:ext cx="9476463" cy="215316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thấp sang trồng ở vùng sa mạc nắng nóng có nhiệt độ quá cao</a:t>
              </a: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3557623"/>
            <a:ext cx="8697727" cy="1323439"/>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Ở nơi có nhiệt độ quá nóng cây sẽ phát triển kém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8749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890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id="{7EE9B69D-90A6-3D62-C523-E32AB2B286A4}"/>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Nhiệt độ ảnh hưởng đến sự sống và phát triển của thực vật như thế nào?</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73E389D3-C182-9D89-490B-CC313AEBBC21}"/>
              </a:ext>
            </a:extLst>
          </p:cNvPr>
          <p:cNvSpPr txBox="1"/>
          <p:nvPr/>
        </p:nvSpPr>
        <p:spPr>
          <a:xfrm>
            <a:off x="2531927" y="2889803"/>
            <a:ext cx="8697727" cy="3539430"/>
          </a:xfrm>
          <a:custGeom>
            <a:avLst/>
            <a:gdLst>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3539430" fill="none" extrusionOk="0">
                <a:moveTo>
                  <a:pt x="0" y="0"/>
                </a:moveTo>
                <a:cubicBezTo>
                  <a:pt x="2307566" y="5222"/>
                  <a:pt x="4621976" y="24918"/>
                  <a:pt x="8697727" y="0"/>
                </a:cubicBezTo>
                <a:cubicBezTo>
                  <a:pt x="8536482" y="604478"/>
                  <a:pt x="8653967" y="2664034"/>
                  <a:pt x="8697727" y="3539430"/>
                </a:cubicBezTo>
                <a:cubicBezTo>
                  <a:pt x="6720543" y="3374669"/>
                  <a:pt x="3935477" y="3657580"/>
                  <a:pt x="0" y="3539430"/>
                </a:cubicBezTo>
                <a:cubicBezTo>
                  <a:pt x="-55725" y="1858930"/>
                  <a:pt x="17072" y="362986"/>
                  <a:pt x="0" y="0"/>
                </a:cubicBezTo>
                <a:close/>
              </a:path>
              <a:path w="8697727" h="3539430" stroke="0" extrusionOk="0">
                <a:moveTo>
                  <a:pt x="0" y="0"/>
                </a:moveTo>
                <a:cubicBezTo>
                  <a:pt x="1791850" y="11849"/>
                  <a:pt x="6835039" y="-161459"/>
                  <a:pt x="8697727" y="0"/>
                </a:cubicBezTo>
                <a:cubicBezTo>
                  <a:pt x="8700857" y="1684447"/>
                  <a:pt x="8596551" y="1848331"/>
                  <a:pt x="8697727" y="3539430"/>
                </a:cubicBezTo>
                <a:cubicBezTo>
                  <a:pt x="5749793" y="3393570"/>
                  <a:pt x="3576551"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thường chỉ sống trong một khoảng nhiệt độ nhất định,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quá cao hoặc quá thấp thực vật thường không sống được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do không lấy được nước hay không tạo được chất dinh dưỡng, cơ thể bị đóng hoặc khô cháy. Khi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thấp hoặc cao cây phát triển kém hơn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09133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4">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123825" y="0"/>
            <a:ext cx="12413803" cy="7027135"/>
          </a:xfrm>
          <a:prstGeom prst="rect">
            <a:avLst/>
          </a:prstGeom>
        </p:spPr>
      </p:pic>
      <p:pic>
        <p:nvPicPr>
          <p:cNvPr id="5" name="Picture 4">
            <a:extLst>
              <a:ext uri="{FF2B5EF4-FFF2-40B4-BE49-F238E27FC236}">
                <a16:creationId xmlns:a16="http://schemas.microsoft.com/office/drawing/2014/main" id="{7D643680-C4EE-1BF1-28B8-DF11E550F3EB}"/>
              </a:ext>
            </a:extLst>
          </p:cNvPr>
          <p:cNvPicPr>
            <a:picLocks noChangeAspect="1"/>
          </p:cNvPicPr>
          <p:nvPr/>
        </p:nvPicPr>
        <p:blipFill>
          <a:blip r:embed="rId7"/>
          <a:stretch>
            <a:fillRect/>
          </a:stretch>
        </p:blipFill>
        <p:spPr>
          <a:xfrm>
            <a:off x="3761708" y="944394"/>
            <a:ext cx="4791871" cy="2523963"/>
          </a:xfrm>
          <a:prstGeom prst="rect">
            <a:avLst/>
          </a:prstGeom>
        </p:spPr>
      </p:pic>
    </p:spTree>
    <p:extLst>
      <p:ext uri="{BB962C8B-B14F-4D97-AF65-F5344CB8AC3E}">
        <p14:creationId xmlns:p14="http://schemas.microsoft.com/office/powerpoint/2010/main" val="266068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3C67E6-44CB-A584-8337-BA269F425A06}"/>
              </a:ext>
            </a:extLst>
          </p:cNvPr>
          <p:cNvSpPr txBox="1"/>
          <p:nvPr/>
        </p:nvSpPr>
        <p:spPr>
          <a:xfrm>
            <a:off x="1715784" y="3750067"/>
            <a:ext cx="9164549" cy="3046988"/>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Các nhóm thi nhau đưa ra những ví dụ một số cây sống ở vùng nhiệt độ cao, một số cây sống ở vùng nhiệt độ th</a:t>
            </a:r>
            <a:r>
              <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ấ</a:t>
            </a: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p. </a:t>
            </a:r>
            <a:endParaRPr lang="en-US" sz="3200" b="1" i="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3200" b="1" i="1" dirty="0">
                <a:solidFill>
                  <a:prstClr val="black"/>
                </a:solidFill>
                <a:latin typeface="Calibri" panose="020F0502020204030204" pitchFamily="34" charset="0"/>
                <a:ea typeface="Calibri" panose="020F0502020204030204" pitchFamily="34" charset="0"/>
                <a:cs typeface="Calibri" panose="020F0502020204030204" pitchFamily="34" charset="0"/>
              </a:rPr>
              <a:t>Mỗi lần đưa ra câu đúng sẽ được nhận 1 ngôi sao dán vào vị trí nhóm. Sau 2 phút, nhóm nào nhiều ngôi sao nhất nhóm đó thắng cuộc.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2473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id="{1F9F8AED-1A4B-4652-B551-0D6FB001FB1D}"/>
              </a:ext>
            </a:extLst>
          </p:cNvPr>
          <p:cNvGrpSpPr/>
          <p:nvPr/>
        </p:nvGrpSpPr>
        <p:grpSpPr>
          <a:xfrm>
            <a:off x="-333374" y="-1657350"/>
            <a:ext cx="11876210" cy="8677275"/>
            <a:chOff x="834764" y="380993"/>
            <a:chExt cx="5959576" cy="4562367"/>
          </a:xfrm>
        </p:grpSpPr>
        <p:pic>
          <p:nvPicPr>
            <p:cNvPr id="7" name="图片 6">
              <a:extLst>
                <a:ext uri="{FF2B5EF4-FFF2-40B4-BE49-F238E27FC236}">
                  <a16:creationId xmlns:a16="http://schemas.microsoft.com/office/drawing/2014/main"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pic>
        <p:nvPicPr>
          <p:cNvPr id="5" name="Picture 4">
            <a:extLst>
              <a:ext uri="{FF2B5EF4-FFF2-40B4-BE49-F238E27FC236}">
                <a16:creationId xmlns:a16="http://schemas.microsoft.com/office/drawing/2014/main" id="{6198DD94-5459-6F0A-6B04-3DC8F219F748}"/>
              </a:ext>
            </a:extLst>
          </p:cNvPr>
          <p:cNvPicPr>
            <a:picLocks noChangeAspect="1"/>
          </p:cNvPicPr>
          <p:nvPr/>
        </p:nvPicPr>
        <p:blipFill>
          <a:blip r:embed="rId6"/>
          <a:stretch>
            <a:fillRect/>
          </a:stretch>
        </p:blipFill>
        <p:spPr>
          <a:xfrm>
            <a:off x="3127390" y="1445446"/>
            <a:ext cx="5499069" cy="1566808"/>
          </a:xfrm>
          <a:prstGeom prst="rect">
            <a:avLst/>
          </a:prstGeom>
        </p:spPr>
      </p:pic>
      <p:sp>
        <p:nvSpPr>
          <p:cNvPr id="11" name="TextBox 10">
            <a:extLst>
              <a:ext uri="{FF2B5EF4-FFF2-40B4-BE49-F238E27FC236}">
                <a16:creationId xmlns:a16="http://schemas.microsoft.com/office/drawing/2014/main" id="{4205B5CA-5340-647D-CB27-9777D27325E0}"/>
              </a:ext>
            </a:extLst>
          </p:cNvPr>
          <p:cNvSpPr txBox="1"/>
          <p:nvPr/>
        </p:nvSpPr>
        <p:spPr>
          <a:xfrm>
            <a:off x="1362075" y="2752725"/>
            <a:ext cx="8524875" cy="3970318"/>
          </a:xfrm>
          <a:prstGeom prst="rect">
            <a:avLst/>
          </a:prstGeom>
          <a:noFill/>
        </p:spPr>
        <p:txBody>
          <a:bodyPr wrap="square" rtlCol="0">
            <a:spAutoFit/>
          </a:bodyPr>
          <a:lstStyle/>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Nhận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biết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yếu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tố</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cần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sống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triển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thông</a:t>
            </a:r>
            <a:r>
              <a:rPr lang="en-US" sz="2800" dirty="0">
                <a:effectLst/>
                <a:ea typeface="Calibri" panose="020F0502020204030204" pitchFamily="34" charset="0"/>
                <a:cs typeface="Times New Roman" panose="02020603050405020304" pitchFamily="18" charset="0"/>
              </a:rPr>
              <a:t> qua </a:t>
            </a:r>
            <a:r>
              <a:rPr lang="en-US" sz="2800" dirty="0" err="1">
                <a:effectLst/>
                <a:ea typeface="Calibri" panose="020F0502020204030204" pitchFamily="34" charset="0"/>
                <a:cs typeface="Times New Roman" panose="02020603050405020304" pitchFamily="18" charset="0"/>
              </a:rPr>
              <a:t>quan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mô</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tả</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nghiệm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tranh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ảnh</a:t>
            </a:r>
            <a:r>
              <a:rPr lang="en-US" sz="2800" dirty="0">
                <a:effectLst/>
                <a:ea typeface="Calibri" panose="020F0502020204030204" pitchFamily="34" charset="0"/>
                <a:cs typeface="Times New Roman" panose="02020603050405020304" pitchFamily="18" charset="0"/>
              </a:rPr>
              <a:t>.</a:t>
            </a:r>
          </a:p>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Trình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bày</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có</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khả</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năng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tổng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hợp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dinh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dưỡng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cần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sống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từ</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các-bô-níc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nước</a:t>
            </a:r>
            <a:r>
              <a:rPr lang="en-US" sz="2800" dirty="0">
                <a:effectLst/>
                <a:ea typeface="Calibri" panose="020F0502020204030204" pitchFamily="34" charset="0"/>
                <a:cs typeface="Times New Roman" panose="02020603050405020304" pitchFamily="18" charset="0"/>
              </a:rPr>
              <a:t>.</a:t>
            </a:r>
          </a:p>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Vẽ</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sơ</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đồ</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đơn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giản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về</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trao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đổi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nước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khoáng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với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môi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trường</a:t>
            </a:r>
            <a:r>
              <a:rPr lang="en-US" sz="2800" dirty="0">
                <a:effectLst/>
                <a:ea typeface="Calibri" panose="020F0502020204030204" pitchFamily="34" charset="0"/>
                <a:cs typeface="Times New Roman" panose="02020603050405020304" pitchFamily="18" charset="0"/>
              </a:rPr>
              <a:t>.</a:t>
            </a:r>
          </a:p>
          <a:p>
            <a:pPr marL="514350" indent="-514350">
              <a:buFont typeface="Wingdings" panose="05000000000000000000" pitchFamily="2" charset="2"/>
              <a:buChar char="q"/>
            </a:pPr>
            <a:endParaRPr lang="en-US" sz="2800" dirty="0"/>
          </a:p>
        </p:txBody>
      </p:sp>
    </p:spTree>
    <p:extLst>
      <p:ext uri="{BB962C8B-B14F-4D97-AF65-F5344CB8AC3E}">
        <p14:creationId xmlns:p14="http://schemas.microsoft.com/office/powerpoint/2010/main" val="377198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4"/>
          <a:stretch>
            <a:fillRect/>
          </a:stretch>
        </p:blipFill>
        <p:spPr>
          <a:xfrm>
            <a:off x="0" y="0"/>
            <a:ext cx="12192000" cy="6857999"/>
          </a:xfrm>
          <a:prstGeom prst="rect">
            <a:avLst/>
          </a:prstGeom>
        </p:spPr>
      </p:pic>
      <p:pic>
        <p:nvPicPr>
          <p:cNvPr id="2052" name="Picture 4" descr="IEMA Foundation Certificate Syllabus">
            <a:extLst>
              <a:ext uri="{FF2B5EF4-FFF2-40B4-BE49-F238E27FC236}">
                <a16:creationId xmlns:a16="http://schemas.microsoft.com/office/drawing/2014/main" id="{60CCDAE1-5D9B-4701-B40E-52EFB735468C}"/>
              </a:ext>
            </a:extLst>
          </p:cNvPr>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1164037" y="2331747"/>
            <a:ext cx="1065589" cy="106558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4" name="Picture 6" descr="å¯ç±çå°èèï¼ cute little bee. | Caras graciosas, Imagenes gif, Emoticonos">
            <a:extLst>
              <a:ext uri="{FF2B5EF4-FFF2-40B4-BE49-F238E27FC236}">
                <a16:creationId xmlns:a16="http://schemas.microsoft.com/office/drawing/2014/main" id="{829AE1B8-8493-4766-ABD7-A387A95815A6}"/>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3600000">
            <a:off x="2411454" y="1569429"/>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406CAE92-AAE9-488B-A993-FC5B088A9AB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flipH="1">
            <a:off x="4116634" y="221260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grpSp>
        <p:nvGrpSpPr>
          <p:cNvPr id="31" name="Group 30">
            <a:extLst>
              <a:ext uri="{FF2B5EF4-FFF2-40B4-BE49-F238E27FC236}">
                <a16:creationId xmlns:a16="http://schemas.microsoft.com/office/drawing/2014/main" id="{BD02A26A-DD70-48B2-9471-0802BECD8BC4}"/>
              </a:ext>
            </a:extLst>
          </p:cNvPr>
          <p:cNvGrpSpPr/>
          <p:nvPr/>
        </p:nvGrpSpPr>
        <p:grpSpPr>
          <a:xfrm>
            <a:off x="6890614" y="4230884"/>
            <a:ext cx="2270850" cy="2270850"/>
            <a:chOff x="6061072" y="2660553"/>
            <a:chExt cx="4084411" cy="4084411"/>
          </a:xfrm>
          <a:solidFill>
            <a:srgbClr val="EF4149"/>
          </a:solidFill>
        </p:grpSpPr>
        <p:sp>
          <p:nvSpPr>
            <p:cNvPr id="35" name="Oval 34">
              <a:extLst>
                <a:ext uri="{FF2B5EF4-FFF2-40B4-BE49-F238E27FC236}">
                  <a16:creationId xmlns:a16="http://schemas.microsoft.com/office/drawing/2014/main" id="{51D13324-3B34-4FF3-97E9-8ED74D516D09}"/>
                </a:ext>
              </a:extLst>
            </p:cNvPr>
            <p:cNvSpPr/>
            <p:nvPr/>
          </p:nvSpPr>
          <p:spPr>
            <a:xfrm>
              <a:off x="6829877" y="3429357"/>
              <a:ext cx="2546804" cy="2546804"/>
            </a:xfrm>
            <a:prstGeom prst="ellipse">
              <a:avLst/>
            </a:pr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2p</a:t>
              </a:r>
            </a:p>
          </p:txBody>
        </p:sp>
        <p:sp>
          <p:nvSpPr>
            <p:cNvPr id="36" name="Freeform 5">
              <a:extLst>
                <a:ext uri="{FF2B5EF4-FFF2-40B4-BE49-F238E27FC236}">
                  <a16:creationId xmlns:a16="http://schemas.microsoft.com/office/drawing/2014/main" id="{657B59E0-0BA4-417E-BA5A-6AB76BE91572}"/>
                </a:ext>
              </a:extLst>
            </p:cNvPr>
            <p:cNvSpPr/>
            <p:nvPr/>
          </p:nvSpPr>
          <p:spPr>
            <a:xfrm>
              <a:off x="6061072" y="2660553"/>
              <a:ext cx="4084411" cy="4084411"/>
            </a:xfrm>
            <a:custGeom>
              <a:avLst/>
              <a:gdLst>
                <a:gd name="connsiteX0" fmla="*/ 2042206 w 4084412"/>
                <a:gd name="connsiteY0" fmla="*/ 217714 h 4084412"/>
                <a:gd name="connsiteX1" fmla="*/ 217714 w 4084412"/>
                <a:gd name="connsiteY1" fmla="*/ 2042206 h 4084412"/>
                <a:gd name="connsiteX2" fmla="*/ 2042206 w 4084412"/>
                <a:gd name="connsiteY2" fmla="*/ 3866698 h 4084412"/>
                <a:gd name="connsiteX3" fmla="*/ 3866698 w 4084412"/>
                <a:gd name="connsiteY3" fmla="*/ 2042206 h 4084412"/>
                <a:gd name="connsiteX4" fmla="*/ 2042206 w 4084412"/>
                <a:gd name="connsiteY4" fmla="*/ 217714 h 4084412"/>
                <a:gd name="connsiteX5" fmla="*/ 2042206 w 4084412"/>
                <a:gd name="connsiteY5" fmla="*/ 0 h 4084412"/>
                <a:gd name="connsiteX6" fmla="*/ 4084412 w 4084412"/>
                <a:gd name="connsiteY6" fmla="*/ 2042206 h 4084412"/>
                <a:gd name="connsiteX7" fmla="*/ 2042206 w 4084412"/>
                <a:gd name="connsiteY7" fmla="*/ 4084412 h 4084412"/>
                <a:gd name="connsiteX8" fmla="*/ 0 w 4084412"/>
                <a:gd name="connsiteY8" fmla="*/ 2042206 h 4084412"/>
                <a:gd name="connsiteX9" fmla="*/ 2042206 w 4084412"/>
                <a:gd name="connsiteY9" fmla="*/ 0 h 408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4412" h="4084412">
                  <a:moveTo>
                    <a:pt x="2042206" y="217714"/>
                  </a:moveTo>
                  <a:cubicBezTo>
                    <a:pt x="1034567" y="217714"/>
                    <a:pt x="217714" y="1034567"/>
                    <a:pt x="217714" y="2042206"/>
                  </a:cubicBezTo>
                  <a:cubicBezTo>
                    <a:pt x="217714" y="3049845"/>
                    <a:pt x="1034567" y="3866698"/>
                    <a:pt x="2042206" y="3866698"/>
                  </a:cubicBezTo>
                  <a:cubicBezTo>
                    <a:pt x="3049845" y="3866698"/>
                    <a:pt x="3866698" y="3049845"/>
                    <a:pt x="3866698" y="2042206"/>
                  </a:cubicBezTo>
                  <a:cubicBezTo>
                    <a:pt x="3866698" y="1034567"/>
                    <a:pt x="3049845" y="217714"/>
                    <a:pt x="2042206" y="217714"/>
                  </a:cubicBezTo>
                  <a:close/>
                  <a:moveTo>
                    <a:pt x="2042206" y="0"/>
                  </a:moveTo>
                  <a:cubicBezTo>
                    <a:pt x="3170085" y="0"/>
                    <a:pt x="4084412" y="914327"/>
                    <a:pt x="4084412" y="2042206"/>
                  </a:cubicBezTo>
                  <a:cubicBezTo>
                    <a:pt x="4084412" y="3170085"/>
                    <a:pt x="3170085" y="4084412"/>
                    <a:pt x="2042206" y="4084412"/>
                  </a:cubicBezTo>
                  <a:cubicBezTo>
                    <a:pt x="914327" y="4084412"/>
                    <a:pt x="0" y="3170085"/>
                    <a:pt x="0" y="2042206"/>
                  </a:cubicBezTo>
                  <a:cubicBezTo>
                    <a:pt x="0" y="914327"/>
                    <a:pt x="914327" y="0"/>
                    <a:pt x="2042206" y="0"/>
                  </a:cubicBezTo>
                  <a:close/>
                </a:path>
              </a:pathLst>
            </a:custGeom>
            <a:grpFill/>
            <a:ln>
              <a:noFill/>
            </a:ln>
            <a:effectLst>
              <a:glow rad="101600">
                <a:schemeClr val="bg1">
                  <a:alpha val="60000"/>
                </a:schemeClr>
              </a:glo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7" name="Picture 36" descr="Download Software Development Services - Covent Garden PNG Image with No  Background - PNGkey.com">
            <a:extLst>
              <a:ext uri="{FF2B5EF4-FFF2-40B4-BE49-F238E27FC236}">
                <a16:creationId xmlns:a16="http://schemas.microsoft.com/office/drawing/2014/main" id="{2AF8F420-6485-40BC-AC4A-62DA92780C6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97995" y="4658323"/>
            <a:ext cx="1456088" cy="1456088"/>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806A1699-C0D5-4972-A3EC-93C12501527E}"/>
              </a:ext>
            </a:extLst>
          </p:cNvPr>
          <p:cNvPicPr>
            <a:picLocks noChangeAspect="1"/>
          </p:cNvPicPr>
          <p:nvPr/>
        </p:nvPicPr>
        <p:blipFill>
          <a:blip r:embed="rId11"/>
          <a:stretch>
            <a:fillRect/>
          </a:stretch>
        </p:blipFill>
        <p:spPr>
          <a:xfrm rot="19973613">
            <a:off x="605506" y="-491144"/>
            <a:ext cx="4314066" cy="4530911"/>
          </a:xfrm>
          <a:prstGeom prst="rect">
            <a:avLst/>
          </a:prstGeom>
        </p:spPr>
      </p:pic>
    </p:spTree>
    <p:extLst>
      <p:ext uri="{BB962C8B-B14F-4D97-AF65-F5344CB8AC3E}">
        <p14:creationId xmlns:p14="http://schemas.microsoft.com/office/powerpoint/2010/main" val="414620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21" presetClass="exit" presetSubtype="1" fill="hold" nodeType="withEffect">
                                  <p:stCondLst>
                                    <p:cond delay="0"/>
                                  </p:stCondLst>
                                  <p:childTnLst>
                                    <p:animEffect transition="out" filter="wheel(1)">
                                      <p:cBhvr>
                                        <p:cTn id="8" dur="120000"/>
                                        <p:tgtEl>
                                          <p:spTgt spid="31"/>
                                        </p:tgtEl>
                                      </p:cBhvr>
                                    </p:animEffect>
                                    <p:set>
                                      <p:cBhvr>
                                        <p:cTn id="9" dur="1" fill="hold">
                                          <p:stCondLst>
                                            <p:cond delay="119999"/>
                                          </p:stCondLst>
                                        </p:cTn>
                                        <p:tgtEl>
                                          <p:spTgt spid="31"/>
                                        </p:tgtEl>
                                        <p:attrNameLst>
                                          <p:attrName>style.visibility</p:attrName>
                                        </p:attrNameLst>
                                      </p:cBhvr>
                                      <p:to>
                                        <p:strVal val="hidden"/>
                                      </p:to>
                                    </p:set>
                                  </p:childTnLst>
                                </p:cTn>
                              </p:par>
                              <p:par>
                                <p:cTn id="10" presetID="0" presetClass="path" presetSubtype="0" fill="hold" nodeType="withEffect">
                                  <p:stCondLst>
                                    <p:cond delay="0"/>
                                  </p:stCondLst>
                                  <p:childTnLst>
                                    <p:animMotion origin="layout" path="M 0.01003 -0.00648 L 0.01003 -0.00648 C 0.02357 -0.00139 0.03698 0.00417 0.05065 0.00834 C 0.0543 0.00973 0.0582 0.01042 0.06211 0.01019 C 0.06758 0.00996 0.07318 0.00787 0.07878 0.00648 C 0.08047 0.00463 0.08242 0.00324 0.08399 0.00093 C 0.0849 -0.00046 0.08529 -0.00277 0.08607 -0.00463 C 0.09883 -0.03379 0.0832 0.00486 0.09649 -0.03055 C 0.0974 -0.0331 0.0987 -0.03518 0.09961 -0.03796 C 0.10078 -0.0419 0.10143 -0.04652 0.10274 -0.05092 C 0.10326 -0.05277 0.1043 -0.0544 0.10482 -0.05648 C 0.1056 -0.05995 0.10586 -0.06412 0.1069 -0.06759 C 0.10794 -0.07129 0.10899 -0.07477 0.11003 -0.0787 C 0.1112 -0.08379 0.11133 -0.08773 0.11211 -0.09352 C 0.11263 -0.09838 0.11198 -0.10486 0.11419 -0.10833 C 0.11719 -0.11273 0.12175 -0.11203 0.12565 -0.11389 C 0.13008 -0.11018 0.1349 -0.10717 0.13919 -0.10277 C 0.14258 -0.09907 0.14466 -0.09143 0.14857 -0.08981 C 0.14987 -0.08912 0.1513 -0.08865 0.15274 -0.08796 C 0.15417 -0.0868 0.15547 -0.08518 0.1569 -0.08426 C 0.15781 -0.08333 0.15899 -0.0831 0.16003 -0.0824 C 0.16172 -0.08125 0.16341 -0.07963 0.16524 -0.0787 C 0.16836 -0.07662 0.17122 -0.07639 0.17461 -0.075 C 0.17565 -0.07453 0.17656 -0.07338 0.17774 -0.07315 C 0.18151 -0.07199 0.18529 -0.07199 0.18919 -0.07129 C 0.19128 -0.07083 0.19323 -0.0699 0.19544 -0.06944 C 0.19818 -0.06875 0.20091 -0.06805 0.20378 -0.06759 C 0.20716 -0.06805 0.21068 -0.06852 0.21419 -0.06944 C 0.2155 -0.06967 0.21706 -0.06967 0.21836 -0.07129 C 0.225 -0.07963 0.22318 -0.08102 0.22774 -0.08981 C 0.22995 -0.09421 0.23307 -0.09768 0.23503 -0.10277 C 0.23568 -0.10463 0.2362 -0.10671 0.23711 -0.10833 C 0.23828 -0.11041 0.23984 -0.1118 0.24128 -0.11389 C 0.24232 -0.11551 0.24323 -0.11759 0.2444 -0.11944 C 0.24714 -0.12361 0.25638 -0.13449 0.25794 -0.13611 C 0.25885 -0.13703 0.26003 -0.13727 0.26107 -0.13796 C 0.26276 -0.13912 0.26432 -0.14097 0.26628 -0.14166 C 0.26992 -0.14282 0.27383 -0.14282 0.27774 -0.14328 C 0.28763 -0.14699 0.28229 -0.14467 0.29753 -0.1544 C 0.29922 -0.15555 0.30091 -0.1574 0.30274 -0.1581 C 0.30612 -0.15972 0.30964 -0.16088 0.31315 -0.1618 C 0.32175 -0.16458 0.31719 -0.16319 0.32669 -0.16551 C 0.33255 -0.16921 0.33138 -0.16898 0.34128 -0.16921 C 0.36693 -0.17037 0.39258 -0.1706 0.41836 -0.17106 C 0.42175 -0.17245 0.42539 -0.17291 0.42878 -0.17477 C 0.42982 -0.17546 0.43073 -0.17662 0.4319 -0.17662 C 0.43945 -0.17731 0.44714 -0.17662 0.45482 -0.17662 " pathEditMode="relative" ptsTypes="AAAAAAAAAAAAAAAAAAAAAAAAAAAAAAAAAAAAAAAAAAAAAAA">
                                      <p:cBhvr>
                                        <p:cTn id="11" dur="78600" fill="hold"/>
                                        <p:tgtEl>
                                          <p:spTgt spid="7"/>
                                        </p:tgtEl>
                                        <p:attrNameLst>
                                          <p:attrName>ppt_x</p:attrName>
                                          <p:attrName>ppt_y</p:attrName>
                                        </p:attrNameLst>
                                      </p:cBhvr>
                                    </p:animMotion>
                                  </p:childTnLst>
                                </p:cTn>
                              </p:par>
                              <p:par>
                                <p:cTn id="12" presetID="0" presetClass="path" presetSubtype="0" fill="hold" nodeType="withEffect">
                                  <p:stCondLst>
                                    <p:cond delay="0"/>
                                  </p:stCondLst>
                                  <p:childTnLst>
                                    <p:animMotion origin="layout" path="M 0.00873 -0.01157 L 0.00873 -0.01157 C 0.0211 -0.01343 0.02084 -0.01227 0.03165 -0.01713 C 0.03503 -0.01875 0.03855 -0.02083 0.04206 -0.02269 C 0.0448 -0.02454 0.0474 -0.02708 0.0504 -0.02824 C 0.05873 -0.03218 0.07032 -0.03333 0.07852 -0.03565 C 0.08165 -0.03657 0.08477 -0.0382 0.0879 -0.03935 C 0.0892 -0.04074 0.0905 -0.04213 0.09206 -0.04306 C 0.09401 -0.04468 0.09623 -0.04514 0.09831 -0.04676 C 0.10013 -0.04838 0.1017 -0.0507 0.10352 -0.05232 C 0.10925 -0.05764 0.11589 -0.06019 0.12123 -0.06713 C 0.13998 -0.09213 0.12058 -0.06667 0.13581 -0.08565 C 0.13698 -0.08704 0.14128 -0.09352 0.1431 -0.09491 C 0.14558 -0.09722 0.15 -0.09792 0.15248 -0.09861 C 0.15938 -0.09792 0.16641 -0.09884 0.17331 -0.09676 C 0.17592 -0.09607 0.17735 -0.08657 0.17852 -0.0838 C 0.1793 -0.08171 0.1806 -0.08009 0.18165 -0.07824 C 0.18191 -0.0757 0.18204 -0.07315 0.18269 -0.07083 C 0.18308 -0.06875 0.18399 -0.06713 0.18477 -0.06528 C 0.18672 -0.06042 0.1892 -0.05579 0.19102 -0.05046 C 0.19206 -0.04745 0.19297 -0.04421 0.19415 -0.0412 C 0.19506 -0.03866 0.1961 -0.03611 0.19727 -0.0338 C 0.20287 -0.02222 0.21407 -0.01157 0.22019 -0.00787 C 0.22123 -0.00741 0.22214 -0.00625 0.22331 -0.00602 C 0.22774 -0.00509 0.2323 -0.00486 0.23685 -0.00417 C 0.24115 -0.00232 0.24441 -0.00046 0.24935 -0.00046 C 0.25769 -0.00046 0.26602 -0.00185 0.27435 -0.00232 C 0.34532 0.00301 0.30573 -0.00972 0.32852 0.00509 C 0.33659 0.01018 0.33243 0.00602 0.3379 0.0125 C 0.3431 0.0118 0.34831 0.0125 0.35352 0.01065 C 0.35495 0.00995 0.35534 0.00648 0.35665 0.00509 C 0.35925 0.00162 0.36211 -0.00116 0.36498 -0.00417 C 0.36563 -0.00602 0.36615 -0.0081 0.36706 -0.00972 C 0.37084 -0.01713 0.37722 -0.02639 0.3806 -0.03565 C 0.38178 -0.03912 0.38165 -0.04491 0.38373 -0.04676 C 0.38803 -0.05093 0.39336 -0.05046 0.39831 -0.05232 C 0.39961 -0.05301 0.40105 -0.0537 0.40248 -0.05417 C 0.40417 -0.05486 0.40586 -0.05532 0.40769 -0.05602 C 0.42214 -0.0632 0.40638 -0.05718 0.41915 -0.06157 C 0.42123 -0.06343 0.42318 -0.06597 0.4254 -0.06713 C 0.43724 -0.07431 0.43529 -0.0713 0.44519 -0.07454 C 0.45 -0.07616 0.44935 -0.07685 0.45456 -0.08009 C 0.45756 -0.08218 0.46068 -0.08426 0.46394 -0.08565 C 0.46628 -0.08681 0.46875 -0.08681 0.47123 -0.0875 C 0.47292 -0.08796 0.47461 -0.08866 0.47644 -0.08935 C 0.48373 -0.09583 0.47748 -0.09074 0.48373 -0.09491 C 0.48711 -0.09722 0.48933 -0.09954 0.4931 -0.10046 C 0.49922 -0.10208 0.50547 -0.10301 0.51185 -0.10417 C 0.53985 -0.10926 0.53998 -0.10602 0.58464 -0.10602 " pathEditMode="relative" ptsTypes="AAAAAAAAAAAAAAAAAAAAAAAAAAAAAAAAAAAAAAAAAAAAAAAAA">
                                      <p:cBhvr>
                                        <p:cTn id="13" dur="92800" fill="hold"/>
                                        <p:tgtEl>
                                          <p:spTgt spid="2054"/>
                                        </p:tgtEl>
                                        <p:attrNameLst>
                                          <p:attrName>ppt_x</p:attrName>
                                          <p:attrName>ppt_y</p:attrName>
                                        </p:attrNameLst>
                                      </p:cBhvr>
                                    </p:animMotion>
                                  </p:childTnLst>
                                </p:cTn>
                              </p:par>
                              <p:par>
                                <p:cTn id="14" presetID="0" presetClass="path" presetSubtype="0" fill="hold" nodeType="withEffect">
                                  <p:stCondLst>
                                    <p:cond delay="0"/>
                                  </p:stCondLst>
                                  <p:childTnLst>
                                    <p:animMotion origin="layout" path="M -0.00364 0.00648 L -0.00364 0.00648 C 0.01146 -0.01389 -0.00273 0.00324 0.01615 -0.01389 C 0.0211 -0.01852 0.02565 -0.02453 0.03073 -0.0287 C 0.04154 -0.03819 0.04245 -0.03819 0.05052 -0.04166 C 0.05261 -0.04421 0.0543 -0.04768 0.05677 -0.04907 C 0.0625 -0.05301 0.07084 -0.05 0.07657 -0.04907 C 0.08295 -0.04537 0.0763 -0.05 0.0849 -0.03981 C 0.08789 -0.03634 0.0918 -0.03449 0.09532 -0.0324 C 0.10183 -0.0412 0.10912 -0.04838 0.11511 -0.05833 C 0.11628 -0.06065 0.1155 -0.06481 0.11615 -0.06759 C 0.11654 -0.0699 0.11745 -0.07129 0.11823 -0.07315 C 0.11849 -0.07824 0.11849 -0.08333 0.11927 -0.08796 C 0.11953 -0.09028 0.12084 -0.09143 0.12136 -0.09352 C 0.12188 -0.09653 0.12188 -0.09977 0.1224 -0.10278 C 0.12266 -0.10486 0.12305 -0.10648 0.12344 -0.10833 C 0.12383 -0.11157 0.12396 -0.11458 0.12448 -0.11759 C 0.12474 -0.11967 0.12513 -0.12129 0.12552 -0.12315 C 0.12591 -0.12569 0.12591 -0.12824 0.12657 -0.13055 C 0.12696 -0.13264 0.12787 -0.13426 0.12865 -0.13611 C 0.12917 -0.14051 0.12943 -0.14606 0.13177 -0.14907 C 0.13959 -0.16018 0.14922 -0.16134 0.15886 -0.16574 C 0.1668 -0.16528 0.17526 -0.16898 0.18282 -0.16389 C 0.18737 -0.16088 0.18933 -0.15092 0.19219 -0.14352 C 0.19479 -0.1368 0.19792 -0.12176 0.19948 -0.11389 C 0.19987 -0.11157 0.19987 -0.10879 0.20052 -0.10648 C 0.20157 -0.10254 0.20326 -0.09907 0.20469 -0.09537 L 0.20677 -0.08981 C 0.2086 -0.08495 0.2099 -0.08055 0.21302 -0.07685 C 0.21446 -0.07523 0.21654 -0.07477 0.21823 -0.07315 C 0.21966 -0.07176 0.22071 -0.06875 0.2224 -0.06759 C 0.22435 -0.0662 0.22657 -0.06666 0.22865 -0.06574 C 0.22995 -0.06528 0.23138 -0.06458 0.23282 -0.06389 C 0.23763 -0.06643 0.24271 -0.06805 0.2474 -0.07129 C 0.2487 -0.07245 0.24922 -0.07546 0.25052 -0.07685 C 0.25313 -0.08032 0.25612 -0.08264 0.25886 -0.08611 C 0.27383 -0.10625 0.25287 -0.08217 0.26719 -0.09907 C 0.26875 -0.10115 0.27071 -0.10254 0.2724 -0.10463 C 0.27383 -0.10694 0.27474 -0.11041 0.27657 -0.11203 C 0.28099 -0.11666 0.2875 -0.12129 0.29323 -0.12315 C 0.29518 -0.12407 0.2974 -0.12453 0.29948 -0.125 C 0.30183 -0.12685 0.30417 -0.1294 0.30677 -0.13055 C 0.31367 -0.13426 0.31263 -0.13078 0.31823 -0.13426 C 0.31966 -0.13541 0.32084 -0.13703 0.3224 -0.13796 C 0.3237 -0.13889 0.32513 -0.13935 0.32657 -0.13981 C 0.32774 -0.14051 0.33776 -0.14352 0.34115 -0.14537 C 0.36263 -0.15764 0.35026 -0.15185 0.36094 -0.15648 C 0.36107 -0.15671 0.36914 -0.16574 0.37032 -0.16574 C 0.37578 -0.16643 0.38138 -0.16458 0.38698 -0.16389 C 0.38933 -0.16203 0.39167 -0.15995 0.39427 -0.15833 C 0.39909 -0.15532 0.39753 -0.15879 0.40157 -0.15278 C 0.40534 -0.14722 0.41302 -0.12893 0.41407 -0.12685 C 0.41498 -0.125 0.41615 -0.12338 0.41719 -0.12129 C 0.42188 -0.11111 0.41576 -0.12014 0.42344 -0.10648 C 0.425 -0.1037 0.42696 -0.10208 0.42865 -0.09907 C 0.42943 -0.09768 0.42969 -0.09514 0.43073 -0.09352 C 0.4336 -0.08889 0.43685 -0.08472 0.44011 -0.08055 C 0.44271 -0.07731 0.44532 -0.07361 0.44844 -0.07129 C 0.46992 -0.05671 0.46081 -0.06782 0.4724 -0.05833 C 0.48867 -0.04537 0.48672 -0.04537 0.50052 -0.03611 C 0.50534 -0.0331 0.51003 -0.02916 0.51511 -0.02685 C 0.5194 -0.025 0.52409 -0.02453 0.52865 -0.02315 C 0.53242 -0.02222 0.5362 -0.02083 0.54011 -0.01944 C 0.54662 -0.02129 0.55339 -0.02176 0.5599 -0.025 C 0.56094 -0.02569 0.56055 -0.0287 0.56094 -0.03055 C 0.56159 -0.03565 0.56211 -0.04051 0.56302 -0.04537 C 0.56654 -0.06759 0.56393 -0.04467 0.56719 -0.07315 C 0.56758 -0.07685 0.56745 -0.08078 0.56823 -0.08426 C 0.56914 -0.08912 0.57084 -0.09305 0.5724 -0.09722 C 0.57435 -0.10347 0.57617 -0.1074 0.57969 -0.11203 C 0.58125 -0.11435 0.58321 -0.11551 0.5849 -0.11759 C 0.58633 -0.1199 0.5875 -0.12291 0.58907 -0.125 C 0.59206 -0.12986 0.59271 -0.12847 0.59636 -0.1324 C 0.59779 -0.13426 0.59883 -0.1368 0.60052 -0.13796 C 0.60482 -0.14166 0.60964 -0.14352 0.61407 -0.14722 C 0.61537 -0.14861 0.61667 -0.15 0.61823 -0.15092 C 0.62943 -0.15856 0.63099 -0.15833 0.64219 -0.16389 C 0.65039 -0.16828 0.64024 -0.16574 0.65782 -0.17129 C 0.66276 -0.17315 0.68216 -0.17477 0.6849 -0.175 L 0.70365 -0.17129 " pathEditMode="relative" ptsTypes="AAAAAAAAAAAAAAAAAAAAAAAAAAAAAAAAAAAAAAAAAAAAAAAAAAAAAAAAAAAAAAAAAAAAAAAAAAAAAAAA">
                                      <p:cBhvr>
                                        <p:cTn id="15" dur="98800" fill="hold"/>
                                        <p:tgtEl>
                                          <p:spTgt spid="2052"/>
                                        </p:tgtEl>
                                        <p:attrNameLst>
                                          <p:attrName>ppt_x</p:attrName>
                                          <p:attrName>ppt_y</p:attrName>
                                        </p:attrNameLst>
                                      </p:cBhvr>
                                    </p:animMotion>
                                  </p:childTnLst>
                                </p:cTn>
                              </p:par>
                              <p:par>
                                <p:cTn id="16" presetID="0" presetClass="path" presetSubtype="0" fill="hold" nodeType="withEffect">
                                  <p:stCondLst>
                                    <p:cond delay="0"/>
                                  </p:stCondLst>
                                  <p:childTnLst>
                                    <p:animMotion origin="layout" path="M -0.0043 0.01412 L -0.0043 0.01412 C 0.00117 0.00787 0.00638 0.00047 0.01237 -0.00439 C 0.01523 -0.00694 0.01862 -0.00648 0.02174 -0.0081 C 0.02552 -0.01018 0.0293 -0.01342 0.0332 -0.01551 C 0.03763 -0.01805 0.04635 -0.01875 0.04987 -0.01921 C 0.05299 -0.0199 0.05612 -0.0206 0.05924 -0.02106 C 0.0668 -0.0206 0.07461 -0.02199 0.08216 -0.01921 C 0.08398 -0.01875 0.08515 -0.01481 0.08633 -0.0118 C 0.08841 -0.00601 0.08919 0.00116 0.09154 0.00672 C 0.09792 0.02199 0.09114 0.0051 0.09883 0.02894 C 0.10586 0.05093 0.10664 0.05649 0.11654 0.07153 C 0.11836 0.07431 0.1207 0.07616 0.12279 0.07894 C 0.12747 0.08542 0.12422 0.08426 0.13008 0.09005 C 0.13164 0.09144 0.13346 0.09237 0.13529 0.09375 C 0.14114 0.09237 0.14713 0.09283 0.15299 0.09005 C 0.15508 0.08889 0.15638 0.08496 0.1582 0.08264 C 0.16276 0.07639 0.16068 0.08125 0.16549 0.07153 C 0.16654 0.06899 0.16758 0.06644 0.16862 0.06412 C 0.16927 0.06227 0.16966 0.05973 0.1707 0.05857 C 0.17279 0.05533 0.17539 0.05301 0.17799 0.05116 C 0.19036 0.04121 0.18997 0.04237 0.20195 0.0382 C 0.20781 0.03287 0.20534 0.03449 0.21341 0.03079 C 0.21745 0.02871 0.22161 0.02639 0.22591 0.02524 C 0.22995 0.02385 0.23424 0.02385 0.23841 0.02338 C 0.24466 0.02385 0.25091 0.02292 0.25716 0.02524 C 0.25989 0.02616 0.26224 0.0294 0.26445 0.03264 C 0.26654 0.03565 0.28021 0.05903 0.28216 0.06783 C 0.2832 0.07269 0.28463 0.07987 0.28633 0.08449 C 0.28893 0.0919 0.29154 0.09954 0.29466 0.10672 C 0.29583 0.10949 0.297 0.1125 0.29883 0.11412 C 0.30195 0.1169 0.30573 0.11737 0.30924 0.11968 C 0.32344 0.12871 0.29375 0.11829 0.32799 0.12709 C 0.33633 0.12524 0.34466 0.12408 0.35299 0.12153 C 0.36002 0.11922 0.3668 0.11528 0.37383 0.11227 C 0.37656 0.11088 0.37943 0.10996 0.38216 0.10857 C 0.39075 0.10348 0.39935 0.09815 0.4082 0.09375 C 0.41055 0.09237 0.41302 0.09098 0.41549 0.09005 C 0.41784 0.08912 0.42031 0.08866 0.42279 0.0882 C 0.42799 0.08449 0.43307 0.08033 0.43841 0.07709 C 0.43997 0.07593 0.44193 0.07616 0.44362 0.07524 C 0.4457 0.07362 0.44765 0.07107 0.44987 0.06968 C 0.45117 0.06852 0.4526 0.06852 0.45404 0.06783 C 0.45612 0.06667 0.4582 0.06528 0.46029 0.06412 C 0.46862 0.06459 0.47695 0.06482 0.48529 0.06598 C 0.48906 0.06644 0.49726 0.07848 0.49779 0.07894 C 0.51575 0.09167 0.49362 0.07524 0.50612 0.08635 C 0.51654 0.09561 0.51419 0.09399 0.52174 0.09746 C 0.52864 0.09676 0.53555 0.09653 0.54258 0.09561 C 0.54362 0.09537 0.54453 0.09399 0.5457 0.09375 C 0.55078 0.09167 0.5539 0.09167 0.55924 0.09005 C 0.56237 0.08889 0.56536 0.08704 0.56862 0.08635 C 0.59049 0.08056 0.57279 0.0875 0.58841 0.08264 C 0.5918 0.08149 0.59883 0.07894 0.59883 0.07894 C 0.6043 0.07454 0.60963 0.06899 0.61549 0.06598 C 0.6319 0.05695 0.64245 0.06065 0.66029 0.06227 C 0.66575 0.06274 0.67135 0.06343 0.67695 0.06412 C 0.69219 0.07315 0.68294 0.06968 0.70508 0.06968 " pathEditMode="relative" ptsTypes="AAAAAAAAAAAAAAAAAAAAAAAAAAAAAAAAAAAAAAAAAAAAAAAAAAAAAAAAAA">
                                      <p:cBhvr>
                                        <p:cTn id="17" dur="108600" fill="hold"/>
                                        <p:tgtEl>
                                          <p:spTgt spid="2056"/>
                                        </p:tgtEl>
                                        <p:attrNameLst>
                                          <p:attrName>ppt_x</p:attrName>
                                          <p:attrName>ppt_y</p:attrName>
                                        </p:attrNameLst>
                                      </p:cBhvr>
                                    </p:animMotion>
                                  </p:childTnLst>
                                </p:cTn>
                              </p:par>
                              <p:par>
                                <p:cTn id="18" presetID="0" presetClass="path" presetSubtype="0" fill="hold" nodeType="withEffect">
                                  <p:stCondLst>
                                    <p:cond delay="0"/>
                                  </p:stCondLst>
                                  <p:childTnLst>
                                    <p:animMotion origin="layout" path="M -0.00156 -0.02408 L -0.00156 -0.02384 C 0.00534 -0.02477 0.01224 -0.025 0.01927 -0.02593 C 0.02409 -0.02685 0.03659 -0.03056 0.04219 -0.03333 C 0.04388 -0.03426 0.04557 -0.03588 0.0474 -0.03704 C 0.04844 -0.03958 0.04922 -0.04259 0.05052 -0.04445 C 0.05599 -0.05347 0.05703 -0.05324 0.06302 -0.05741 C 0.06406 -0.05995 0.0655 -0.06204 0.06615 -0.06482 C 0.06758 -0.07153 0.06836 -0.07847 0.06927 -0.08519 C 0.07031 -0.09375 0.06992 -0.09954 0.07136 -0.10741 C 0.07188 -0.11065 0.0724 -0.11389 0.07344 -0.11667 C 0.07409 -0.11898 0.07552 -0.12037 0.07656 -0.12222 C 0.07682 -0.12477 0.07643 -0.12801 0.07761 -0.12963 C 0.07917 -0.13218 0.08177 -0.13195 0.08386 -0.13333 C 0.08529 -0.13449 0.08659 -0.13588 0.08802 -0.13704 C 0.09284 -0.13519 0.09766 -0.13357 0.10261 -0.13148 C 0.12904 -0.12014 0.11393 -0.12431 0.13073 -0.12037 C 0.13281 -0.11921 0.13477 -0.11759 0.13698 -0.11667 C 0.14037 -0.11574 0.14388 -0.11574 0.1474 -0.11482 C 0.14974 -0.11435 0.15221 -0.11366 0.15469 -0.11296 C 0.16406 -0.11366 0.17396 -0.1088 0.18281 -0.11482 C 0.18789 -0.11852 0.18815 -0.13218 0.19219 -0.13889 L 0.19636 -0.1463 C 0.1974 -0.15139 0.1987 -0.15602 0.19948 -0.16111 C 0.20013 -0.16667 0.2 -0.17245 0.20052 -0.17778 C 0.20065 -0.18033 0.20117 -0.18287 0.20156 -0.18519 C 0.20182 -0.19398 0.20104 -0.20301 0.20261 -0.21111 C 0.20326 -0.21505 0.20573 -0.21713 0.20781 -0.21852 C 0.22682 -0.23241 0.2263 -0.23079 0.24219 -0.23333 C 0.24323 -0.23472 0.24414 -0.23611 0.24531 -0.23704 C 0.24622 -0.23796 0.24727 -0.23843 0.24844 -0.23889 C 0.25781 -0.24329 0.26784 -0.24537 0.27656 -0.2537 C 0.27943 -0.25671 0.28359 -0.26158 0.28594 -0.26667 C 0.28841 -0.27269 0.29063 -0.27917 0.29323 -0.28519 L 0.29636 -0.29259 C 0.29662 -0.2963 0.29675 -0.30023 0.2974 -0.3037 C 0.30182 -0.3287 0.29909 -0.32917 0.30677 -0.33704 C 0.30912 -0.33982 0.31159 -0.3419 0.31406 -0.34445 C 0.31875 -0.35 0.31511 -0.34699 0.32031 -0.35 C 0.33307 -0.34769 0.34596 -0.34607 0.35886 -0.34259 C 0.36042 -0.34213 0.36224 -0.34028 0.3638 -0.33889 L 0.39219 -0.31667 C 0.39427 -0.31505 0.39948 -0.31204 0.40156 -0.30926 C 0.40274 -0.30787 0.40352 -0.30556 0.4043 -0.3037 C 0.40534 -0.30232 0.40677 -0.30162 0.40781 -0.3 C 0.40886 -0.29838 0.40964 -0.29583 0.41068 -0.29445 C 0.41224 -0.29283 0.41445 -0.29259 0.41615 -0.29074 C 0.42513 -0.28102 0.41719 -0.28565 0.4263 -0.27778 C 0.43255 -0.27269 0.43698 -0.27037 0.44323 -0.26667 C 0.45703 -0.26852 0.47096 -0.26921 0.4849 -0.27222 C 0.48711 -0.27292 0.48893 -0.27616 0.49115 -0.27778 C 0.49284 -0.27917 0.49453 -0.28033 0.49636 -0.28148 C 0.50794 -0.3162 0.48997 -0.26389 0.50365 -0.3 C 0.50651 -0.30787 0.51198 -0.32408 0.51198 -0.32384 C 0.51367 -0.33681 0.51172 -0.32894 0.51927 -0.34074 C 0.52031 -0.34259 0.52096 -0.34537 0.5224 -0.3463 C 0.52891 -0.35139 0.5362 -0.3544 0.54323 -0.35741 C 0.54896 -0.35695 0.55495 -0.35671 0.56094 -0.35556 C 0.56172 -0.35556 0.56706 -0.35301 0.56823 -0.35185 C 0.56979 -0.35046 0.57149 -0.34769 0.57344 -0.3463 C 0.57435 -0.34583 0.58659 -0.34283 0.58698 -0.34259 C 0.59089 -0.34329 0.59544 -0.34236 0.59948 -0.34445 C 0.6 -0.34491 0.6125 -0.35926 0.61406 -0.36111 C 0.61719 -0.36551 0.61979 -0.37153 0.62344 -0.37408 C 0.62552 -0.37593 0.62826 -0.37778 0.63073 -0.37963 C 0.63203 -0.38079 0.63346 -0.38241 0.6349 -0.38333 C 0.63763 -0.38565 0.64011 -0.38611 0.64323 -0.38704 C 0.64453 -0.38843 0.64596 -0.38982 0.6474 -0.39074 C 0.64831 -0.39167 0.64935 -0.39259 0.65052 -0.39259 L 0.77656 -0.39259 " pathEditMode="relative" rAng="0" ptsTypes="AAAAAAAAAAAAAAAAAAAAAAAAAAAAAAAAAAAAAAAAAAAAAAAAAAAAAAAAAAAAAAAAAAAAAA">
                                      <p:cBhvr>
                                        <p:cTn id="19" dur="120000" fill="hold"/>
                                        <p:tgtEl>
                                          <p:spTgt spid="6"/>
                                        </p:tgtEl>
                                        <p:attrNameLst>
                                          <p:attrName>ppt_x</p:attrName>
                                          <p:attrName>ppt_y</p:attrName>
                                        </p:attrNameLst>
                                      </p:cBhvr>
                                      <p:rCtr x="38906" y="-18426"/>
                                    </p:animMotion>
                                  </p:childTnLst>
                                  <p:subTnLst>
                                    <p:audio>
                                      <p:cMediaNode>
                                        <p:cTn display="0" masterRel="sameClick">
                                          <p:stCondLst>
                                            <p:cond evt="begin" delay="0">
                                              <p:tn val="18"/>
                                            </p:cond>
                                          </p:stCondLst>
                                          <p:endCondLst>
                                            <p:cond evt="onStopAudio" delay="0">
                                              <p:tgtEl>
                                                <p:sldTgt/>
                                              </p:tgtEl>
                                            </p:cond>
                                          </p:endCondLst>
                                        </p:cTn>
                                        <p:tgtEl>
                                          <p:sndTgt r:embed="rId2" name="tiktak.wav"/>
                                        </p:tgtEl>
                                      </p:cMediaNode>
                                    </p:audio>
                                  </p:subTnLst>
                                </p:cTn>
                              </p:par>
                            </p:childTnLst>
                          </p:cTn>
                        </p:par>
                        <p:par>
                          <p:cTn id="20" fill="hold">
                            <p:stCondLst>
                              <p:cond delay="120000"/>
                            </p:stCondLst>
                            <p:childTnLst>
                              <p:par>
                                <p:cTn id="21" presetID="10" presetClass="entr" presetSubtype="0" fill="hold"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subTnLst>
                                    <p:audio>
                                      <p:cMediaNode>
                                        <p:cTn display="0" masterRel="sameClick">
                                          <p:stCondLst>
                                            <p:cond evt="begin" delay="0">
                                              <p:tn val="21"/>
                                            </p:cond>
                                          </p:stCondLst>
                                          <p:endCondLst>
                                            <p:cond evt="onStopAudio" delay="0">
                                              <p:tgtEl>
                                                <p:sldTgt/>
                                              </p:tgtEl>
                                            </p:cond>
                                          </p:endCondLst>
                                        </p:cTn>
                                        <p:tgtEl>
                                          <p:sndTgt r:embed="rId3" name="dung.wav"/>
                                        </p:tgtEl>
                                      </p:cMediaNode>
                                    </p:audio>
                                  </p:subTnLst>
                                </p:cTn>
                              </p:par>
                              <p:par>
                                <p:cTn id="24" presetID="26" presetClass="emph" presetSubtype="0" fill="hold" nodeType="withEffect">
                                  <p:stCondLst>
                                    <p:cond delay="0"/>
                                  </p:stCondLst>
                                  <p:childTnLst>
                                    <p:animEffect transition="out" filter="fade">
                                      <p:cBhvr>
                                        <p:cTn id="25" dur="500" tmFilter="0, 0; .2, .5; .8, .5; 1, 0"/>
                                        <p:tgtEl>
                                          <p:spTgt spid="39"/>
                                        </p:tgtEl>
                                      </p:cBhvr>
                                    </p:animEffect>
                                    <p:animScale>
                                      <p:cBhvr>
                                        <p:cTn id="26" dur="250" autoRev="1" fill="hold"/>
                                        <p:tgtEl>
                                          <p:spTgt spid="39"/>
                                        </p:tgtEl>
                                      </p:cBhvr>
                                      <p:by x="105000" y="105000"/>
                                    </p:animScale>
                                  </p:childTnLst>
                                </p:cTn>
                              </p:par>
                            </p:childTnLst>
                          </p:cTn>
                        </p:par>
                      </p:childTnLst>
                    </p:cTn>
                  </p:par>
                </p:childTnLst>
              </p:cTn>
              <p:nextCondLst>
                <p:cond evt="onClick" delay="0">
                  <p:tgtEl>
                    <p:spTgt spid="3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4" name="Group 3">
            <a:extLst>
              <a:ext uri="{FF2B5EF4-FFF2-40B4-BE49-F238E27FC236}">
                <a16:creationId xmlns:a16="http://schemas.microsoft.com/office/drawing/2014/main" id="{62163E1F-D27D-F19D-D97E-337BFC3451F7}"/>
              </a:ext>
            </a:extLst>
          </p:cNvPr>
          <p:cNvGrpSpPr/>
          <p:nvPr/>
        </p:nvGrpSpPr>
        <p:grpSpPr>
          <a:xfrm>
            <a:off x="1114425" y="133350"/>
            <a:ext cx="10401300" cy="6962775"/>
            <a:chOff x="5251590" y="1051051"/>
            <a:chExt cx="6850999" cy="5983614"/>
          </a:xfrm>
        </p:grpSpPr>
        <p:grpSp>
          <p:nvGrpSpPr>
            <p:cNvPr id="5" name="Group 4">
              <a:extLst>
                <a:ext uri="{FF2B5EF4-FFF2-40B4-BE49-F238E27FC236}">
                  <a16:creationId xmlns:a16="http://schemas.microsoft.com/office/drawing/2014/main" id="{4359405D-864C-DBC1-1AEC-4323DB149AD3}"/>
                </a:ext>
              </a:extLst>
            </p:cNvPr>
            <p:cNvGrpSpPr/>
            <p:nvPr/>
          </p:nvGrpSpPr>
          <p:grpSpPr>
            <a:xfrm>
              <a:off x="5251590" y="1051051"/>
              <a:ext cx="6850999" cy="5983614"/>
              <a:chOff x="5190343" y="874386"/>
              <a:chExt cx="6850999" cy="5983614"/>
            </a:xfrm>
          </p:grpSpPr>
          <p:pic>
            <p:nvPicPr>
              <p:cNvPr id="8" name="Picture 7" descr="A picture containing text, clipart&#10;&#10;Description automatically generated">
                <a:extLst>
                  <a:ext uri="{FF2B5EF4-FFF2-40B4-BE49-F238E27FC236}">
                    <a16:creationId xmlns:a16="http://schemas.microsoft.com/office/drawing/2014/main" id="{616694EF-CCD4-A2FE-99F0-28FEF748304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p:spPr>
          </p:pic>
          <p:sp>
            <p:nvSpPr>
              <p:cNvPr id="9" name="Rectangle: Rounded Corners 8">
                <a:extLst>
                  <a:ext uri="{FF2B5EF4-FFF2-40B4-BE49-F238E27FC236}">
                    <a16:creationId xmlns:a16="http://schemas.microsoft.com/office/drawing/2014/main" id="{C4501EC6-82F8-AE4D-D1AD-01A5E4ABDD28}"/>
                  </a:ext>
                </a:extLst>
              </p:cNvPr>
              <p:cNvSpPr/>
              <p:nvPr/>
            </p:nvSpPr>
            <p:spPr>
              <a:xfrm>
                <a:off x="5190343" y="874386"/>
                <a:ext cx="6850999" cy="4090596"/>
              </a:xfrm>
              <a:prstGeom prst="roundRect">
                <a:avLst>
                  <a:gd name="adj" fmla="val 4000"/>
                </a:avLst>
              </a:prstGeom>
              <a:solidFill>
                <a:srgbClr val="CF93B5"/>
              </a:solid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ectangle: Rounded Corners 9">
                <a:extLst>
                  <a:ext uri="{FF2B5EF4-FFF2-40B4-BE49-F238E27FC236}">
                    <a16:creationId xmlns:a16="http://schemas.microsoft.com/office/drawing/2014/main" id="{2252142A-1DA2-AF4D-4039-1D93B61454B9}"/>
                  </a:ext>
                </a:extLst>
              </p:cNvPr>
              <p:cNvSpPr/>
              <p:nvPr/>
            </p:nvSpPr>
            <p:spPr>
              <a:xfrm>
                <a:off x="5582244" y="1119864"/>
                <a:ext cx="6067196" cy="3599637"/>
              </a:xfrm>
              <a:prstGeom prst="roundRect">
                <a:avLst>
                  <a:gd name="adj" fmla="val 0"/>
                </a:avLst>
              </a:prstGeom>
              <a:solidFill>
                <a:srgbClr val="C8C9DE"/>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Rectangle: Top Corners Rounded 10">
                <a:extLst>
                  <a:ext uri="{FF2B5EF4-FFF2-40B4-BE49-F238E27FC236}">
                    <a16:creationId xmlns:a16="http://schemas.microsoft.com/office/drawing/2014/main" id="{B735B9ED-342F-0886-DA7D-0DF6380B01D9}"/>
                  </a:ext>
                </a:extLst>
              </p:cNvPr>
              <p:cNvSpPr/>
              <p:nvPr/>
            </p:nvSpPr>
            <p:spPr>
              <a:xfrm rot="10800000">
                <a:off x="8380462" y="4964978"/>
                <a:ext cx="477196" cy="549748"/>
              </a:xfrm>
              <a:prstGeom prst="round2SameRect">
                <a:avLst>
                  <a:gd name="adj1" fmla="val 43333"/>
                  <a:gd name="adj2" fmla="val 0"/>
                </a:avLst>
              </a:prstGeom>
              <a:solidFill>
                <a:srgbClr val="2E71A5"/>
              </a:solid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6" name="Rectangle: Rounded Corners 18">
              <a:extLst>
                <a:ext uri="{FF2B5EF4-FFF2-40B4-BE49-F238E27FC236}">
                  <a16:creationId xmlns:a16="http://schemas.microsoft.com/office/drawing/2014/main" id="{BA44DA3E-77AE-3506-884E-DE59DDDD2A6C}"/>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Oval 6">
              <a:extLst>
                <a:ext uri="{FF2B5EF4-FFF2-40B4-BE49-F238E27FC236}">
                  <a16:creationId xmlns:a16="http://schemas.microsoft.com/office/drawing/2014/main" id="{409FF99C-78D9-9FD7-C0E1-6A3C4EEC259F}"/>
                </a:ext>
              </a:extLst>
            </p:cNvPr>
            <p:cNvSpPr/>
            <p:nvPr/>
          </p:nvSpPr>
          <p:spPr>
            <a:xfrm rot="19034692">
              <a:off x="6093037" y="1426015"/>
              <a:ext cx="495258" cy="290672"/>
            </a:xfrm>
            <a:prstGeom prst="ellipse">
              <a:avLst/>
            </a:prstGeom>
            <a:solidFill>
              <a:srgbClr val="FDFD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pic>
        <p:nvPicPr>
          <p:cNvPr id="12" name="y2mate.com - Em Yêu Cây Xanh  Bài hát thiếu nhi vui nhộn cho trẻ mầm non_v720P">
            <a:hlinkClick r:id="" action="ppaction://media"/>
            <a:extLst>
              <a:ext uri="{FF2B5EF4-FFF2-40B4-BE49-F238E27FC236}">
                <a16:creationId xmlns:a16="http://schemas.microsoft.com/office/drawing/2014/main" id="{123E07FA-BC9B-0369-C073-F434C292CAB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743074" y="180975"/>
            <a:ext cx="9210675" cy="4486275"/>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35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323851" y="304799"/>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8" name="Google Shape;1346;p51">
            <a:extLst>
              <a:ext uri="{FF2B5EF4-FFF2-40B4-BE49-F238E27FC236}">
                <a16:creationId xmlns:a16="http://schemas.microsoft.com/office/drawing/2014/main" id="{2F1598BC-C722-4664-F315-E85296ED198E}"/>
              </a:ext>
            </a:extLst>
          </p:cNvPr>
          <p:cNvSpPr/>
          <p:nvPr/>
        </p:nvSpPr>
        <p:spPr>
          <a:xfrm flipH="1">
            <a:off x="996592" y="9554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9" name="TextBox 8">
            <a:extLst>
              <a:ext uri="{FF2B5EF4-FFF2-40B4-BE49-F238E27FC236}">
                <a16:creationId xmlns:a16="http://schemas.microsoft.com/office/drawing/2014/main" id="{0793C959-F43A-007D-E781-9A3592043EAD}"/>
              </a:ext>
            </a:extLst>
          </p:cNvPr>
          <p:cNvSpPr txBox="1"/>
          <p:nvPr/>
        </p:nvSpPr>
        <p:spPr>
          <a:xfrm>
            <a:off x="1334770" y="1250700"/>
            <a:ext cx="7138639" cy="1323439"/>
          </a:xfrm>
          <a:prstGeom prst="rect">
            <a:avLst/>
          </a:prstGeom>
          <a:noFill/>
        </p:spPr>
        <p:txBody>
          <a:bodyPr wrap="square" rtlCol="0">
            <a:spAutoFit/>
          </a:bodyPr>
          <a:lstStyle/>
          <a:p>
            <a:pPr lvl="0" algn="ctr">
              <a:defRPr/>
            </a:pPr>
            <a:r>
              <a:rPr lang="en-US" sz="4000" b="1" dirty="0" err="1">
                <a:solidFill>
                  <a:srgbClr val="002060"/>
                </a:solidFill>
                <a:latin typeface="Arial"/>
              </a:rPr>
              <a:t>Các</a:t>
            </a:r>
            <a:r>
              <a:rPr lang="en-US" sz="4000" b="1" dirty="0">
                <a:solidFill>
                  <a:srgbClr val="002060"/>
                </a:solidFill>
                <a:latin typeface="Arial"/>
              </a:rPr>
              <a:t> </a:t>
            </a:r>
            <a:r>
              <a:rPr lang="en-US" sz="4000" b="1" dirty="0" err="1">
                <a:solidFill>
                  <a:srgbClr val="002060"/>
                </a:solidFill>
                <a:latin typeface="Arial"/>
              </a:rPr>
              <a:t>bạn</a:t>
            </a:r>
            <a:r>
              <a:rPr lang="en-US" sz="4000" b="1" dirty="0">
                <a:solidFill>
                  <a:srgbClr val="002060"/>
                </a:solidFill>
                <a:latin typeface="Arial"/>
              </a:rPr>
              <a:t> nhỏ </a:t>
            </a:r>
            <a:r>
              <a:rPr lang="en-US" sz="4000" b="1" dirty="0" err="1">
                <a:solidFill>
                  <a:srgbClr val="002060"/>
                </a:solidFill>
                <a:latin typeface="Arial"/>
              </a:rPr>
              <a:t>trong</a:t>
            </a:r>
            <a:r>
              <a:rPr lang="en-US" sz="4000" b="1" dirty="0">
                <a:solidFill>
                  <a:srgbClr val="002060"/>
                </a:solidFill>
                <a:latin typeface="Arial"/>
              </a:rPr>
              <a:t> </a:t>
            </a:r>
            <a:r>
              <a:rPr lang="en-US" sz="4000" b="1" dirty="0" err="1">
                <a:solidFill>
                  <a:srgbClr val="002060"/>
                </a:solidFill>
                <a:latin typeface="Arial"/>
              </a:rPr>
              <a:t>bài</a:t>
            </a:r>
            <a:r>
              <a:rPr lang="en-US" sz="4000" b="1" dirty="0">
                <a:solidFill>
                  <a:srgbClr val="002060"/>
                </a:solidFill>
                <a:latin typeface="Arial"/>
              </a:rPr>
              <a:t> </a:t>
            </a:r>
            <a:r>
              <a:rPr lang="en-US" sz="4000" b="1" dirty="0" err="1">
                <a:solidFill>
                  <a:srgbClr val="002060"/>
                </a:solidFill>
                <a:latin typeface="Arial"/>
              </a:rPr>
              <a:t>hát</a:t>
            </a:r>
            <a:r>
              <a:rPr lang="en-US" sz="4000" b="1" dirty="0">
                <a:solidFill>
                  <a:srgbClr val="002060"/>
                </a:solidFill>
                <a:latin typeface="Arial"/>
              </a:rPr>
              <a:t> </a:t>
            </a:r>
            <a:r>
              <a:rPr lang="en-US" sz="4000" b="1" dirty="0" err="1">
                <a:solidFill>
                  <a:srgbClr val="002060"/>
                </a:solidFill>
                <a:latin typeface="Arial"/>
              </a:rPr>
              <a:t>yêu</a:t>
            </a:r>
            <a:r>
              <a:rPr lang="en-US" sz="4000" b="1" dirty="0">
                <a:solidFill>
                  <a:srgbClr val="002060"/>
                </a:solidFill>
                <a:latin typeface="Arial"/>
              </a:rPr>
              <a:t> </a:t>
            </a:r>
            <a:r>
              <a:rPr lang="en-US" sz="4000" b="1" dirty="0" err="1">
                <a:solidFill>
                  <a:srgbClr val="002060"/>
                </a:solidFill>
                <a:latin typeface="Arial"/>
              </a:rPr>
              <a:t>thích</a:t>
            </a:r>
            <a:r>
              <a:rPr lang="en-US" sz="4000" b="1" dirty="0">
                <a:solidFill>
                  <a:srgbClr val="002060"/>
                </a:solidFill>
                <a:latin typeface="Arial"/>
              </a:rPr>
              <a:t> </a:t>
            </a:r>
            <a:r>
              <a:rPr lang="en-US" sz="4000" b="1" dirty="0" err="1">
                <a:solidFill>
                  <a:srgbClr val="002060"/>
                </a:solidFill>
                <a:latin typeface="Arial"/>
              </a:rPr>
              <a:t>điều</a:t>
            </a:r>
            <a:r>
              <a:rPr lang="en-US" sz="4000" b="1" dirty="0">
                <a:solidFill>
                  <a:srgbClr val="002060"/>
                </a:solidFill>
                <a:latin typeface="Arial"/>
              </a:rPr>
              <a:t> </a:t>
            </a:r>
            <a:r>
              <a:rPr lang="en-US" sz="4000" b="1" dirty="0" err="1">
                <a:solidFill>
                  <a:srgbClr val="002060"/>
                </a:solidFill>
                <a:latin typeface="Arial"/>
              </a:rPr>
              <a:t>gì</a:t>
            </a:r>
            <a:r>
              <a:rPr lang="en-US" sz="4000" b="1" dirty="0">
                <a:solidFill>
                  <a:srgbClr val="002060"/>
                </a:solidFill>
                <a:latin typeface="Arial"/>
              </a:rPr>
              <a:t>?</a:t>
            </a:r>
            <a:endParaRPr kumimoji="0" lang="en-US" sz="4000" b="1" i="0" u="none" strike="noStrike" kern="1200" cap="none" spc="0" normalizeH="0" baseline="0" noProof="0" dirty="0">
              <a:ln>
                <a:noFill/>
              </a:ln>
              <a:solidFill>
                <a:srgbClr val="002060"/>
              </a:solidFill>
              <a:effectLst/>
              <a:uLnTx/>
              <a:uFillTx/>
              <a:latin typeface="Arial"/>
            </a:endParaRPr>
          </a:p>
        </p:txBody>
      </p:sp>
      <p:pic>
        <p:nvPicPr>
          <p:cNvPr id="10" name="图片 12">
            <a:extLst>
              <a:ext uri="{FF2B5EF4-FFF2-40B4-BE49-F238E27FC236}">
                <a16:creationId xmlns:a16="http://schemas.microsoft.com/office/drawing/2014/main" id="{E0605391-A373-3ABE-219D-4BE71B7C1CB6}"/>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7726230" y="2438669"/>
            <a:ext cx="3433272" cy="3949119"/>
          </a:xfrm>
          <a:prstGeom prst="rect">
            <a:avLst/>
          </a:prstGeom>
        </p:spPr>
      </p:pic>
      <p:sp>
        <p:nvSpPr>
          <p:cNvPr id="12" name="Google Shape;1346;p51">
            <a:extLst>
              <a:ext uri="{FF2B5EF4-FFF2-40B4-BE49-F238E27FC236}">
                <a16:creationId xmlns:a16="http://schemas.microsoft.com/office/drawing/2014/main" id="{04315DA9-24CD-E6F1-F02C-FA74E4B704EB}"/>
              </a:ext>
            </a:extLst>
          </p:cNvPr>
          <p:cNvSpPr/>
          <p:nvPr/>
        </p:nvSpPr>
        <p:spPr>
          <a:xfrm flipH="1">
            <a:off x="863242" y="3355797"/>
            <a:ext cx="7947706" cy="2187753"/>
          </a:xfrm>
          <a:custGeom>
            <a:avLst/>
            <a:gdLst>
              <a:gd name="connsiteX0" fmla="*/ 5053490 w 7947706"/>
              <a:gd name="connsiteY0" fmla="*/ 171 h 2187753"/>
              <a:gd name="connsiteX1" fmla="*/ 4282115 w 7947706"/>
              <a:gd name="connsiteY1" fmla="*/ 14598 h 2187753"/>
              <a:gd name="connsiteX2" fmla="*/ 970810 w 7947706"/>
              <a:gd name="connsiteY2" fmla="*/ 114729 h 2187753"/>
              <a:gd name="connsiteX3" fmla="*/ 876366 w 7947706"/>
              <a:gd name="connsiteY3" fmla="*/ 1718703 h 2187753"/>
              <a:gd name="connsiteX4" fmla="*/ 1866833 w 7947706"/>
              <a:gd name="connsiteY4" fmla="*/ 1796162 h 2187753"/>
              <a:gd name="connsiteX5" fmla="*/ 2447402 w 7947706"/>
              <a:gd name="connsiteY5" fmla="*/ 1786888 h 2187753"/>
              <a:gd name="connsiteX6" fmla="*/ 2630538 w 7947706"/>
              <a:gd name="connsiteY6" fmla="*/ 2170234 h 2187753"/>
              <a:gd name="connsiteX7" fmla="*/ 2679438 w 7947706"/>
              <a:gd name="connsiteY7" fmla="*/ 2187753 h 2187753"/>
              <a:gd name="connsiteX8" fmla="*/ 4330536 w 7947706"/>
              <a:gd name="connsiteY8" fmla="*/ 1758034 h 2187753"/>
              <a:gd name="connsiteX9" fmla="*/ 7512399 w 7947706"/>
              <a:gd name="connsiteY9" fmla="*/ 1572372 h 2187753"/>
              <a:gd name="connsiteX10" fmla="*/ 7455349 w 7947706"/>
              <a:gd name="connsiteY10" fmla="*/ 246117 h 2187753"/>
              <a:gd name="connsiteX11" fmla="*/ 5053490 w 7947706"/>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47706" h="2187753" fill="none" extrusionOk="0">
                <a:moveTo>
                  <a:pt x="5053490" y="171"/>
                </a:moveTo>
                <a:cubicBezTo>
                  <a:pt x="4603323" y="171"/>
                  <a:pt x="4282114" y="14598"/>
                  <a:pt x="4282115" y="14598"/>
                </a:cubicBezTo>
                <a:cubicBezTo>
                  <a:pt x="4314772" y="-30695"/>
                  <a:pt x="1220000" y="33119"/>
                  <a:pt x="970810" y="114729"/>
                </a:cubicBezTo>
                <a:cubicBezTo>
                  <a:pt x="29177" y="305956"/>
                  <a:pt x="650012" y="1607349"/>
                  <a:pt x="876366" y="1718703"/>
                </a:cubicBezTo>
                <a:cubicBezTo>
                  <a:pt x="987325" y="1780892"/>
                  <a:pt x="1430059" y="1797467"/>
                  <a:pt x="1866833" y="1796162"/>
                </a:cubicBezTo>
                <a:cubicBezTo>
                  <a:pt x="2181807" y="1796162"/>
                  <a:pt x="2447402" y="1786888"/>
                  <a:pt x="2447402" y="1786888"/>
                </a:cubicBezTo>
                <a:cubicBezTo>
                  <a:pt x="2448127" y="1761342"/>
                  <a:pt x="2618217" y="2063902"/>
                  <a:pt x="2630538" y="2170234"/>
                </a:cubicBezTo>
                <a:cubicBezTo>
                  <a:pt x="2630797" y="2184560"/>
                  <a:pt x="2651721" y="2187897"/>
                  <a:pt x="2679438" y="2187753"/>
                </a:cubicBezTo>
                <a:cubicBezTo>
                  <a:pt x="2965446" y="2177566"/>
                  <a:pt x="4204776" y="1817369"/>
                  <a:pt x="4330536" y="1758034"/>
                </a:cubicBezTo>
                <a:cubicBezTo>
                  <a:pt x="4461428" y="1743724"/>
                  <a:pt x="7282485" y="1765918"/>
                  <a:pt x="7512399" y="1572372"/>
                </a:cubicBezTo>
                <a:cubicBezTo>
                  <a:pt x="7712834" y="1423351"/>
                  <a:pt x="8033481" y="449332"/>
                  <a:pt x="7455349" y="246117"/>
                </a:cubicBezTo>
                <a:cubicBezTo>
                  <a:pt x="6859811" y="38280"/>
                  <a:pt x="5899016" y="-54329"/>
                  <a:pt x="5053490" y="171"/>
                </a:cubicBezTo>
                <a:close/>
              </a:path>
              <a:path w="7947706" h="2187753" stroke="0" extrusionOk="0">
                <a:moveTo>
                  <a:pt x="5053490" y="171"/>
                </a:moveTo>
                <a:cubicBezTo>
                  <a:pt x="4603322" y="171"/>
                  <a:pt x="4282115" y="14598"/>
                  <a:pt x="4282115" y="14598"/>
                </a:cubicBezTo>
                <a:cubicBezTo>
                  <a:pt x="4315569" y="-27677"/>
                  <a:pt x="1301200" y="91137"/>
                  <a:pt x="970810" y="114729"/>
                </a:cubicBezTo>
                <a:cubicBezTo>
                  <a:pt x="-16144" y="297338"/>
                  <a:pt x="686646" y="1636478"/>
                  <a:pt x="876366" y="1718703"/>
                </a:cubicBezTo>
                <a:cubicBezTo>
                  <a:pt x="1057562" y="1753717"/>
                  <a:pt x="1450905" y="1766752"/>
                  <a:pt x="1866833" y="1796162"/>
                </a:cubicBezTo>
                <a:cubicBezTo>
                  <a:pt x="2181808" y="1796162"/>
                  <a:pt x="2447401" y="1786888"/>
                  <a:pt x="2447402" y="1786888"/>
                </a:cubicBezTo>
                <a:cubicBezTo>
                  <a:pt x="2444586" y="1789346"/>
                  <a:pt x="2615078" y="2054366"/>
                  <a:pt x="2630538" y="2170234"/>
                </a:cubicBezTo>
                <a:cubicBezTo>
                  <a:pt x="2631119" y="2180500"/>
                  <a:pt x="2648499" y="2183538"/>
                  <a:pt x="2679438" y="2187753"/>
                </a:cubicBezTo>
                <a:cubicBezTo>
                  <a:pt x="2948367" y="2168536"/>
                  <a:pt x="4240311" y="1784888"/>
                  <a:pt x="4330536" y="1758034"/>
                </a:cubicBezTo>
                <a:cubicBezTo>
                  <a:pt x="4478439" y="1650249"/>
                  <a:pt x="7297419" y="1771279"/>
                  <a:pt x="7512399" y="1572372"/>
                </a:cubicBezTo>
                <a:cubicBezTo>
                  <a:pt x="7692443" y="1275977"/>
                  <a:pt x="7942003" y="337773"/>
                  <a:pt x="7455349" y="246117"/>
                </a:cubicBezTo>
                <a:cubicBezTo>
                  <a:pt x="6791588" y="107100"/>
                  <a:pt x="5755474" y="-114905"/>
                  <a:pt x="5053490" y="171"/>
                </a:cubicBezTo>
                <a:close/>
              </a:path>
            </a:pathLst>
          </a:custGeom>
          <a:solidFill>
            <a:schemeClr val="accent6">
              <a:lumMod val="20000"/>
              <a:lumOff val="80000"/>
            </a:schemeClr>
          </a:solidFill>
          <a:ln>
            <a:extLst>
              <a:ext uri="{C807C97D-BFC1-408E-A445-0C87EB9F89A2}">
                <ask:lineSketchStyleProps xmln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13" name="TextBox 12">
            <a:extLst>
              <a:ext uri="{FF2B5EF4-FFF2-40B4-BE49-F238E27FC236}">
                <a16:creationId xmlns:a16="http://schemas.microsoft.com/office/drawing/2014/main" id="{3D1992C5-2F2F-DE5C-E8BF-9B3CBFB12FD8}"/>
              </a:ext>
            </a:extLst>
          </p:cNvPr>
          <p:cNvSpPr txBox="1"/>
          <p:nvPr/>
        </p:nvSpPr>
        <p:spPr>
          <a:xfrm>
            <a:off x="1201420" y="3651000"/>
            <a:ext cx="7138639" cy="1200329"/>
          </a:xfrm>
          <a:prstGeom prst="rect">
            <a:avLst/>
          </a:prstGeom>
          <a:noFill/>
        </p:spPr>
        <p:txBody>
          <a:bodyPr wrap="square" rtlCol="0">
            <a:spAutoFit/>
          </a:bodyPr>
          <a:lstStyle/>
          <a:p>
            <a:pPr lvl="0" algn="ctr">
              <a:defRPr/>
            </a:pPr>
            <a:r>
              <a:rPr lang="vi-VN" sz="3600" b="1" dirty="0">
                <a:solidFill>
                  <a:srgbClr val="002060"/>
                </a:solidFill>
                <a:latin typeface="Arial"/>
              </a:rPr>
              <a:t>Để cây được sống và phát triển tốt cần những điều kiện nào?</a:t>
            </a:r>
            <a:endParaRPr kumimoji="0" lang="en-US" sz="3600" b="1" i="0" u="none" strike="noStrike" kern="1200" cap="none" spc="0" normalizeH="0" baseline="0" noProof="0" dirty="0">
              <a:ln>
                <a:noFill/>
              </a:ln>
              <a:solidFill>
                <a:srgbClr val="002060"/>
              </a:solidFill>
              <a:effectLst/>
              <a:uLnTx/>
              <a:uFillTx/>
              <a:latin typeface="Arial"/>
            </a:endParaRPr>
          </a:p>
        </p:txBody>
      </p:sp>
    </p:spTree>
    <p:extLst>
      <p:ext uri="{BB962C8B-B14F-4D97-AF65-F5344CB8AC3E}">
        <p14:creationId xmlns:p14="http://schemas.microsoft.com/office/powerpoint/2010/main" val="9125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44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44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14:presetBounceEnd="84000">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14:bounceEnd="84000">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14:presetBounceEnd="44000">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14:bounceEnd="44000">
                                          <p:cBhvr additive="base">
                                            <p:cTn id="20" dur="500" fill="hold"/>
                                            <p:tgtEl>
                                              <p:spTgt spid="12"/>
                                            </p:tgtEl>
                                            <p:attrNameLst>
                                              <p:attrName>ppt_x</p:attrName>
                                            </p:attrNameLst>
                                          </p:cBhvr>
                                          <p:tavLst>
                                            <p:tav tm="0">
                                              <p:val>
                                                <p:strVal val="0-#ppt_w/2"/>
                                              </p:val>
                                            </p:tav>
                                            <p:tav tm="100000">
                                              <p:val>
                                                <p:strVal val="#ppt_x"/>
                                              </p:val>
                                            </p:tav>
                                          </p:tavLst>
                                        </p:anim>
                                        <p:anim calcmode="lin" valueType="num" p14:bounceEnd="44000">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14:presetBounceEnd="84000">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14:bounceEnd="84000">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par>
                                    <p:cTn id="14" presetID="2" presetClass="entr" presetSubtype="1" fill="hold" nodeType="withEffect">
                                      <p:stCondLst>
                                        <p:cond delay="0"/>
                                      </p:stCondLst>
                                      <p:iterate type="wd">
                                        <p:tmPct val="10000"/>
                                      </p:iterate>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0-#ppt_h/2"/>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1" fill="hold" nodeType="withEffect">
                                      <p:stCondLst>
                                        <p:cond delay="0"/>
                                      </p:stCondLst>
                                      <p:iterate type="wd">
                                        <p:tmPct val="10000"/>
                                      </p:iterate>
                                      <p:childTnLst>
                                        <p:set>
                                          <p:cBhvr>
                                            <p:cTn id="23" dur="1" fill="hold">
                                              <p:stCondLst>
                                                <p:cond delay="0"/>
                                              </p:stCondLst>
                                            </p:cTn>
                                            <p:tgtEl>
                                              <p:spTgt spid="13">
                                                <p:txEl>
                                                  <p:pRg st="0" end="0"/>
                                                </p:txEl>
                                              </p:spTgt>
                                            </p:tgtEl>
                                            <p:attrNameLst>
                                              <p:attrName>style.visibility</p:attrName>
                                            </p:attrNameLst>
                                          </p:cBhvr>
                                          <p:to>
                                            <p:strVal val="visible"/>
                                          </p:to>
                                        </p:set>
                                        <p:anim calcmode="lin" valueType="num">
                                          <p:cBhvr additive="base">
                                            <p:cTn id="24"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3">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id="{95B3A30A-2B41-8843-E2B7-33F0F53D901F}"/>
              </a:ext>
            </a:extLst>
          </p:cNvPr>
          <p:cNvSpPr txBox="1">
            <a:spLocks noChangeArrowheads="1"/>
          </p:cNvSpPr>
          <p:nvPr/>
        </p:nvSpPr>
        <p:spPr bwMode="auto">
          <a:xfrm>
            <a:off x="879635" y="3225358"/>
            <a:ext cx="993199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HĐ1: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Các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yếu</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tố</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cần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cho</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sự</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sống</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và</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phát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triển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của</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thực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vật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endParaRPr kumimoji="0" lang="en-US" altLang="vi-VN" sz="4800" b="1" i="0" u="none" strike="noStrike" kern="1200" cap="none" spc="0" normalizeH="0" baseline="0" noProof="0" dirty="0">
              <a:ln>
                <a:noFill/>
              </a:ln>
              <a:solidFill>
                <a:srgbClr val="002060"/>
              </a:solidFill>
              <a:effectLst>
                <a:glow rad="63500">
                  <a:schemeClr val="accent1">
                    <a:satMod val="175000"/>
                    <a:alpha val="40000"/>
                  </a:scheme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id="{6821D4C5-C08F-40BC-9DD2-A2B3B628A7AE}"/>
              </a:ext>
            </a:extLst>
          </p:cNvPr>
          <p:cNvSpPr txBox="1"/>
          <p:nvPr/>
        </p:nvSpPr>
        <p:spPr>
          <a:xfrm>
            <a:off x="328772" y="246580"/>
            <a:ext cx="6133672" cy="378565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rPr>
              <a:t>1. C</a:t>
            </a:r>
            <a:r>
              <a:rPr lang="vi-VN" sz="2400" b="1" i="0" dirty="0">
                <a:solidFill>
                  <a:srgbClr val="002060"/>
                </a:solidFill>
                <a:effectLst/>
                <a:latin typeface="Cambria" panose="02040503050406030204" pitchFamily="18" charset="0"/>
                <a:ea typeface="Cambria" panose="02040503050406030204" pitchFamily="18" charset="0"/>
              </a:rPr>
              <a:t>ó năm chậu cây đậu giống nhau về kích thước, phát triển tốt.</a:t>
            </a:r>
            <a:endParaRPr lang="en-US" sz="2400" b="1" i="0"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400" b="1" i="1" dirty="0">
                <a:solidFill>
                  <a:srgbClr val="002060"/>
                </a:solidFill>
                <a:effectLst/>
                <a:latin typeface="Cambria" panose="02040503050406030204" pitchFamily="18" charset="0"/>
                <a:ea typeface="Cambria" panose="02040503050406030204" pitchFamily="18" charset="0"/>
              </a:rPr>
              <a:t>Cây từ 1 đến 4 trồng trong đất (chứa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i="1" dirty="0">
                <a:solidFill>
                  <a:srgbClr val="002060"/>
                </a:solidFill>
                <a:latin typeface="Cambria" panose="02040503050406030204" pitchFamily="18" charset="0"/>
                <a:ea typeface="Cambria" panose="02040503050406030204" pitchFamily="18" charset="0"/>
              </a:rPr>
              <a:t>C</a:t>
            </a:r>
            <a:r>
              <a:rPr lang="vi-VN" sz="2400" b="1" i="1" dirty="0">
                <a:solidFill>
                  <a:srgbClr val="002060"/>
                </a:solidFill>
                <a:effectLst/>
                <a:latin typeface="Cambria" panose="02040503050406030204" pitchFamily="18" charset="0"/>
                <a:ea typeface="Cambria" panose="02040503050406030204" pitchFamily="18" charset="0"/>
              </a:rPr>
              <a:t>ây 5 trồng trong cát sỏi rửa sạch (thiếu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algn="just"/>
            <a:r>
              <a:rPr lang="vi-VN" sz="2400" b="1" i="0" dirty="0">
                <a:solidFill>
                  <a:srgbClr val="002060"/>
                </a:solidFill>
                <a:effectLst/>
                <a:latin typeface="Cambria" panose="02040503050406030204" pitchFamily="18" charset="0"/>
                <a:ea typeface="Cambria" panose="02040503050406030204" pitchFamily="18" charset="0"/>
              </a:rPr>
              <a:t>Đặt các chậu cây ở nơi có nhiệt độ khoảng từ 25 °C đến 30 °C với một số điều kiện khác nhau (Hình 2). </a:t>
            </a:r>
            <a:r>
              <a:rPr lang="vi-VN" sz="2400" b="1" i="0" dirty="0">
                <a:solidFill>
                  <a:srgbClr val="FF0000"/>
                </a:solidFill>
                <a:effectLst/>
                <a:latin typeface="Cambria" panose="02040503050406030204" pitchFamily="18" charset="0"/>
                <a:ea typeface="Cambria" panose="02040503050406030204" pitchFamily="18" charset="0"/>
              </a:rPr>
              <a:t>Hãy quan sát hình 2, đọc thông tin và cho biết:</a:t>
            </a:r>
            <a:endParaRPr lang="en-US" sz="2400" b="1"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EA2D4BF-5898-0049-35B2-5C82CCFB10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03542" y="351856"/>
            <a:ext cx="5163728" cy="5987513"/>
          </a:xfrm>
          <a:prstGeom prst="rect">
            <a:avLst/>
          </a:prstGeom>
        </p:spPr>
      </p:pic>
      <p:grpSp>
        <p:nvGrpSpPr>
          <p:cNvPr id="8" name="Group 7">
            <a:extLst>
              <a:ext uri="{FF2B5EF4-FFF2-40B4-BE49-F238E27FC236}">
                <a16:creationId xmlns:a16="http://schemas.microsoft.com/office/drawing/2014/main" id="{536E802E-6E07-A752-584D-5B105A4F3CA1}"/>
              </a:ext>
            </a:extLst>
          </p:cNvPr>
          <p:cNvGrpSpPr/>
          <p:nvPr/>
        </p:nvGrpSpPr>
        <p:grpSpPr>
          <a:xfrm>
            <a:off x="297951" y="4003600"/>
            <a:ext cx="6596009" cy="958817"/>
            <a:chOff x="4897820" y="371748"/>
            <a:chExt cx="7078713" cy="3655099"/>
          </a:xfrm>
        </p:grpSpPr>
        <p:sp>
          <p:nvSpPr>
            <p:cNvPr id="9" name="Rectangle: Rounded Corners 8">
              <a:extLst>
                <a:ext uri="{FF2B5EF4-FFF2-40B4-BE49-F238E27FC236}">
                  <a16:creationId xmlns:a16="http://schemas.microsoft.com/office/drawing/2014/main" id="{30B63CC1-E325-17FC-0266-7E20DF7BDFBE}"/>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DFE4E34C-DB0A-5945-A81D-46946642C725}"/>
                </a:ext>
              </a:extLst>
            </p:cNvPr>
            <p:cNvSpPr txBox="1"/>
            <p:nvPr/>
          </p:nvSpPr>
          <p:spPr>
            <a:xfrm>
              <a:off x="5083623" y="371748"/>
              <a:ext cx="6809475" cy="3157133"/>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Các cây đậu được đặt trong điều kiện như thế nào?</a:t>
              </a:r>
            </a:p>
          </p:txBody>
        </p:sp>
      </p:grpSp>
      <p:grpSp>
        <p:nvGrpSpPr>
          <p:cNvPr id="11" name="Group 10">
            <a:extLst>
              <a:ext uri="{FF2B5EF4-FFF2-40B4-BE49-F238E27FC236}">
                <a16:creationId xmlns:a16="http://schemas.microsoft.com/office/drawing/2014/main" id="{A122C2F4-F207-2D7A-9EDD-F2EAF31DAB57}"/>
              </a:ext>
            </a:extLst>
          </p:cNvPr>
          <p:cNvGrpSpPr/>
          <p:nvPr/>
        </p:nvGrpSpPr>
        <p:grpSpPr>
          <a:xfrm>
            <a:off x="452063" y="5178175"/>
            <a:ext cx="6596009" cy="1432772"/>
            <a:chOff x="4897820" y="420410"/>
            <a:chExt cx="7078713" cy="4413337"/>
          </a:xfrm>
        </p:grpSpPr>
        <p:sp>
          <p:nvSpPr>
            <p:cNvPr id="12" name="Rectangle: Rounded Corners 11">
              <a:extLst>
                <a:ext uri="{FF2B5EF4-FFF2-40B4-BE49-F238E27FC236}">
                  <a16:creationId xmlns:a16="http://schemas.microsoft.com/office/drawing/2014/main" id="{E735F16D-86C7-FBC4-F64E-E643A455D054}"/>
                </a:ext>
              </a:extLst>
            </p:cNvPr>
            <p:cNvSpPr/>
            <p:nvPr/>
          </p:nvSpPr>
          <p:spPr>
            <a:xfrm>
              <a:off x="4897820" y="420410"/>
              <a:ext cx="7078713" cy="4398968"/>
            </a:xfrm>
            <a:custGeom>
              <a:avLst/>
              <a:gdLst>
                <a:gd name="connsiteX0" fmla="*/ 0 w 7078713"/>
                <a:gd name="connsiteY0" fmla="*/ 733176 h 4398968"/>
                <a:gd name="connsiteX1" fmla="*/ 733176 w 7078713"/>
                <a:gd name="connsiteY1" fmla="*/ 0 h 4398968"/>
                <a:gd name="connsiteX2" fmla="*/ 1244524 w 7078713"/>
                <a:gd name="connsiteY2" fmla="*/ 0 h 4398968"/>
                <a:gd name="connsiteX3" fmla="*/ 1811997 w 7078713"/>
                <a:gd name="connsiteY3" fmla="*/ 0 h 4398968"/>
                <a:gd name="connsiteX4" fmla="*/ 2491716 w 7078713"/>
                <a:gd name="connsiteY4" fmla="*/ 0 h 4398968"/>
                <a:gd name="connsiteX5" fmla="*/ 3059188 w 7078713"/>
                <a:gd name="connsiteY5" fmla="*/ 0 h 4398968"/>
                <a:gd name="connsiteX6" fmla="*/ 3626660 w 7078713"/>
                <a:gd name="connsiteY6" fmla="*/ 0 h 4398968"/>
                <a:gd name="connsiteX7" fmla="*/ 4194132 w 7078713"/>
                <a:gd name="connsiteY7" fmla="*/ 0 h 4398968"/>
                <a:gd name="connsiteX8" fmla="*/ 4929975 w 7078713"/>
                <a:gd name="connsiteY8" fmla="*/ 0 h 4398968"/>
                <a:gd name="connsiteX9" fmla="*/ 5385200 w 7078713"/>
                <a:gd name="connsiteY9" fmla="*/ 0 h 4398968"/>
                <a:gd name="connsiteX10" fmla="*/ 6345537 w 7078713"/>
                <a:gd name="connsiteY10" fmla="*/ 0 h 4398968"/>
                <a:gd name="connsiteX11" fmla="*/ 7078713 w 7078713"/>
                <a:gd name="connsiteY11" fmla="*/ 733176 h 4398968"/>
                <a:gd name="connsiteX12" fmla="*/ 7078713 w 7078713"/>
                <a:gd name="connsiteY12" fmla="*/ 1290373 h 4398968"/>
                <a:gd name="connsiteX13" fmla="*/ 7078713 w 7078713"/>
                <a:gd name="connsiteY13" fmla="*/ 1818244 h 4398968"/>
                <a:gd name="connsiteX14" fmla="*/ 7078713 w 7078713"/>
                <a:gd name="connsiteY14" fmla="*/ 2404767 h 4398968"/>
                <a:gd name="connsiteX15" fmla="*/ 7078713 w 7078713"/>
                <a:gd name="connsiteY15" fmla="*/ 2903312 h 4398968"/>
                <a:gd name="connsiteX16" fmla="*/ 7078713 w 7078713"/>
                <a:gd name="connsiteY16" fmla="*/ 3665792 h 4398968"/>
                <a:gd name="connsiteX17" fmla="*/ 6345537 w 7078713"/>
                <a:gd name="connsiteY17" fmla="*/ 4398968 h 4398968"/>
                <a:gd name="connsiteX18" fmla="*/ 5609694 w 7078713"/>
                <a:gd name="connsiteY18" fmla="*/ 4398968 h 4398968"/>
                <a:gd name="connsiteX19" fmla="*/ 4873851 w 7078713"/>
                <a:gd name="connsiteY19" fmla="*/ 4398968 h 4398968"/>
                <a:gd name="connsiteX20" fmla="*/ 4194132 w 7078713"/>
                <a:gd name="connsiteY20" fmla="*/ 4398968 h 4398968"/>
                <a:gd name="connsiteX21" fmla="*/ 3682784 w 7078713"/>
                <a:gd name="connsiteY21" fmla="*/ 4398968 h 4398968"/>
                <a:gd name="connsiteX22" fmla="*/ 3115311 w 7078713"/>
                <a:gd name="connsiteY22" fmla="*/ 4398968 h 4398968"/>
                <a:gd name="connsiteX23" fmla="*/ 2435592 w 7078713"/>
                <a:gd name="connsiteY23" fmla="*/ 4398968 h 4398968"/>
                <a:gd name="connsiteX24" fmla="*/ 1924244 w 7078713"/>
                <a:gd name="connsiteY24" fmla="*/ 4398968 h 4398968"/>
                <a:gd name="connsiteX25" fmla="*/ 1412895 w 7078713"/>
                <a:gd name="connsiteY25" fmla="*/ 4398968 h 4398968"/>
                <a:gd name="connsiteX26" fmla="*/ 733176 w 7078713"/>
                <a:gd name="connsiteY26" fmla="*/ 4398968 h 4398968"/>
                <a:gd name="connsiteX27" fmla="*/ 0 w 7078713"/>
                <a:gd name="connsiteY27" fmla="*/ 3665792 h 4398968"/>
                <a:gd name="connsiteX28" fmla="*/ 0 w 7078713"/>
                <a:gd name="connsiteY28" fmla="*/ 3079269 h 4398968"/>
                <a:gd name="connsiteX29" fmla="*/ 0 w 7078713"/>
                <a:gd name="connsiteY29" fmla="*/ 2434093 h 4398968"/>
                <a:gd name="connsiteX30" fmla="*/ 0 w 7078713"/>
                <a:gd name="connsiteY30" fmla="*/ 1876896 h 4398968"/>
                <a:gd name="connsiteX31" fmla="*/ 0 w 7078713"/>
                <a:gd name="connsiteY31" fmla="*/ 1349025 h 4398968"/>
                <a:gd name="connsiteX32" fmla="*/ 0 w 7078713"/>
                <a:gd name="connsiteY32" fmla="*/ 733176 h 43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8713" h="4398968" fill="none" extrusionOk="0">
                  <a:moveTo>
                    <a:pt x="0" y="733176"/>
                  </a:moveTo>
                  <a:cubicBezTo>
                    <a:pt x="2968" y="359538"/>
                    <a:pt x="272815" y="-57416"/>
                    <a:pt x="733176" y="0"/>
                  </a:cubicBezTo>
                  <a:cubicBezTo>
                    <a:pt x="926491" y="8985"/>
                    <a:pt x="1017745" y="5883"/>
                    <a:pt x="1244524" y="0"/>
                  </a:cubicBezTo>
                  <a:cubicBezTo>
                    <a:pt x="1471303" y="-5883"/>
                    <a:pt x="1624803" y="-1059"/>
                    <a:pt x="1811997" y="0"/>
                  </a:cubicBezTo>
                  <a:cubicBezTo>
                    <a:pt x="1999191" y="1059"/>
                    <a:pt x="2223938" y="1952"/>
                    <a:pt x="2491716" y="0"/>
                  </a:cubicBezTo>
                  <a:cubicBezTo>
                    <a:pt x="2759494" y="-1952"/>
                    <a:pt x="2829583" y="-3121"/>
                    <a:pt x="3059188" y="0"/>
                  </a:cubicBezTo>
                  <a:cubicBezTo>
                    <a:pt x="3288793" y="3121"/>
                    <a:pt x="3500194" y="8994"/>
                    <a:pt x="3626660" y="0"/>
                  </a:cubicBezTo>
                  <a:cubicBezTo>
                    <a:pt x="3753126" y="-8994"/>
                    <a:pt x="3986127" y="-13508"/>
                    <a:pt x="4194132" y="0"/>
                  </a:cubicBezTo>
                  <a:cubicBezTo>
                    <a:pt x="4402137" y="13508"/>
                    <a:pt x="4756945" y="-22758"/>
                    <a:pt x="4929975" y="0"/>
                  </a:cubicBezTo>
                  <a:cubicBezTo>
                    <a:pt x="5103005" y="22758"/>
                    <a:pt x="5215781" y="-2081"/>
                    <a:pt x="5385200" y="0"/>
                  </a:cubicBezTo>
                  <a:cubicBezTo>
                    <a:pt x="5554619" y="2081"/>
                    <a:pt x="5937910" y="-15477"/>
                    <a:pt x="6345537" y="0"/>
                  </a:cubicBezTo>
                  <a:cubicBezTo>
                    <a:pt x="6772174" y="-83540"/>
                    <a:pt x="7104767" y="384496"/>
                    <a:pt x="7078713" y="733176"/>
                  </a:cubicBezTo>
                  <a:cubicBezTo>
                    <a:pt x="7056335" y="874387"/>
                    <a:pt x="7060236" y="1050002"/>
                    <a:pt x="7078713" y="1290373"/>
                  </a:cubicBezTo>
                  <a:cubicBezTo>
                    <a:pt x="7097190" y="1530744"/>
                    <a:pt x="7090084" y="1669495"/>
                    <a:pt x="7078713" y="1818244"/>
                  </a:cubicBezTo>
                  <a:cubicBezTo>
                    <a:pt x="7067342" y="1966993"/>
                    <a:pt x="7088722" y="2259929"/>
                    <a:pt x="7078713" y="2404767"/>
                  </a:cubicBezTo>
                  <a:cubicBezTo>
                    <a:pt x="7068704" y="2549605"/>
                    <a:pt x="7075861" y="2658499"/>
                    <a:pt x="7078713" y="2903312"/>
                  </a:cubicBezTo>
                  <a:cubicBezTo>
                    <a:pt x="7081565" y="3148126"/>
                    <a:pt x="7051718" y="3421403"/>
                    <a:pt x="7078713" y="3665792"/>
                  </a:cubicBezTo>
                  <a:cubicBezTo>
                    <a:pt x="7017728" y="4106273"/>
                    <a:pt x="6819208" y="4443465"/>
                    <a:pt x="6345537" y="4398968"/>
                  </a:cubicBezTo>
                  <a:cubicBezTo>
                    <a:pt x="6085595" y="4413838"/>
                    <a:pt x="5859724" y="4433937"/>
                    <a:pt x="5609694" y="4398968"/>
                  </a:cubicBezTo>
                  <a:cubicBezTo>
                    <a:pt x="5359664" y="4363999"/>
                    <a:pt x="5161779" y="4414916"/>
                    <a:pt x="4873851" y="4398968"/>
                  </a:cubicBezTo>
                  <a:cubicBezTo>
                    <a:pt x="4585923" y="4383020"/>
                    <a:pt x="4347519" y="4395987"/>
                    <a:pt x="4194132" y="4398968"/>
                  </a:cubicBezTo>
                  <a:cubicBezTo>
                    <a:pt x="4040745" y="4401949"/>
                    <a:pt x="3804407" y="4398874"/>
                    <a:pt x="3682784" y="4398968"/>
                  </a:cubicBezTo>
                  <a:cubicBezTo>
                    <a:pt x="3561161" y="4399062"/>
                    <a:pt x="3257614" y="4418986"/>
                    <a:pt x="3115311" y="4398968"/>
                  </a:cubicBezTo>
                  <a:cubicBezTo>
                    <a:pt x="2973008" y="4378950"/>
                    <a:pt x="2743631" y="4399360"/>
                    <a:pt x="2435592" y="4398968"/>
                  </a:cubicBezTo>
                  <a:cubicBezTo>
                    <a:pt x="2127553" y="4398576"/>
                    <a:pt x="2027680" y="4407390"/>
                    <a:pt x="1924244" y="4398968"/>
                  </a:cubicBezTo>
                  <a:cubicBezTo>
                    <a:pt x="1820808" y="4390546"/>
                    <a:pt x="1540156" y="4406074"/>
                    <a:pt x="1412895" y="4398968"/>
                  </a:cubicBezTo>
                  <a:cubicBezTo>
                    <a:pt x="1285634" y="4391862"/>
                    <a:pt x="899396" y="4421034"/>
                    <a:pt x="733176" y="4398968"/>
                  </a:cubicBezTo>
                  <a:cubicBezTo>
                    <a:pt x="282433" y="4400431"/>
                    <a:pt x="67919" y="4010667"/>
                    <a:pt x="0" y="3665792"/>
                  </a:cubicBezTo>
                  <a:cubicBezTo>
                    <a:pt x="-26273" y="3519022"/>
                    <a:pt x="3749" y="3217064"/>
                    <a:pt x="0" y="3079269"/>
                  </a:cubicBezTo>
                  <a:cubicBezTo>
                    <a:pt x="-3749" y="2941474"/>
                    <a:pt x="-11775" y="2629116"/>
                    <a:pt x="0" y="2434093"/>
                  </a:cubicBezTo>
                  <a:cubicBezTo>
                    <a:pt x="11775" y="2239070"/>
                    <a:pt x="-19258" y="2058802"/>
                    <a:pt x="0" y="1876896"/>
                  </a:cubicBezTo>
                  <a:cubicBezTo>
                    <a:pt x="19258" y="1694990"/>
                    <a:pt x="8989" y="1594086"/>
                    <a:pt x="0" y="1349025"/>
                  </a:cubicBezTo>
                  <a:cubicBezTo>
                    <a:pt x="-8989" y="1103964"/>
                    <a:pt x="-18294" y="982720"/>
                    <a:pt x="0" y="733176"/>
                  </a:cubicBezTo>
                  <a:close/>
                </a:path>
                <a:path w="7078713" h="4398968" stroke="0" extrusionOk="0">
                  <a:moveTo>
                    <a:pt x="0" y="733176"/>
                  </a:moveTo>
                  <a:cubicBezTo>
                    <a:pt x="57705" y="329576"/>
                    <a:pt x="353463" y="65620"/>
                    <a:pt x="733176" y="0"/>
                  </a:cubicBezTo>
                  <a:cubicBezTo>
                    <a:pt x="1073448" y="-10815"/>
                    <a:pt x="1102826" y="4519"/>
                    <a:pt x="1469019" y="0"/>
                  </a:cubicBezTo>
                  <a:cubicBezTo>
                    <a:pt x="1835212" y="-4519"/>
                    <a:pt x="1826264" y="-8126"/>
                    <a:pt x="2036491" y="0"/>
                  </a:cubicBezTo>
                  <a:cubicBezTo>
                    <a:pt x="2246718" y="8126"/>
                    <a:pt x="2383986" y="28223"/>
                    <a:pt x="2660087" y="0"/>
                  </a:cubicBezTo>
                  <a:cubicBezTo>
                    <a:pt x="2936188" y="-28223"/>
                    <a:pt x="3071702" y="-20434"/>
                    <a:pt x="3339806" y="0"/>
                  </a:cubicBezTo>
                  <a:cubicBezTo>
                    <a:pt x="3607910" y="20434"/>
                    <a:pt x="3686580" y="3779"/>
                    <a:pt x="3851154" y="0"/>
                  </a:cubicBezTo>
                  <a:cubicBezTo>
                    <a:pt x="4015728" y="-3779"/>
                    <a:pt x="4253186" y="-8904"/>
                    <a:pt x="4586997" y="0"/>
                  </a:cubicBezTo>
                  <a:cubicBezTo>
                    <a:pt x="4920808" y="8904"/>
                    <a:pt x="4946282" y="-2068"/>
                    <a:pt x="5154469" y="0"/>
                  </a:cubicBezTo>
                  <a:cubicBezTo>
                    <a:pt x="5362656" y="2068"/>
                    <a:pt x="5450885" y="-3673"/>
                    <a:pt x="5609694" y="0"/>
                  </a:cubicBezTo>
                  <a:cubicBezTo>
                    <a:pt x="5768504" y="3673"/>
                    <a:pt x="6031761" y="-30962"/>
                    <a:pt x="6345537" y="0"/>
                  </a:cubicBezTo>
                  <a:cubicBezTo>
                    <a:pt x="6746845" y="-12307"/>
                    <a:pt x="7105835" y="267120"/>
                    <a:pt x="7078713" y="733176"/>
                  </a:cubicBezTo>
                  <a:cubicBezTo>
                    <a:pt x="7088047" y="962578"/>
                    <a:pt x="7065891" y="1118129"/>
                    <a:pt x="7078713" y="1261047"/>
                  </a:cubicBezTo>
                  <a:cubicBezTo>
                    <a:pt x="7091535" y="1403965"/>
                    <a:pt x="7083574" y="1603223"/>
                    <a:pt x="7078713" y="1759592"/>
                  </a:cubicBezTo>
                  <a:cubicBezTo>
                    <a:pt x="7073852" y="1915961"/>
                    <a:pt x="7095160" y="2025591"/>
                    <a:pt x="7078713" y="2287462"/>
                  </a:cubicBezTo>
                  <a:cubicBezTo>
                    <a:pt x="7062267" y="2549333"/>
                    <a:pt x="7091118" y="2601579"/>
                    <a:pt x="7078713" y="2844660"/>
                  </a:cubicBezTo>
                  <a:cubicBezTo>
                    <a:pt x="7066308" y="3087741"/>
                    <a:pt x="7087161" y="3360797"/>
                    <a:pt x="7078713" y="3665792"/>
                  </a:cubicBezTo>
                  <a:cubicBezTo>
                    <a:pt x="7081525" y="4094780"/>
                    <a:pt x="6747319" y="4414809"/>
                    <a:pt x="6345537" y="4398968"/>
                  </a:cubicBezTo>
                  <a:cubicBezTo>
                    <a:pt x="6211019" y="4408991"/>
                    <a:pt x="6094566" y="4412608"/>
                    <a:pt x="5890312" y="4398968"/>
                  </a:cubicBezTo>
                  <a:cubicBezTo>
                    <a:pt x="5686058" y="4385328"/>
                    <a:pt x="5501603" y="4417706"/>
                    <a:pt x="5378964" y="4398968"/>
                  </a:cubicBezTo>
                  <a:cubicBezTo>
                    <a:pt x="5256325" y="4380230"/>
                    <a:pt x="5082765" y="4400528"/>
                    <a:pt x="4923739" y="4398968"/>
                  </a:cubicBezTo>
                  <a:cubicBezTo>
                    <a:pt x="4764714" y="4397408"/>
                    <a:pt x="4599933" y="4389125"/>
                    <a:pt x="4412390" y="4398968"/>
                  </a:cubicBezTo>
                  <a:cubicBezTo>
                    <a:pt x="4224847" y="4408811"/>
                    <a:pt x="3940056" y="4376551"/>
                    <a:pt x="3732671" y="4398968"/>
                  </a:cubicBezTo>
                  <a:cubicBezTo>
                    <a:pt x="3525286" y="4421385"/>
                    <a:pt x="3371159" y="4417471"/>
                    <a:pt x="3165199" y="4398968"/>
                  </a:cubicBezTo>
                  <a:cubicBezTo>
                    <a:pt x="2959239" y="4380465"/>
                    <a:pt x="2842470" y="4387214"/>
                    <a:pt x="2541603" y="4398968"/>
                  </a:cubicBezTo>
                  <a:cubicBezTo>
                    <a:pt x="2240736" y="4410722"/>
                    <a:pt x="2085083" y="4388730"/>
                    <a:pt x="1918008" y="4398968"/>
                  </a:cubicBezTo>
                  <a:cubicBezTo>
                    <a:pt x="1750933" y="4409206"/>
                    <a:pt x="1592084" y="4426076"/>
                    <a:pt x="1350536" y="4398968"/>
                  </a:cubicBezTo>
                  <a:cubicBezTo>
                    <a:pt x="1108988" y="4371860"/>
                    <a:pt x="877345" y="4372490"/>
                    <a:pt x="733176" y="4398968"/>
                  </a:cubicBezTo>
                  <a:cubicBezTo>
                    <a:pt x="342100" y="4473304"/>
                    <a:pt x="-4681" y="4057590"/>
                    <a:pt x="0" y="3665792"/>
                  </a:cubicBezTo>
                  <a:cubicBezTo>
                    <a:pt x="8595" y="3528609"/>
                    <a:pt x="5716" y="3284751"/>
                    <a:pt x="0" y="3137921"/>
                  </a:cubicBezTo>
                  <a:cubicBezTo>
                    <a:pt x="-5716" y="2991091"/>
                    <a:pt x="24669" y="2679132"/>
                    <a:pt x="0" y="2492746"/>
                  </a:cubicBezTo>
                  <a:cubicBezTo>
                    <a:pt x="-24669" y="2306360"/>
                    <a:pt x="18015" y="1994842"/>
                    <a:pt x="0" y="1847570"/>
                  </a:cubicBezTo>
                  <a:cubicBezTo>
                    <a:pt x="-18015" y="1700298"/>
                    <a:pt x="-4995" y="1547173"/>
                    <a:pt x="0" y="1349025"/>
                  </a:cubicBezTo>
                  <a:cubicBezTo>
                    <a:pt x="4995" y="1150877"/>
                    <a:pt x="-17510" y="999825"/>
                    <a:pt x="0" y="733176"/>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F930D5D2-AAB7-829E-EC70-4C317E6470C7}"/>
                </a:ext>
              </a:extLst>
            </p:cNvPr>
            <p:cNvSpPr txBox="1"/>
            <p:nvPr/>
          </p:nvSpPr>
          <p:spPr>
            <a:xfrm>
              <a:off x="5094650" y="567576"/>
              <a:ext cx="6809475" cy="4266171"/>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Dự đoán sự thay đổi của các cây đậu đặt trong các điều kiện đó sau hai tuần. Giải thích dự đoán đó.</a:t>
              </a:r>
            </a:p>
          </p:txBody>
        </p:sp>
      </p:grpSp>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911</Words>
  <Application>Microsoft Office PowerPoint</Application>
  <PresentationFormat>Widescreen</PresentationFormat>
  <Paragraphs>77</Paragraphs>
  <Slides>31</Slides>
  <Notes>24</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31</vt:i4>
      </vt:variant>
    </vt:vector>
  </HeadingPairs>
  <TitlesOfParts>
    <vt:vector size="47" baseType="lpstr">
      <vt:lpstr>微软雅黑</vt:lpstr>
      <vt:lpstr>#9Slide03 Arima Madurai Medium</vt:lpstr>
      <vt:lpstr>Arial</vt:lpstr>
      <vt:lpstr>Calibri</vt:lpstr>
      <vt:lpstr>Calibri Light</vt:lpstr>
      <vt:lpstr>Cambria</vt:lpstr>
      <vt:lpstr>等线</vt:lpstr>
      <vt:lpstr>等线 Light</vt:lpstr>
      <vt:lpstr>Times New Roman</vt:lpstr>
      <vt:lpstr>Wingdings</vt:lpstr>
      <vt:lpstr>仓耳章鱼小丸子体 W01</vt:lpstr>
      <vt:lpstr>思源黑体 CN</vt:lpstr>
      <vt:lpstr>1_Office Theme</vt:lpstr>
      <vt:lpstr>千图网拥有20W+精美PPT模板 更多PPT模板下载至：www.58pic.com/office/ppt​​</vt:lpstr>
      <vt:lpstr>1_千图网拥有20W+精美PPT模板 更多PPT模板下载至：www.58pic.com/office/ppt​​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2023-10-02T01:08:12Z</dcterms:created>
  <dcterms:modified xsi:type="dcterms:W3CDTF">2025-02-10T08:23:56Z</dcterms:modified>
</cp:coreProperties>
</file>