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8" r:id="rId4"/>
    <p:sldId id="309" r:id="rId5"/>
    <p:sldId id="308" r:id="rId6"/>
    <p:sldId id="310" r:id="rId7"/>
    <p:sldId id="311" r:id="rId8"/>
    <p:sldId id="316" r:id="rId9"/>
    <p:sldId id="318" r:id="rId10"/>
    <p:sldId id="319" r:id="rId11"/>
    <p:sldId id="320" r:id="rId12"/>
    <p:sldId id="328" r:id="rId13"/>
    <p:sldId id="329" r:id="rId14"/>
    <p:sldId id="330" r:id="rId15"/>
    <p:sldId id="331" r:id="rId16"/>
    <p:sldId id="332" r:id="rId17"/>
    <p:sldId id="333" r:id="rId18"/>
    <p:sldId id="334" r:id="rId19"/>
    <p:sldId id="306" r:id="rId20"/>
    <p:sldId id="335" r:id="rId21"/>
    <p:sldId id="336" r:id="rId22"/>
    <p:sldId id="337" r:id="rId23"/>
    <p:sldId id="338" r:id="rId24"/>
    <p:sldId id="339" r:id="rId25"/>
    <p:sldId id="340" r:id="rId26"/>
    <p:sldId id="32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C4"/>
    <a:srgbClr val="F36522"/>
    <a:srgbClr val="66FF33"/>
    <a:srgbClr val="FF5050"/>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60"/>
  </p:normalViewPr>
  <p:slideViewPr>
    <p:cSldViewPr snapToGrid="0" showGuides="1">
      <p:cViewPr varScale="1">
        <p:scale>
          <a:sx n="57" d="100"/>
          <a:sy n="57" d="100"/>
        </p:scale>
        <p:origin x="960" y="28"/>
      </p:cViewPr>
      <p:guideLst>
        <p:guide orient="horz" pos="2115"/>
        <p:guide pos="3840"/>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2024/7/9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128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58367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276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12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0778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Click </a:t>
            </a:r>
            <a:r>
              <a:rPr lang="en-US" dirty="0" err="1"/>
              <a:t>vào</a:t>
            </a:r>
            <a:r>
              <a:rPr lang="en-US" baseline="0" dirty="0"/>
              <a:t> </a:t>
            </a:r>
            <a:r>
              <a:rPr lang="en-US" baseline="0" dirty="0" err="1"/>
              <a:t>các</a:t>
            </a:r>
            <a:r>
              <a:rPr lang="en-US" baseline="0" dirty="0"/>
              <a:t> con </a:t>
            </a:r>
            <a:r>
              <a:rPr lang="en-US" baseline="0" dirty="0" err="1"/>
              <a:t>vật</a:t>
            </a:r>
            <a:r>
              <a:rPr lang="en-US" baseline="0" dirty="0"/>
              <a:t> </a:t>
            </a:r>
            <a:r>
              <a:rPr lang="en-US" baseline="0" dirty="0" err="1"/>
              <a:t>để</a:t>
            </a:r>
            <a:r>
              <a:rPr lang="en-US" baseline="0" dirty="0"/>
              <a:t> </a:t>
            </a:r>
            <a:r>
              <a:rPr lang="en-US" baseline="0" dirty="0" err="1"/>
              <a:t>đi</a:t>
            </a:r>
            <a:r>
              <a:rPr lang="en-US" baseline="0" dirty="0"/>
              <a:t> </a:t>
            </a:r>
            <a:r>
              <a:rPr lang="en-US" baseline="0" dirty="0" err="1"/>
              <a:t>đên</a:t>
            </a:r>
            <a:r>
              <a:rPr lang="en-US" baseline="0" dirty="0"/>
              <a:t> </a:t>
            </a:r>
            <a:r>
              <a:rPr lang="en-US" baseline="0" dirty="0" err="1"/>
              <a:t>thử</a:t>
            </a:r>
            <a:r>
              <a:rPr lang="en-US" baseline="0" dirty="0"/>
              <a:t> </a:t>
            </a:r>
            <a:r>
              <a:rPr lang="en-US" baseline="0" dirty="0" err="1"/>
              <a:t>thách</a:t>
            </a:r>
            <a:endParaRPr lang="en-US" baseline="0" dirty="0"/>
          </a:p>
          <a:p>
            <a:pPr marL="228600" indent="-228600">
              <a:buAutoNum type="arabicPeriod"/>
            </a:pPr>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dế</a:t>
            </a:r>
            <a:r>
              <a:rPr lang="en-US" baseline="0" dirty="0"/>
              <a:t> </a:t>
            </a:r>
            <a:r>
              <a:rPr lang="en-US" baseline="0" dirty="0" err="1"/>
              <a:t>mèn</a:t>
            </a:r>
            <a:r>
              <a:rPr lang="en-US" baseline="0" dirty="0"/>
              <a:t> </a:t>
            </a:r>
            <a:r>
              <a:rPr lang="en-US" baseline="0" dirty="0" err="1"/>
              <a:t>để</a:t>
            </a:r>
            <a:r>
              <a:rPr lang="en-US" baseline="0" dirty="0"/>
              <a:t> quay </a:t>
            </a:r>
            <a:r>
              <a:rPr lang="en-US" baseline="0" dirty="0" err="1"/>
              <a:t>về</a:t>
            </a:r>
            <a:r>
              <a:rPr lang="en-US" baseline="0" dirty="0"/>
              <a:t>. </a:t>
            </a:r>
          </a:p>
          <a:p>
            <a:pPr marL="228600" indent="-228600">
              <a:buAutoNum type="arabicPeriod"/>
            </a:pPr>
            <a:r>
              <a:rPr lang="en-US" baseline="0" dirty="0" err="1"/>
              <a:t>Tại</a:t>
            </a:r>
            <a:r>
              <a:rPr lang="en-US" baseline="0" dirty="0"/>
              <a:t> slide </a:t>
            </a:r>
            <a:r>
              <a:rPr lang="en-US" baseline="0" dirty="0" err="1"/>
              <a:t>này</a:t>
            </a:r>
            <a:r>
              <a:rPr lang="en-US" baseline="0" dirty="0"/>
              <a:t>, click </a:t>
            </a:r>
            <a:r>
              <a:rPr lang="en-US" baseline="0" dirty="0" err="1"/>
              <a:t>vào</a:t>
            </a:r>
            <a:r>
              <a:rPr lang="en-US" baseline="0" dirty="0"/>
              <a:t> </a:t>
            </a:r>
            <a:r>
              <a:rPr lang="en-US" baseline="0" dirty="0" err="1"/>
              <a:t>dế</a:t>
            </a:r>
            <a:r>
              <a:rPr lang="en-US" baseline="0" dirty="0"/>
              <a:t> </a:t>
            </a:r>
            <a:r>
              <a:rPr lang="en-US" baseline="0" dirty="0" err="1"/>
              <a:t>mèn</a:t>
            </a:r>
            <a:r>
              <a:rPr lang="en-US" baseline="0" dirty="0"/>
              <a:t> </a:t>
            </a:r>
            <a:r>
              <a:rPr lang="en-US" baseline="0" dirty="0" err="1"/>
              <a:t>để</a:t>
            </a:r>
            <a:r>
              <a:rPr lang="en-US" baseline="0" dirty="0"/>
              <a:t> </a:t>
            </a:r>
            <a:r>
              <a:rPr lang="en-US" baseline="0" dirty="0" err="1"/>
              <a:t>đi</a:t>
            </a:r>
            <a:r>
              <a:rPr lang="en-US" baseline="0" dirty="0"/>
              <a:t> </a:t>
            </a:r>
            <a:r>
              <a:rPr lang="en-US" baseline="0" dirty="0" err="1"/>
              <a:t>tới</a:t>
            </a:r>
            <a:r>
              <a:rPr lang="en-US" baseline="0" dirty="0"/>
              <a:t> </a:t>
            </a:r>
            <a:r>
              <a:rPr lang="en-US" baseline="0" dirty="0" err="1"/>
              <a:t>bài</a:t>
            </a:r>
            <a:r>
              <a:rPr lang="en-US" baseline="0" dirty="0"/>
              <a:t> </a:t>
            </a:r>
            <a:r>
              <a:rPr lang="en-US" baseline="0" dirty="0" err="1"/>
              <a:t>học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1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07133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77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90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4017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284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33222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9</a:t>
            </a:fld>
            <a:endParaRPr lang="zh-CN" altLang="en-US"/>
          </a:p>
        </p:txBody>
      </p:sp>
    </p:spTree>
    <p:extLst>
      <p:ext uri="{BB962C8B-B14F-4D97-AF65-F5344CB8AC3E}">
        <p14:creationId xmlns:p14="http://schemas.microsoft.com/office/powerpoint/2010/main" val="37898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2055627" y="730216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1832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129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5566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8198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3489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781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1"/>
            <a:ext cx="71945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1"/>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07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7822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7596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0599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74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7370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4040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7385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9178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9"/>
        <p:cNvGrpSpPr/>
        <p:nvPr/>
      </p:nvGrpSpPr>
      <p:grpSpPr>
        <a:xfrm>
          <a:off x="0" y="0"/>
          <a:ext cx="0" cy="0"/>
          <a:chOff x="0" y="0"/>
          <a:chExt cx="0" cy="0"/>
        </a:xfrm>
      </p:grpSpPr>
      <p:grpSp>
        <p:nvGrpSpPr>
          <p:cNvPr id="500" name="Google Shape;500;p17"/>
          <p:cNvGrpSpPr/>
          <p:nvPr/>
        </p:nvGrpSpPr>
        <p:grpSpPr>
          <a:xfrm>
            <a:off x="1" y="-431800"/>
            <a:ext cx="12191539" cy="7505232"/>
            <a:chOff x="1" y="-933450"/>
            <a:chExt cx="9143654" cy="5628924"/>
          </a:xfrm>
        </p:grpSpPr>
        <p:grpSp>
          <p:nvGrpSpPr>
            <p:cNvPr id="501" name="Google Shape;501;p17"/>
            <p:cNvGrpSpPr/>
            <p:nvPr/>
          </p:nvGrpSpPr>
          <p:grpSpPr>
            <a:xfrm>
              <a:off x="1" y="-933450"/>
              <a:ext cx="9143654" cy="5628924"/>
              <a:chOff x="-539337" y="-5372100"/>
              <a:chExt cx="9143654" cy="5628924"/>
            </a:xfrm>
          </p:grpSpPr>
          <p:sp>
            <p:nvSpPr>
              <p:cNvPr id="502" name="Google Shape;502;p17"/>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17"/>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7"/>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7"/>
          <p:cNvSpPr txBox="1">
            <a:spLocks noGrp="1"/>
          </p:cNvSpPr>
          <p:nvPr>
            <p:ph type="title"/>
          </p:nvPr>
        </p:nvSpPr>
        <p:spPr>
          <a:xfrm>
            <a:off x="6083227" y="1158957"/>
            <a:ext cx="5127600" cy="2456000"/>
          </a:xfrm>
          <a:prstGeom prst="rect">
            <a:avLst/>
          </a:prstGeom>
          <a:solidFill>
            <a:schemeClr val="accent3"/>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1"/>
          </p:nvPr>
        </p:nvSpPr>
        <p:spPr>
          <a:xfrm>
            <a:off x="5473627" y="3597857"/>
            <a:ext cx="5127600" cy="2386400"/>
          </a:xfrm>
          <a:prstGeom prst="rect">
            <a:avLst/>
          </a:prstGeom>
          <a:solidFill>
            <a:schemeClr val="dk1"/>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3" name="Google Shape;523;p17"/>
          <p:cNvGrpSpPr/>
          <p:nvPr/>
        </p:nvGrpSpPr>
        <p:grpSpPr>
          <a:xfrm flipH="1">
            <a:off x="151113" y="276417"/>
            <a:ext cx="11504473" cy="6284251"/>
            <a:chOff x="358650" y="207313"/>
            <a:chExt cx="8628355" cy="4713188"/>
          </a:xfrm>
        </p:grpSpPr>
        <p:sp>
          <p:nvSpPr>
            <p:cNvPr id="524" name="Google Shape;524;p17"/>
            <p:cNvSpPr/>
            <p:nvPr/>
          </p:nvSpPr>
          <p:spPr>
            <a:xfrm>
              <a:off x="8653827" y="3495097"/>
              <a:ext cx="333178" cy="328712"/>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a:off x="676346" y="3414770"/>
              <a:ext cx="127919" cy="125545"/>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8771688" y="1657251"/>
              <a:ext cx="127919" cy="125723"/>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rgbClr val="FFC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a:off x="406836" y="436901"/>
              <a:ext cx="209688" cy="206203"/>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rgbClr val="E3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a:off x="7061575" y="4603500"/>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a:off x="3594700" y="47668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a:off x="6629300" y="2073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a:off x="8767963" y="488475"/>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5203350" y="15122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5151338" y="4715800"/>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358650" y="4157150"/>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2221325" y="437325"/>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313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grpSp>
        <p:nvGrpSpPr>
          <p:cNvPr id="81" name="Google Shape;81;p4"/>
          <p:cNvGrpSpPr/>
          <p:nvPr/>
        </p:nvGrpSpPr>
        <p:grpSpPr>
          <a:xfrm>
            <a:off x="1" y="-431800"/>
            <a:ext cx="12191539" cy="7505232"/>
            <a:chOff x="1" y="-933450"/>
            <a:chExt cx="9143654" cy="5628924"/>
          </a:xfrm>
        </p:grpSpPr>
        <p:grpSp>
          <p:nvGrpSpPr>
            <p:cNvPr id="82" name="Google Shape;82;p4"/>
            <p:cNvGrpSpPr/>
            <p:nvPr/>
          </p:nvGrpSpPr>
          <p:grpSpPr>
            <a:xfrm>
              <a:off x="1" y="-933450"/>
              <a:ext cx="9143654" cy="5628924"/>
              <a:chOff x="-539337" y="-5372100"/>
              <a:chExt cx="9143654" cy="5628924"/>
            </a:xfrm>
          </p:grpSpPr>
          <p:sp>
            <p:nvSpPr>
              <p:cNvPr id="83" name="Google Shape;83;p4"/>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4"/>
          <p:cNvSpPr txBox="1">
            <a:spLocks noGrp="1"/>
          </p:cNvSpPr>
          <p:nvPr>
            <p:ph type="title"/>
          </p:nvPr>
        </p:nvSpPr>
        <p:spPr>
          <a:xfrm>
            <a:off x="960000" y="720000"/>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2500"/>
              <a:buNone/>
              <a:defRPr sz="3333">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960000" y="1483600"/>
            <a:ext cx="10272000" cy="4565600"/>
          </a:xfrm>
          <a:prstGeom prst="rect">
            <a:avLst/>
          </a:prstGeom>
          <a:solidFill>
            <a:schemeClr val="dk1"/>
          </a:solidFill>
          <a:ln w="38100" cap="flat" cmpd="sng">
            <a:solidFill>
              <a:schemeClr val="lt1"/>
            </a:solidFill>
            <a:prstDash val="solid"/>
            <a:round/>
            <a:headEnd type="none" w="sm" len="sm"/>
            <a:tailEnd type="none" w="sm" len="sm"/>
          </a:ln>
          <a:effectLst>
            <a:outerShdw dist="190500" dir="2940000" algn="bl" rotWithShape="0">
              <a:schemeClr val="lt1"/>
            </a:outerShdw>
          </a:effectLst>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grpSp>
        <p:nvGrpSpPr>
          <p:cNvPr id="104" name="Google Shape;104;p4"/>
          <p:cNvGrpSpPr/>
          <p:nvPr/>
        </p:nvGrpSpPr>
        <p:grpSpPr>
          <a:xfrm>
            <a:off x="331485" y="542238"/>
            <a:ext cx="11633105" cy="5506957"/>
            <a:chOff x="248613" y="406678"/>
            <a:chExt cx="8724829" cy="4130218"/>
          </a:xfrm>
        </p:grpSpPr>
        <p:sp>
          <p:nvSpPr>
            <p:cNvPr id="105" name="Google Shape;105;p4"/>
            <p:cNvSpPr/>
            <p:nvPr/>
          </p:nvSpPr>
          <p:spPr>
            <a:xfrm>
              <a:off x="8684175" y="693021"/>
              <a:ext cx="211201" cy="266647"/>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248613" y="4008707"/>
              <a:ext cx="333176" cy="326993"/>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8762228" y="4322927"/>
              <a:ext cx="211213" cy="213968"/>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285354" y="406678"/>
              <a:ext cx="259733" cy="266657"/>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0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36"/>
        <p:cNvGrpSpPr/>
        <p:nvPr/>
      </p:nvGrpSpPr>
      <p:grpSpPr>
        <a:xfrm>
          <a:off x="0" y="0"/>
          <a:ext cx="0" cy="0"/>
          <a:chOff x="0" y="0"/>
          <a:chExt cx="0" cy="0"/>
        </a:xfrm>
      </p:grpSpPr>
      <p:grpSp>
        <p:nvGrpSpPr>
          <p:cNvPr id="537" name="Google Shape;537;p18"/>
          <p:cNvGrpSpPr/>
          <p:nvPr/>
        </p:nvGrpSpPr>
        <p:grpSpPr>
          <a:xfrm>
            <a:off x="1" y="-431800"/>
            <a:ext cx="12191539" cy="7505232"/>
            <a:chOff x="1" y="-933450"/>
            <a:chExt cx="9143654" cy="5628924"/>
          </a:xfrm>
        </p:grpSpPr>
        <p:grpSp>
          <p:nvGrpSpPr>
            <p:cNvPr id="538" name="Google Shape;538;p18"/>
            <p:cNvGrpSpPr/>
            <p:nvPr/>
          </p:nvGrpSpPr>
          <p:grpSpPr>
            <a:xfrm>
              <a:off x="1" y="-933450"/>
              <a:ext cx="9143654" cy="5628924"/>
              <a:chOff x="-539337" y="-5372100"/>
              <a:chExt cx="9143654" cy="5628924"/>
            </a:xfrm>
          </p:grpSpPr>
          <p:sp>
            <p:nvSpPr>
              <p:cNvPr id="539" name="Google Shape;539;p18"/>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8"/>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18"/>
          <p:cNvSpPr txBox="1">
            <a:spLocks noGrp="1"/>
          </p:cNvSpPr>
          <p:nvPr>
            <p:ph type="subTitle" idx="1"/>
          </p:nvPr>
        </p:nvSpPr>
        <p:spPr>
          <a:xfrm>
            <a:off x="960000" y="2637867"/>
            <a:ext cx="4722000" cy="2146400"/>
          </a:xfrm>
          <a:prstGeom prst="rect">
            <a:avLst/>
          </a:prstGeom>
          <a:solidFill>
            <a:schemeClr val="dk1"/>
          </a:solidFill>
          <a:ln w="38100" cap="flat" cmpd="sng">
            <a:solidFill>
              <a:schemeClr val="lt1"/>
            </a:solidFill>
            <a:prstDash val="solid"/>
            <a:round/>
            <a:headEnd type="none" w="sm" len="sm"/>
            <a:tailEnd type="none" w="sm" len="sm"/>
          </a:ln>
          <a:effectLst>
            <a:outerShdw dist="18097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9" name="Google Shape;559;p18"/>
          <p:cNvSpPr txBox="1">
            <a:spLocks noGrp="1"/>
          </p:cNvSpPr>
          <p:nvPr>
            <p:ph type="title"/>
          </p:nvPr>
        </p:nvSpPr>
        <p:spPr>
          <a:xfrm>
            <a:off x="960000" y="733233"/>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0" name="Google Shape;560;p18"/>
          <p:cNvGrpSpPr/>
          <p:nvPr/>
        </p:nvGrpSpPr>
        <p:grpSpPr>
          <a:xfrm flipH="1">
            <a:off x="305306" y="446200"/>
            <a:ext cx="11548548" cy="6155733"/>
            <a:chOff x="209950" y="334650"/>
            <a:chExt cx="8661411" cy="4616800"/>
          </a:xfrm>
        </p:grpSpPr>
        <p:sp>
          <p:nvSpPr>
            <p:cNvPr id="561" name="Google Shape;561;p18"/>
            <p:cNvSpPr/>
            <p:nvPr/>
          </p:nvSpPr>
          <p:spPr>
            <a:xfrm>
              <a:off x="264964" y="2488591"/>
              <a:ext cx="211295" cy="207374"/>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538185" y="1505087"/>
              <a:ext cx="333176" cy="327456"/>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538188" y="3330725"/>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8"/>
            <p:cNvSpPr/>
            <p:nvPr/>
          </p:nvSpPr>
          <p:spPr>
            <a:xfrm>
              <a:off x="3315100" y="46433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8"/>
            <p:cNvSpPr/>
            <p:nvPr/>
          </p:nvSpPr>
          <p:spPr>
            <a:xfrm>
              <a:off x="5203775" y="7849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652338" y="436950"/>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4340400" y="20794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5495050" y="4398788"/>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1106625" y="4746025"/>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209950" y="334650"/>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7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9968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1289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521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1234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7727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020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2024/7/9</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4794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nk background with white leaves and black text&#10;&#10;Description automatically generated">
            <a:extLst>
              <a:ext uri="{FF2B5EF4-FFF2-40B4-BE49-F238E27FC236}">
                <a16:creationId xmlns:a16="http://schemas.microsoft.com/office/drawing/2014/main" id="{52CA1B0B-CAE1-5DF9-D52B-6B2A58E969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25952" y="8217638"/>
            <a:ext cx="1476376" cy="1476376"/>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BBC63227-B657-1632-CC3D-272737635C9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277725" y="66675"/>
            <a:ext cx="1181099" cy="1181099"/>
          </a:xfrm>
          <a:prstGeom prst="rect">
            <a:avLst/>
          </a:prstGeom>
        </p:spPr>
      </p:pic>
    </p:spTree>
    <p:extLst>
      <p:ext uri="{BB962C8B-B14F-4D97-AF65-F5344CB8AC3E}">
        <p14:creationId xmlns:p14="http://schemas.microsoft.com/office/powerpoint/2010/main" val="402777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BC3106DE-82AF-4959-ABBD-AE80F29DA5F3}" type="datetimeFigureOut">
              <a:rPr lang="en-US" smtClean="0">
                <a:solidFill>
                  <a:prstClr val="black">
                    <a:tint val="75000"/>
                  </a:prstClr>
                </a:solidFill>
              </a:rPr>
              <a:pPr defTabSz="914377"/>
              <a:t>7/9/2024</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5F169CA-A0FB-42A1-8D2B-524F0DAD3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8" name="TextBox 3">
            <a:extLst>
              <a:ext uri="{FF2B5EF4-FFF2-40B4-BE49-F238E27FC236}">
                <a16:creationId xmlns:a16="http://schemas.microsoft.com/office/drawing/2014/main" id="{D0B60B4E-BC35-483E-96F4-37961A61244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9" name="Title 1">
            <a:extLst>
              <a:ext uri="{FF2B5EF4-FFF2-40B4-BE49-F238E27FC236}">
                <a16:creationId xmlns:a16="http://schemas.microsoft.com/office/drawing/2014/main" id="{731BF0F5-2956-4DA2-8B7E-3E0176DE2A24}"/>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542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1.xml"/><Relationship Id="rId16" Type="http://schemas.openxmlformats.org/officeDocument/2006/relationships/image" Target="../media/image16.png"/><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8.jpeg"/><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5.jp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image" Target="../media/image39.png"/><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slide" Target="slide10.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6.png"/><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5.jp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image" Target="../media/image39.png"/><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4.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9.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5"/>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6"/>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7"/>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a:off x="443175" y="2079582"/>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10"/>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1"/>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2"/>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3"/>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4"/>
          <a:stretch>
            <a:fillRect/>
          </a:stretch>
        </p:blipFill>
        <p:spPr>
          <a:xfrm>
            <a:off x="8813357" y="-321875"/>
            <a:ext cx="4102964" cy="27434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3854" y="-1078422"/>
            <a:ext cx="5317992" cy="2821498"/>
          </a:xfrm>
          <a:prstGeom prst="rect">
            <a:avLst/>
          </a:prstGeom>
        </p:spPr>
      </p:pic>
      <p:pic>
        <p:nvPicPr>
          <p:cNvPr id="8" name="Picture 7">
            <a:extLst>
              <a:ext uri="{FF2B5EF4-FFF2-40B4-BE49-F238E27FC236}">
                <a16:creationId xmlns:a16="http://schemas.microsoft.com/office/drawing/2014/main" id="{6A45C6D4-8A02-4DAC-709C-D4A54DAB7F03}"/>
              </a:ext>
            </a:extLst>
          </p:cNvPr>
          <p:cNvPicPr>
            <a:picLocks noChangeAspect="1"/>
          </p:cNvPicPr>
          <p:nvPr/>
        </p:nvPicPr>
        <p:blipFill>
          <a:blip r:embed="rId16"/>
          <a:stretch>
            <a:fillRect/>
          </a:stretch>
        </p:blipFill>
        <p:spPr>
          <a:xfrm>
            <a:off x="3907733" y="383235"/>
            <a:ext cx="4243184" cy="1176630"/>
          </a:xfrm>
          <a:prstGeom prst="rect">
            <a:avLst/>
          </a:prstGeom>
        </p:spPr>
      </p:pic>
      <p:pic>
        <p:nvPicPr>
          <p:cNvPr id="9" name="Picture 8">
            <a:extLst>
              <a:ext uri="{FF2B5EF4-FFF2-40B4-BE49-F238E27FC236}">
                <a16:creationId xmlns:a16="http://schemas.microsoft.com/office/drawing/2014/main" id="{61F89DB2-AF34-5BEF-3F0C-DAFC16C384D9}"/>
              </a:ext>
            </a:extLst>
          </p:cNvPr>
          <p:cNvPicPr>
            <a:picLocks noChangeAspect="1"/>
          </p:cNvPicPr>
          <p:nvPr/>
        </p:nvPicPr>
        <p:blipFill>
          <a:blip r:embed="rId17"/>
          <a:stretch>
            <a:fillRect/>
          </a:stretch>
        </p:blipFill>
        <p:spPr>
          <a:xfrm>
            <a:off x="162924" y="1957822"/>
            <a:ext cx="12113802" cy="3151905"/>
          </a:xfrm>
          <a:prstGeom prst="rect">
            <a:avLst/>
          </a:prstGeom>
        </p:spPr>
      </p:pic>
      <p:sp>
        <p:nvSpPr>
          <p:cNvPr id="10" name="TextBox 9">
            <a:extLst>
              <a:ext uri="{FF2B5EF4-FFF2-40B4-BE49-F238E27FC236}">
                <a16:creationId xmlns:a16="http://schemas.microsoft.com/office/drawing/2014/main" id="{B433BB78-37F8-4A5D-E676-DEE84AD6B2B3}"/>
              </a:ext>
            </a:extLst>
          </p:cNvPr>
          <p:cNvSpPr txBox="1"/>
          <p:nvPr/>
        </p:nvSpPr>
        <p:spPr>
          <a:xfrm>
            <a:off x="5172075" y="4533900"/>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dirty="0"/>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fade">
                                      <p:cBhvr>
                                        <p:cTn id="7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1754" y="3796045"/>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2" name="图片 7">
            <a:extLst>
              <a:ext uri="{FF2B5EF4-FFF2-40B4-BE49-F238E27FC236}">
                <a16:creationId xmlns:a16="http://schemas.microsoft.com/office/drawing/2014/main" id="{97E95B1B-6FAC-44C8-947E-1AE9EC7F5F5C}"/>
              </a:ext>
            </a:extLst>
          </p:cNvPr>
          <p:cNvPicPr>
            <a:picLocks noChangeAspect="1"/>
          </p:cNvPicPr>
          <p:nvPr/>
        </p:nvPicPr>
        <p:blipFill>
          <a:blip r:embed="rId8"/>
          <a:stretch>
            <a:fillRect/>
          </a:stretch>
        </p:blipFill>
        <p:spPr>
          <a:xfrm>
            <a:off x="-1083468" y="-438623"/>
            <a:ext cx="4724843" cy="3159257"/>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9"/>
          <a:stretch>
            <a:fillRect/>
          </a:stretch>
        </p:blipFill>
        <p:spPr>
          <a:xfrm>
            <a:off x="2127451" y="122506"/>
            <a:ext cx="2427723" cy="161972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544" y="0"/>
            <a:ext cx="11495979" cy="7888456"/>
          </a:xfrm>
          <a:prstGeom prst="rect">
            <a:avLst/>
          </a:prstGeom>
        </p:spPr>
      </p:pic>
      <p:sp>
        <p:nvSpPr>
          <p:cNvPr id="12" name="TextBox 11">
            <a:extLst>
              <a:ext uri="{FF2B5EF4-FFF2-40B4-BE49-F238E27FC236}">
                <a16:creationId xmlns:a16="http://schemas.microsoft.com/office/drawing/2014/main" id="{A2C18C0F-4467-4090-8299-0D357B2C6E0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1" name="Rectangle 4"/>
          <p:cNvSpPr>
            <a:spLocks noChangeArrowheads="1"/>
          </p:cNvSpPr>
          <p:nvPr/>
        </p:nvSpPr>
        <p:spPr bwMode="auto">
          <a:xfrm>
            <a:off x="1680360" y="1240371"/>
            <a:ext cx="9104028" cy="1754326"/>
          </a:xfrm>
          <a:prstGeom prst="rect">
            <a:avLst/>
          </a:prstGeom>
          <a:noFill/>
          <a:ln w="9525">
            <a:noFill/>
            <a:miter lim="800000"/>
            <a:headEnd/>
            <a:tailEnd/>
          </a:ln>
        </p:spPr>
        <p:txBody>
          <a:bodyPr wrap="square">
            <a:spAutoFit/>
          </a:bodyPr>
          <a:lstStyle/>
          <a:p>
            <a:pPr indent="357188" algn="ctr"/>
            <a:r>
              <a:rPr lang="en-US" sz="5400" dirty="0" err="1">
                <a:latin typeface="+mj-lt"/>
              </a:rPr>
              <a:t>Tìm</a:t>
            </a:r>
            <a:r>
              <a:rPr lang="en-US" sz="5400" dirty="0">
                <a:latin typeface="+mj-lt"/>
              </a:rPr>
              <a:t> </a:t>
            </a:r>
            <a:r>
              <a:rPr lang="en-US" sz="5400" dirty="0" err="1">
                <a:latin typeface="+mj-lt"/>
              </a:rPr>
              <a:t>thêm</a:t>
            </a:r>
            <a:r>
              <a:rPr lang="en-US" sz="5400" dirty="0">
                <a:latin typeface="+mj-lt"/>
              </a:rPr>
              <a:t> </a:t>
            </a:r>
            <a:r>
              <a:rPr lang="en-US" sz="5400" dirty="0" err="1">
                <a:latin typeface="+mj-lt"/>
              </a:rPr>
              <a:t>ví</a:t>
            </a:r>
            <a:r>
              <a:rPr lang="en-US" sz="5400" dirty="0">
                <a:latin typeface="+mj-lt"/>
              </a:rPr>
              <a:t> </a:t>
            </a:r>
            <a:r>
              <a:rPr lang="en-US" sz="5400" dirty="0" err="1">
                <a:latin typeface="+mj-lt"/>
              </a:rPr>
              <a:t>dụ</a:t>
            </a:r>
            <a:r>
              <a:rPr lang="en-US" sz="5400" dirty="0">
                <a:latin typeface="+mj-lt"/>
              </a:rPr>
              <a:t> </a:t>
            </a:r>
            <a:r>
              <a:rPr lang="en-US" sz="5400" dirty="0" err="1">
                <a:latin typeface="+mj-lt"/>
              </a:rPr>
              <a:t>về</a:t>
            </a:r>
            <a:r>
              <a:rPr lang="en-US" sz="5400" dirty="0">
                <a:latin typeface="+mj-lt"/>
              </a:rPr>
              <a:t> </a:t>
            </a:r>
            <a:r>
              <a:rPr lang="en-US" sz="5400" dirty="0" err="1">
                <a:latin typeface="+mj-lt"/>
              </a:rPr>
              <a:t>sự</a:t>
            </a:r>
            <a:r>
              <a:rPr lang="en-US" sz="5400" dirty="0">
                <a:latin typeface="+mj-lt"/>
              </a:rPr>
              <a:t> </a:t>
            </a:r>
            <a:r>
              <a:rPr lang="en-US" sz="5400" dirty="0" err="1">
                <a:latin typeface="+mj-lt"/>
              </a:rPr>
              <a:t>truyền</a:t>
            </a:r>
            <a:r>
              <a:rPr lang="en-US" sz="5400" dirty="0">
                <a:latin typeface="+mj-lt"/>
              </a:rPr>
              <a:t> </a:t>
            </a:r>
            <a:r>
              <a:rPr lang="en-US" sz="5400" dirty="0" err="1">
                <a:latin typeface="+mj-lt"/>
              </a:rPr>
              <a:t>nhiệt</a:t>
            </a:r>
            <a:r>
              <a:rPr lang="en-US" sz="5400" dirty="0">
                <a:latin typeface="+mj-lt"/>
              </a:rPr>
              <a:t> </a:t>
            </a:r>
            <a:r>
              <a:rPr lang="en-US" sz="5400" dirty="0" err="1">
                <a:latin typeface="+mj-lt"/>
              </a:rPr>
              <a:t>trong</a:t>
            </a:r>
            <a:r>
              <a:rPr lang="en-US" sz="5400" dirty="0">
                <a:latin typeface="+mj-lt"/>
              </a:rPr>
              <a:t> </a:t>
            </a:r>
            <a:r>
              <a:rPr lang="en-US" sz="5400" dirty="0" err="1">
                <a:latin typeface="+mj-lt"/>
              </a:rPr>
              <a:t>thực</a:t>
            </a:r>
            <a:r>
              <a:rPr lang="en-US" sz="5400" dirty="0">
                <a:latin typeface="+mj-lt"/>
              </a:rPr>
              <a:t> </a:t>
            </a:r>
            <a:r>
              <a:rPr lang="en-US" sz="5400" dirty="0" err="1">
                <a:latin typeface="+mj-lt"/>
              </a:rPr>
              <a:t>tế</a:t>
            </a:r>
            <a:r>
              <a:rPr lang="en-US" sz="5400" dirty="0">
                <a:latin typeface="+mj-lt"/>
              </a:rPr>
              <a:t>.</a:t>
            </a:r>
            <a:endParaRPr lang="vi-VN" sz="5400" dirty="0">
              <a:latin typeface="+mj-lt"/>
            </a:endParaRPr>
          </a:p>
        </p:txBody>
      </p:sp>
    </p:spTree>
    <p:extLst>
      <p:ext uri="{BB962C8B-B14F-4D97-AF65-F5344CB8AC3E}">
        <p14:creationId xmlns:p14="http://schemas.microsoft.com/office/powerpoint/2010/main" val="287435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595312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AD7A1D5-46FC-F5A3-438D-05724A7E14FE}"/>
              </a:ext>
            </a:extLst>
          </p:cNvPr>
          <p:cNvSpPr txBox="1"/>
          <p:nvPr/>
        </p:nvSpPr>
        <p:spPr>
          <a:xfrm>
            <a:off x="1104899" y="685800"/>
            <a:ext cx="10277475" cy="707886"/>
          </a:xfrm>
          <a:prstGeom prst="rect">
            <a:avLst/>
          </a:prstGeom>
          <a:noFill/>
        </p:spPr>
        <p:txBody>
          <a:bodyPr wrap="square" rtlCol="0">
            <a:spAutoFit/>
          </a:bodyPr>
          <a:lstStyle/>
          <a:p>
            <a:r>
              <a:rPr lang="en-US" sz="4000" b="1" dirty="0" err="1"/>
              <a:t>Ví</a:t>
            </a:r>
            <a:r>
              <a:rPr lang="en-US" sz="4000" b="1" dirty="0"/>
              <a:t> </a:t>
            </a:r>
            <a:r>
              <a:rPr lang="en-US" sz="4000" b="1" dirty="0" err="1"/>
              <a:t>dụ</a:t>
            </a:r>
            <a:r>
              <a:rPr lang="en-US" sz="4000" b="1" dirty="0"/>
              <a:t>: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Khi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ngồi</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cạnh</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bếp</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lửa</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ta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nóng</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t> </a:t>
            </a:r>
          </a:p>
        </p:txBody>
      </p:sp>
      <p:pic>
        <p:nvPicPr>
          <p:cNvPr id="1026" name="Picture 2" descr="Mơ Thấy Lửa Cháy Trong Bếp Là Điềm Báo Gì? Phải Làm Như Thế Nào?">
            <a:extLst>
              <a:ext uri="{FF2B5EF4-FFF2-40B4-BE49-F238E27FC236}">
                <a16:creationId xmlns:a16="http://schemas.microsoft.com/office/drawing/2014/main" id="{D403EE9A-E83D-FBA7-6DBF-F54C270F3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088" y="1704975"/>
            <a:ext cx="6024562" cy="39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C7014F4-7E6A-E4C2-7C40-E68002EA5A0F}"/>
              </a:ext>
            </a:extLst>
          </p:cNvPr>
          <p:cNvPicPr>
            <a:picLocks noChangeAspect="1"/>
          </p:cNvPicPr>
          <p:nvPr/>
        </p:nvPicPr>
        <p:blipFill>
          <a:blip r:embed="rId6"/>
          <a:stretch>
            <a:fillRect/>
          </a:stretch>
        </p:blipFill>
        <p:spPr>
          <a:xfrm>
            <a:off x="897230" y="2714625"/>
            <a:ext cx="4128528" cy="2929452"/>
          </a:xfrm>
          <a:prstGeom prst="rect">
            <a:avLst/>
          </a:prstGeom>
        </p:spPr>
      </p:pic>
      <p:sp>
        <p:nvSpPr>
          <p:cNvPr id="3" name="Google Shape;478;p45">
            <a:extLst>
              <a:ext uri="{FF2B5EF4-FFF2-40B4-BE49-F238E27FC236}">
                <a16:creationId xmlns:a16="http://schemas.microsoft.com/office/drawing/2014/main" id="{4F397581-7ECD-DE87-A28D-20B81C77E645}"/>
              </a:ext>
            </a:extLst>
          </p:cNvPr>
          <p:cNvSpPr txBox="1">
            <a:spLocks/>
          </p:cNvSpPr>
          <p:nvPr/>
        </p:nvSpPr>
        <p:spPr>
          <a:xfrm>
            <a:off x="4762500" y="1885949"/>
            <a:ext cx="7048499" cy="12079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khi được đun nấu thì nhiệt độ của thức ăn tăng lên?</a:t>
            </a:r>
          </a:p>
        </p:txBody>
      </p:sp>
      <p:sp>
        <p:nvSpPr>
          <p:cNvPr id="5" name="Google Shape;478;p45">
            <a:extLst>
              <a:ext uri="{FF2B5EF4-FFF2-40B4-BE49-F238E27FC236}">
                <a16:creationId xmlns:a16="http://schemas.microsoft.com/office/drawing/2014/main" id="{003966D1-9E41-64D1-5761-A4ACB2B994D7}"/>
              </a:ext>
            </a:extLst>
          </p:cNvPr>
          <p:cNvSpPr txBox="1">
            <a:spLocks/>
          </p:cNvSpPr>
          <p:nvPr/>
        </p:nvSpPr>
        <p:spPr>
          <a:xfrm>
            <a:off x="5467351" y="3362324"/>
            <a:ext cx="6248400" cy="12460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mùa đông mọi người thích ngồi bên bếp lửa?</a:t>
            </a:r>
          </a:p>
        </p:txBody>
      </p:sp>
      <p:sp>
        <p:nvSpPr>
          <p:cNvPr id="8" name="Google Shape;478;p45">
            <a:extLst>
              <a:ext uri="{FF2B5EF4-FFF2-40B4-BE49-F238E27FC236}">
                <a16:creationId xmlns:a16="http://schemas.microsoft.com/office/drawing/2014/main" id="{077B2367-81A5-D6BF-515A-93CEBBB0368D}"/>
              </a:ext>
            </a:extLst>
          </p:cNvPr>
          <p:cNvSpPr txBox="1">
            <a:spLocks/>
          </p:cNvSpPr>
          <p:nvPr/>
        </p:nvSpPr>
        <p:spPr>
          <a:xfrm>
            <a:off x="5219700" y="4991099"/>
            <a:ext cx="6734176" cy="122697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4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Nêu một số cách khác làm vật nóng lên hay lạnh đi trong cuộc sống?</a:t>
            </a:r>
          </a:p>
        </p:txBody>
      </p:sp>
      <p:sp>
        <p:nvSpPr>
          <p:cNvPr id="9" name="Google Shape;478;p45">
            <a:extLst>
              <a:ext uri="{FF2B5EF4-FFF2-40B4-BE49-F238E27FC236}">
                <a16:creationId xmlns:a16="http://schemas.microsoft.com/office/drawing/2014/main" id="{C0AA1E29-6893-9BA5-44F9-03A4FD4AB523}"/>
              </a:ext>
            </a:extLst>
          </p:cNvPr>
          <p:cNvSpPr txBox="1">
            <a:spLocks/>
          </p:cNvSpPr>
          <p:nvPr/>
        </p:nvSpPr>
        <p:spPr>
          <a:xfrm>
            <a:off x="4467225" y="235390"/>
            <a:ext cx="7410450" cy="1420212"/>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8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Khi chạm vào cốc nước nóng, tay em cảm thấy nóng. Nhiệt truyền từ đâu đến tay em?</a:t>
            </a:r>
          </a:p>
        </p:txBody>
      </p:sp>
    </p:spTree>
    <p:extLst>
      <p:ext uri="{BB962C8B-B14F-4D97-AF65-F5344CB8AC3E}">
        <p14:creationId xmlns:p14="http://schemas.microsoft.com/office/powerpoint/2010/main" val="355704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3219449" y="360092"/>
            <a:ext cx="6384471" cy="859445"/>
          </a:xfrm>
          <a:prstGeom prst="rect">
            <a:avLst/>
          </a:prstGeom>
        </p:spPr>
      </p:pic>
    </p:spTree>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sp>
        <p:nvSpPr>
          <p:cNvPr id="23" name="文本框 22">
            <a:extLst>
              <a:ext uri="{FF2B5EF4-FFF2-40B4-BE49-F238E27FC236}">
                <a16:creationId xmlns:a16="http://schemas.microsoft.com/office/drawing/2014/main" id="{F42B74B9-CC43-4CA2-AEAC-8F0DA46857FD}"/>
              </a:ext>
            </a:extLst>
          </p:cNvPr>
          <p:cNvSpPr txBox="1"/>
          <p:nvPr/>
        </p:nvSpPr>
        <p:spPr>
          <a:xfrm>
            <a:off x="1486454" y="1644650"/>
            <a:ext cx="9219092" cy="2215991"/>
          </a:xfrm>
          <a:prstGeom prst="rect">
            <a:avLst/>
          </a:prstGeom>
          <a:noFill/>
        </p:spPr>
        <p:txBody>
          <a:bodyPr wrap="square" rtlCol="0">
            <a:spAutoFit/>
          </a:bodyPr>
          <a:lstStyle/>
          <a:p>
            <a:pPr algn="ct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Vận</a:t>
            </a:r>
            <a:r>
              <a:rPr lang="en-US" altLang="zh-CN"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 </a:t>
            </a: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dụng</a:t>
            </a:r>
            <a:endParaRPr lang="zh-CN" altLang="en-US"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endParaRPr>
          </a:p>
        </p:txBody>
      </p:sp>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sp>
        <p:nvSpPr>
          <p:cNvPr id="16" name="TextBox 15">
            <a:extLst>
              <a:ext uri="{FF2B5EF4-FFF2-40B4-BE49-F238E27FC236}">
                <a16:creationId xmlns:a16="http://schemas.microsoft.com/office/drawing/2014/main" id="{70FE0CEA-B000-49CE-A522-051ADC1C206F}"/>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902100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38" presetClass="entr" presetSubtype="0" accel="50000" fill="hold" grpId="0" nodeType="withEffect">
                                  <p:stCondLst>
                                    <p:cond delay="0"/>
                                  </p:stCondLst>
                                  <p:iterate type="lt">
                                    <p:tmPct val="14286"/>
                                  </p:iterate>
                                  <p:childTnLst>
                                    <p:set>
                                      <p:cBhvr>
                                        <p:cTn id="55" dur="1" fill="hold">
                                          <p:stCondLst>
                                            <p:cond delay="0"/>
                                          </p:stCondLst>
                                        </p:cTn>
                                        <p:tgtEl>
                                          <p:spTgt spid="23"/>
                                        </p:tgtEl>
                                        <p:attrNameLst>
                                          <p:attrName>style.visibility</p:attrName>
                                        </p:attrNameLst>
                                      </p:cBhvr>
                                      <p:to>
                                        <p:strVal val="visible"/>
                                      </p:to>
                                    </p:set>
                                    <p:set>
                                      <p:cBhvr>
                                        <p:cTn id="56" dur="341" fill="hold">
                                          <p:stCondLst>
                                            <p:cond delay="0"/>
                                          </p:stCondLst>
                                        </p:cTn>
                                        <p:tgtEl>
                                          <p:spTgt spid="23"/>
                                        </p:tgtEl>
                                        <p:attrNameLst>
                                          <p:attrName>style.rotation</p:attrName>
                                        </p:attrNameLst>
                                      </p:cBhvr>
                                      <p:to>
                                        <p:strVal val="-45.0"/>
                                      </p:to>
                                    </p:set>
                                    <p:anim calcmode="lin" valueType="num">
                                      <p:cBhvr>
                                        <p:cTn id="57" dur="341" fill="hold">
                                          <p:stCondLst>
                                            <p:cond delay="341"/>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341"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17" decel="50000" autoRev="1" fill="hold">
                                          <p:stCondLst>
                                            <p:cond delay="341"/>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02" fill="hold">
                                          <p:stCondLst>
                                            <p:cond delay="648"/>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481" y="5562600"/>
            <a:ext cx="609600" cy="609600"/>
          </a:xfrm>
          <a:prstGeom prst="rect">
            <a:avLst/>
          </a:prstGeom>
        </p:spPr>
      </p:pic>
      <p:sp>
        <p:nvSpPr>
          <p:cNvPr id="7" name="Rectangle 6"/>
          <p:cNvSpPr/>
          <p:nvPr/>
        </p:nvSpPr>
        <p:spPr>
          <a:xfrm>
            <a:off x="143041" y="4423144"/>
            <a:ext cx="1204895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dịch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bệnh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rồi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nên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chân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tay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lắm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ạ.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lại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bắt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đầu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một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mới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mình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hãy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những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người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kia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tham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gia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của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Để</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được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ta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phải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trả</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thật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xuất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sắc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câu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hỏi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mà</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a:t>
            </a:r>
          </a:p>
        </p:txBody>
      </p:sp>
      <p:pic>
        <p:nvPicPr>
          <p:cNvPr id="2" name="Picture 1">
            <a:extLst>
              <a:ext uri="{FF2B5EF4-FFF2-40B4-BE49-F238E27FC236}">
                <a16:creationId xmlns:a16="http://schemas.microsoft.com/office/drawing/2014/main" id="{A65B4D00-0C43-1C4C-2538-930393D7BB29}"/>
              </a:ext>
            </a:extLst>
          </p:cNvPr>
          <p:cNvPicPr>
            <a:picLocks noChangeAspect="1"/>
          </p:cNvPicPr>
          <p:nvPr/>
        </p:nvPicPr>
        <p:blipFill>
          <a:blip r:embed="rId6"/>
          <a:stretch>
            <a:fillRect/>
          </a:stretch>
        </p:blipFill>
        <p:spPr>
          <a:xfrm>
            <a:off x="685404" y="1417079"/>
            <a:ext cx="10778662" cy="2280102"/>
          </a:xfrm>
          <a:prstGeom prst="rect">
            <a:avLst/>
          </a:prstGeom>
        </p:spPr>
      </p:pic>
      <p:pic>
        <p:nvPicPr>
          <p:cNvPr id="3" name="Picture 2">
            <a:extLst>
              <a:ext uri="{FF2B5EF4-FFF2-40B4-BE49-F238E27FC236}">
                <a16:creationId xmlns:a16="http://schemas.microsoft.com/office/drawing/2014/main" id="{065F5B42-B8E4-3D5A-D419-D152C50A5A12}"/>
              </a:ext>
            </a:extLst>
          </p:cNvPr>
          <p:cNvPicPr>
            <a:picLocks noChangeAspect="1"/>
          </p:cNvPicPr>
          <p:nvPr/>
        </p:nvPicPr>
        <p:blipFill>
          <a:blip r:embed="rId7"/>
          <a:stretch>
            <a:fillRect/>
          </a:stretch>
        </p:blipFill>
        <p:spPr>
          <a:xfrm>
            <a:off x="2441131" y="467628"/>
            <a:ext cx="7309738" cy="1457070"/>
          </a:xfrm>
          <a:prstGeom prst="rect">
            <a:avLst/>
          </a:prstGeom>
        </p:spPr>
      </p:pic>
    </p:spTree>
    <p:extLst>
      <p:ext uri="{BB962C8B-B14F-4D97-AF65-F5344CB8AC3E}">
        <p14:creationId xmlns:p14="http://schemas.microsoft.com/office/powerpoint/2010/main" val="36308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74" y="415925"/>
            <a:ext cx="10123020" cy="5655972"/>
          </a:xfrm>
          <a:prstGeom prst="rect">
            <a:avLst/>
          </a:prstGeom>
        </p:spPr>
      </p:pic>
      <p:pic>
        <p:nvPicPr>
          <p:cNvPr id="2" name="Picture 1">
            <a:extLst>
              <a:ext uri="{FF2B5EF4-FFF2-40B4-BE49-F238E27FC236}">
                <a16:creationId xmlns:a16="http://schemas.microsoft.com/office/drawing/2014/main" id="{F5D6DA00-30AA-F761-1480-4D3053DD7681}"/>
              </a:ext>
            </a:extLst>
          </p:cNvPr>
          <p:cNvPicPr>
            <a:picLocks noChangeAspect="1"/>
          </p:cNvPicPr>
          <p:nvPr/>
        </p:nvPicPr>
        <p:blipFill>
          <a:blip r:embed="rId10"/>
          <a:stretch>
            <a:fillRect/>
          </a:stretch>
        </p:blipFill>
        <p:spPr>
          <a:xfrm>
            <a:off x="1434070" y="2443637"/>
            <a:ext cx="9114310" cy="2237426"/>
          </a:xfrm>
          <a:prstGeom prst="rect">
            <a:avLst/>
          </a:prstGeom>
        </p:spPr>
      </p:pic>
    </p:spTree>
    <p:extLst>
      <p:ext uri="{BB962C8B-B14F-4D97-AF65-F5344CB8AC3E}">
        <p14:creationId xmlns:p14="http://schemas.microsoft.com/office/powerpoint/2010/main" val="14100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943824" y="-278420"/>
            <a:ext cx="4120769" cy="4446319"/>
            <a:chOff x="2798350" y="-168268"/>
            <a:chExt cx="412076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1" y="762000"/>
              <a:ext cx="2438400" cy="18158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bắt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chuyến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lưu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thôi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26589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839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5921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49718" y="4714294"/>
            <a:ext cx="1726119" cy="123670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8261" y="4714295"/>
            <a:ext cx="2065411" cy="1872639"/>
          </a:xfrm>
          <a:prstGeom prst="rect">
            <a:avLst/>
          </a:prstGeom>
        </p:spPr>
      </p:pic>
      <p:sp>
        <p:nvSpPr>
          <p:cNvPr id="2" name="Rounded Rectangle 6">
            <a:extLst>
              <a:ext uri="{FF2B5EF4-FFF2-40B4-BE49-F238E27FC236}">
                <a16:creationId xmlns:a16="http://schemas.microsoft.com/office/drawing/2014/main" id="{4D7A8B3F-75A6-1658-F232-C921A2230067}"/>
              </a:ext>
            </a:extLst>
          </p:cNvPr>
          <p:cNvSpPr/>
          <p:nvPr/>
        </p:nvSpPr>
        <p:spPr>
          <a:xfrm>
            <a:off x="809625" y="514351"/>
            <a:ext cx="1083944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CA23D0F-FBF1-888B-ED8E-99B78437E36F}"/>
              </a:ext>
            </a:extLst>
          </p:cNvPr>
          <p:cNvSpPr/>
          <p:nvPr/>
        </p:nvSpPr>
        <p:spPr>
          <a:xfrm>
            <a:off x="1238250" y="2352675"/>
            <a:ext cx="9753599"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đã truyền từ trán của em sang khăn đắp trên trán, làm khăn ấm lên.</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5" name="TextBox 14">
            <a:extLst>
              <a:ext uri="{FF2B5EF4-FFF2-40B4-BE49-F238E27FC236}">
                <a16:creationId xmlns:a16="http://schemas.microsoft.com/office/drawing/2014/main" id="{EA3D4757-38A6-0DCF-0D22-2040926F56FC}"/>
              </a:ext>
            </a:extLst>
          </p:cNvPr>
          <p:cNvSpPr txBox="1"/>
          <p:nvPr/>
        </p:nvSpPr>
        <p:spPr>
          <a:xfrm>
            <a:off x="1152525" y="715726"/>
            <a:ext cx="10639426" cy="1138773"/>
          </a:xfrm>
          <a:prstGeom prst="rect">
            <a:avLst/>
          </a:prstGeom>
          <a:noFill/>
        </p:spPr>
        <p:txBody>
          <a:bodyPr wrap="square" rtlCol="0">
            <a:spAutoFit/>
          </a:bodyPr>
          <a:lstStyle/>
          <a:p>
            <a:pPr lvl="0" algn="ctr" defTabSz="914377"/>
            <a:r>
              <a:rPr lang="en-US" sz="3400" b="1" dirty="0">
                <a:solidFill>
                  <a:prstClr val="white"/>
                </a:solidFill>
                <a:latin typeface="Cambria" panose="02040503050406030204" pitchFamily="18" charset="0"/>
                <a:ea typeface="Cambria" panose="02040503050406030204" pitchFamily="18" charset="0"/>
                <a:cs typeface="Arial" pitchFamily="34" charset="0"/>
              </a:rPr>
              <a:t>3. </a:t>
            </a:r>
            <a:r>
              <a:rPr lang="vi-VN" sz="3400" b="1" dirty="0">
                <a:solidFill>
                  <a:prstClr val="white"/>
                </a:solidFill>
                <a:latin typeface="Cambria" panose="02040503050406030204" pitchFamily="18" charset="0"/>
                <a:ea typeface="Cambria" panose="02040503050406030204" pitchFamily="18" charset="0"/>
                <a:cs typeface="Arial" pitchFamily="34" charset="0"/>
              </a:rPr>
              <a:t>Vì sao khi em bị sốt, mẹ của em thường lấy khăn mát đắp lên trán và sau ít phút khăn đó ấm lên?</a:t>
            </a:r>
            <a:endPar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4937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052084" y="-278420"/>
            <a:ext cx="5012509" cy="5435211"/>
            <a:chOff x="1906610" y="-168268"/>
            <a:chExt cx="501250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6610" y="-168268"/>
              <a:ext cx="5012509" cy="4446319"/>
            </a:xfrm>
            <a:prstGeom prst="rect">
              <a:avLst/>
            </a:prstGeom>
          </p:spPr>
        </p:pic>
        <p:sp>
          <p:nvSpPr>
            <p:cNvPr id="13" name="TextBox 12"/>
            <p:cNvSpPr txBox="1"/>
            <p:nvPr/>
          </p:nvSpPr>
          <p:spPr>
            <a:xfrm>
              <a:off x="2576461" y="762000"/>
              <a:ext cx="3934046" cy="206210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3022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pic>
        <p:nvPicPr>
          <p:cNvPr id="25" name="图片 24">
            <a:extLst>
              <a:ext uri="{FF2B5EF4-FFF2-40B4-BE49-F238E27FC236}">
                <a16:creationId xmlns:a16="http://schemas.microsoft.com/office/drawing/2014/main" id="{DCA9AC01-6976-41F1-BDC7-AA35D346576F}"/>
              </a:ext>
            </a:extLst>
          </p:cNvPr>
          <p:cNvPicPr>
            <a:picLocks noChangeAspect="1"/>
          </p:cNvPicPr>
          <p:nvPr/>
        </p:nvPicPr>
        <p:blipFill>
          <a:blip r:embed="rId14"/>
          <a:stretch>
            <a:fillRect/>
          </a:stretch>
        </p:blipFill>
        <p:spPr>
          <a:xfrm>
            <a:off x="10522903" y="2325617"/>
            <a:ext cx="658425" cy="908383"/>
          </a:xfrm>
          <a:prstGeom prst="rect">
            <a:avLst/>
          </a:prstGeom>
        </p:spPr>
      </p:pic>
      <p:pic>
        <p:nvPicPr>
          <p:cNvPr id="29" name="图片 28">
            <a:extLst>
              <a:ext uri="{FF2B5EF4-FFF2-40B4-BE49-F238E27FC236}">
                <a16:creationId xmlns:a16="http://schemas.microsoft.com/office/drawing/2014/main" id="{E496D177-14D5-4787-A512-2D782D124025}"/>
              </a:ext>
            </a:extLst>
          </p:cNvPr>
          <p:cNvPicPr>
            <a:picLocks noChangeAspect="1"/>
          </p:cNvPicPr>
          <p:nvPr/>
        </p:nvPicPr>
        <p:blipFill>
          <a:blip r:embed="rId15"/>
          <a:stretch>
            <a:fillRect/>
          </a:stretch>
        </p:blipFill>
        <p:spPr>
          <a:xfrm>
            <a:off x="1073409" y="2221097"/>
            <a:ext cx="664522" cy="908383"/>
          </a:xfrm>
          <a:prstGeom prst="rect">
            <a:avLst/>
          </a:prstGeom>
        </p:spPr>
      </p:pic>
      <p:sp>
        <p:nvSpPr>
          <p:cNvPr id="16" name="TextBox 15">
            <a:extLst>
              <a:ext uri="{FF2B5EF4-FFF2-40B4-BE49-F238E27FC236}">
                <a16:creationId xmlns:a16="http://schemas.microsoft.com/office/drawing/2014/main" id="{DC616828-AEB2-476A-A193-93824BBB2C0E}"/>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8" name="Picture 7">
            <a:extLst>
              <a:ext uri="{FF2B5EF4-FFF2-40B4-BE49-F238E27FC236}">
                <a16:creationId xmlns:a16="http://schemas.microsoft.com/office/drawing/2014/main" id="{68E80CD1-2632-6AF0-C425-5852EDD8B14F}"/>
              </a:ext>
            </a:extLst>
          </p:cNvPr>
          <p:cNvPicPr>
            <a:picLocks noChangeAspect="1"/>
          </p:cNvPicPr>
          <p:nvPr/>
        </p:nvPicPr>
        <p:blipFill>
          <a:blip r:embed="rId16"/>
          <a:stretch>
            <a:fillRect/>
          </a:stretch>
        </p:blipFill>
        <p:spPr>
          <a:xfrm>
            <a:off x="838511" y="1683885"/>
            <a:ext cx="10400677" cy="3109229"/>
          </a:xfrm>
          <a:prstGeom prst="rect">
            <a:avLst/>
          </a:prstGeom>
        </p:spPr>
      </p:pic>
    </p:spTree>
    <p:extLst>
      <p:ext uri="{BB962C8B-B14F-4D97-AF65-F5344CB8AC3E}">
        <p14:creationId xmlns:p14="http://schemas.microsoft.com/office/powerpoint/2010/main" val="319701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14194" y="3726240"/>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10216925" y="4217757"/>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90160" y="207024"/>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23" name="TextBox 4">
            <a:extLst>
              <a:ext uri="{FF2B5EF4-FFF2-40B4-BE49-F238E27FC236}">
                <a16:creationId xmlns:a16="http://schemas.microsoft.com/office/drawing/2014/main"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494" y="-1909739"/>
            <a:ext cx="9097978" cy="7984929"/>
          </a:xfrm>
          <a:prstGeom prst="rect">
            <a:avLst/>
          </a:prstGeom>
        </p:spPr>
      </p:pic>
      <p:sp>
        <p:nvSpPr>
          <p:cNvPr id="17" name="TextBox 16">
            <a:extLst>
              <a:ext uri="{FF2B5EF4-FFF2-40B4-BE49-F238E27FC236}">
                <a16:creationId xmlns:a16="http://schemas.microsoft.com/office/drawing/2014/main"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a16="http://schemas.microsoft.com/office/drawing/2014/main" id="{0F8D99F4-8EBD-67CD-68EA-AACB539CAB71}"/>
              </a:ext>
            </a:extLst>
          </p:cNvPr>
          <p:cNvPicPr>
            <a:picLocks noChangeAspect="1"/>
          </p:cNvPicPr>
          <p:nvPr/>
        </p:nvPicPr>
        <p:blipFill>
          <a:blip r:embed="rId10"/>
          <a:stretch>
            <a:fillRect/>
          </a:stretch>
        </p:blipFill>
        <p:spPr>
          <a:xfrm>
            <a:off x="1713769" y="1454878"/>
            <a:ext cx="8059611" cy="3700593"/>
          </a:xfrm>
          <a:prstGeom prst="rect">
            <a:avLst/>
          </a:prstGeom>
        </p:spPr>
      </p:pic>
    </p:spTree>
    <p:extLst>
      <p:ext uri="{BB962C8B-B14F-4D97-AF65-F5344CB8AC3E}">
        <p14:creationId xmlns:p14="http://schemas.microsoft.com/office/powerpoint/2010/main" val="30533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2" name="Text Box 5">
            <a:extLst>
              <a:ext uri="{FF2B5EF4-FFF2-40B4-BE49-F238E27FC236}">
                <a16:creationId xmlns:a16="http://schemas.microsoft.com/office/drawing/2014/main" id="{9D91EF91-C52F-97E4-24FE-A7675A0A885E}"/>
              </a:ext>
            </a:extLst>
          </p:cNvPr>
          <p:cNvSpPr txBox="1">
            <a:spLocks noChangeArrowheads="1"/>
          </p:cNvSpPr>
          <p:nvPr/>
        </p:nvSpPr>
        <p:spPr bwMode="auto">
          <a:xfrm>
            <a:off x="781051" y="86515"/>
            <a:ext cx="11077574" cy="1200329"/>
          </a:xfrm>
          <a:prstGeom prst="rect">
            <a:avLst/>
          </a:prstGeom>
          <a:solidFill>
            <a:schemeClr val="bg1"/>
          </a:solidFill>
          <a:ln w="38100">
            <a:solidFill>
              <a:srgbClr val="FF0000"/>
            </a:solidFill>
            <a:prstDash val="sysDash"/>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3600" b="1" dirty="0">
                <a:solidFill>
                  <a:srgbClr val="0000CC"/>
                </a:solidFill>
                <a:latin typeface="Cambria" panose="02040503050406030204" pitchFamily="18" charset="0"/>
                <a:ea typeface="Cambria" panose="02040503050406030204" pitchFamily="18" charset="0"/>
                <a:cs typeface="Times New Roman" pitchFamily="18" charset="0"/>
              </a:rPr>
              <a:t>Chuẩn bị: Cốc nước nóng, cốc nước có nước đá, hai thìa kim loại giống nhau.</a:t>
            </a:r>
            <a:endParaRPr lang="en-US" sz="3600" b="1"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B9770866-89AA-5836-F48E-BF515CC175E4}"/>
              </a:ext>
            </a:extLst>
          </p:cNvPr>
          <p:cNvSpPr txBox="1"/>
          <p:nvPr/>
        </p:nvSpPr>
        <p:spPr>
          <a:xfrm>
            <a:off x="266701" y="1533525"/>
            <a:ext cx="7467600" cy="4832092"/>
          </a:xfrm>
          <a:prstGeom prst="rect">
            <a:avLst/>
          </a:prstGeom>
          <a:noFill/>
        </p:spPr>
        <p:txBody>
          <a:bodyPr wrap="square" rtlCol="0">
            <a:spAutoFit/>
          </a:bodyPr>
          <a:lstStyle/>
          <a:p>
            <a:pPr algn="just"/>
            <a:r>
              <a:rPr lang="vi-VN" sz="2800" b="1" i="1" dirty="0">
                <a:solidFill>
                  <a:srgbClr val="000000"/>
                </a:solidFill>
                <a:effectLst/>
                <a:latin typeface="Cambria" panose="02040503050406030204" pitchFamily="18" charset="0"/>
                <a:ea typeface="Cambria" panose="02040503050406030204" pitchFamily="18" charset="0"/>
              </a:rPr>
              <a:t>Tiến hành:</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 Dùng hai tay cầm hai thìa kim loại để cảm nhận nhiệt độ.</a:t>
            </a:r>
          </a:p>
          <a:p>
            <a:pPr algn="just"/>
            <a:r>
              <a:rPr lang="vi-VN" sz="2800" b="1" i="0" dirty="0">
                <a:solidFill>
                  <a:srgbClr val="000000"/>
                </a:solidFill>
                <a:effectLst/>
                <a:latin typeface="Cambria" panose="02040503050406030204" pitchFamily="18" charset="0"/>
                <a:ea typeface="Cambria" panose="02040503050406030204" pitchFamily="18" charset="0"/>
              </a:rPr>
              <a:t>- Cắm thìa vào mỗi cốc (Hình 4). Sau vài phút, cầm lần lượt vào hai cán thìa. Mô tả cảm giác ở tay em.</a:t>
            </a:r>
          </a:p>
          <a:p>
            <a:pPr algn="just"/>
            <a:r>
              <a:rPr lang="vi-VN" sz="2800" b="1" i="0" dirty="0">
                <a:solidFill>
                  <a:srgbClr val="000000"/>
                </a:solidFill>
                <a:effectLst/>
                <a:latin typeface="Cambria" panose="02040503050406030204" pitchFamily="18" charset="0"/>
                <a:ea typeface="Cambria" panose="02040503050406030204" pitchFamily="18" charset="0"/>
              </a:rPr>
              <a:t>- Thìa nào có nhiệt độ cao hơn so với ban đầu? Thìa nào có nhiệt độ thấp hơn so với ban đầu? Vì sao?</a:t>
            </a:r>
          </a:p>
          <a:p>
            <a:pPr algn="just"/>
            <a:r>
              <a:rPr lang="vi-VN" sz="2800" b="1" i="0" dirty="0">
                <a:solidFill>
                  <a:srgbClr val="FF0000"/>
                </a:solidFill>
                <a:effectLst/>
                <a:latin typeface="Cambria" panose="02040503050406030204" pitchFamily="18" charset="0"/>
                <a:ea typeface="Cambria" panose="02040503050406030204" pitchFamily="18" charset="0"/>
              </a:rPr>
              <a:t>Rút ra kết luận từ thí nghiệm.</a:t>
            </a:r>
          </a:p>
          <a:p>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0631AF3-2750-8D1B-D45F-A39370B3F075}"/>
              </a:ext>
            </a:extLst>
          </p:cNvPr>
          <p:cNvPicPr>
            <a:picLocks noChangeAspect="1"/>
          </p:cNvPicPr>
          <p:nvPr/>
        </p:nvPicPr>
        <p:blipFill>
          <a:blip r:embed="rId6"/>
          <a:stretch>
            <a:fillRect/>
          </a:stretch>
        </p:blipFill>
        <p:spPr>
          <a:xfrm>
            <a:off x="7654365" y="1962150"/>
            <a:ext cx="3951847" cy="3009900"/>
          </a:xfrm>
          <a:prstGeom prst="rect">
            <a:avLst/>
          </a:prstGeom>
        </p:spPr>
      </p:pic>
    </p:spTree>
    <p:extLst>
      <p:ext uri="{BB962C8B-B14F-4D97-AF65-F5344CB8AC3E}">
        <p14:creationId xmlns:p14="http://schemas.microsoft.com/office/powerpoint/2010/main" val="51498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3EB9E0-6467-9802-DB9A-7A9E8C152BD8}"/>
              </a:ext>
            </a:extLst>
          </p:cNvPr>
          <p:cNvPicPr>
            <a:picLocks noChangeAspect="1"/>
          </p:cNvPicPr>
          <p:nvPr/>
        </p:nvPicPr>
        <p:blipFill>
          <a:blip r:embed="rId8"/>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D9EF3DE6-5825-144F-2F7B-188632535426}"/>
              </a:ext>
            </a:extLst>
          </p:cNvPr>
          <p:cNvPicPr>
            <a:picLocks noChangeAspect="1"/>
          </p:cNvPicPr>
          <p:nvPr/>
        </p:nvPicPr>
        <p:blipFill>
          <a:blip r:embed="rId9"/>
          <a:stretch>
            <a:fillRect/>
          </a:stretch>
        </p:blipFill>
        <p:spPr>
          <a:xfrm>
            <a:off x="3042865" y="76950"/>
            <a:ext cx="5816088" cy="1286367"/>
          </a:xfrm>
          <a:prstGeom prst="rect">
            <a:avLst/>
          </a:prstGeom>
        </p:spPr>
      </p:pic>
    </p:spTree>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7519" y="3939367"/>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8"/>
          <a:stretch>
            <a:fillRect/>
          </a:stretch>
        </p:blipFill>
        <p:spPr>
          <a:xfrm>
            <a:off x="2127451" y="122506"/>
            <a:ext cx="2427723" cy="1619723"/>
          </a:xfrm>
          <a:prstGeom prst="rect">
            <a:avLst/>
          </a:prstGeom>
        </p:spPr>
      </p:pic>
      <p:sp>
        <p:nvSpPr>
          <p:cNvPr id="5" name="Round Diagonal Corner Rectangle 4"/>
          <p:cNvSpPr/>
          <p:nvPr/>
        </p:nvSpPr>
        <p:spPr>
          <a:xfrm>
            <a:off x="1586851" y="1704975"/>
            <a:ext cx="9228406" cy="3829050"/>
          </a:xfrm>
          <a:prstGeom prst="round2DiagRect">
            <a:avLst/>
          </a:prstGeom>
          <a:solidFill>
            <a:schemeClr val="bg1"/>
          </a:solidFill>
          <a:ln w="38100">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1956889" y="1898169"/>
            <a:ext cx="86945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Nhiệt có thể truyền từ vật này </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sang</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vật khác. Vật c</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ó</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nhiệt độ cao hơn truyền nhiệt cho vật có nhiệt độ thấp hơn. Khi đó vật có nhiệt độ cao hơn tỏa nhiệt lên nặng đi, vật có nhiệt độ thấp hơn thu nhiệt nên nóng lên.</a:t>
            </a:r>
            <a:endPar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图片 7">
            <a:extLst>
              <a:ext uri="{FF2B5EF4-FFF2-40B4-BE49-F238E27FC236}">
                <a16:creationId xmlns:a16="http://schemas.microsoft.com/office/drawing/2014/main" id="{53F7DF20-3D94-4D08-ACCF-6912D1607FC1}"/>
              </a:ext>
            </a:extLst>
          </p:cNvPr>
          <p:cNvPicPr>
            <a:picLocks noChangeAspect="1"/>
          </p:cNvPicPr>
          <p:nvPr/>
        </p:nvPicPr>
        <p:blipFill>
          <a:blip r:embed="rId9"/>
          <a:stretch>
            <a:fillRect/>
          </a:stretch>
        </p:blipFill>
        <p:spPr>
          <a:xfrm>
            <a:off x="-1083468" y="-438623"/>
            <a:ext cx="4724843" cy="3159257"/>
          </a:xfrm>
          <a:prstGeom prst="rect">
            <a:avLst/>
          </a:prstGeom>
        </p:spPr>
      </p:pic>
      <p:pic>
        <p:nvPicPr>
          <p:cNvPr id="6" name="Picture 5">
            <a:extLst>
              <a:ext uri="{FF2B5EF4-FFF2-40B4-BE49-F238E27FC236}">
                <a16:creationId xmlns:a16="http://schemas.microsoft.com/office/drawing/2014/main" id="{E81EB1E2-00E5-959B-C7E5-D57682784604}"/>
              </a:ext>
            </a:extLst>
          </p:cNvPr>
          <p:cNvPicPr>
            <a:picLocks noChangeAspect="1"/>
          </p:cNvPicPr>
          <p:nvPr/>
        </p:nvPicPr>
        <p:blipFill>
          <a:blip r:embed="rId10"/>
          <a:stretch>
            <a:fillRect/>
          </a:stretch>
        </p:blipFill>
        <p:spPr>
          <a:xfrm>
            <a:off x="489491" y="1073230"/>
            <a:ext cx="2164268" cy="1072989"/>
          </a:xfrm>
          <a:prstGeom prst="rect">
            <a:avLst/>
          </a:prstGeom>
        </p:spPr>
      </p:pic>
    </p:spTree>
    <p:extLst>
      <p:ext uri="{BB962C8B-B14F-4D97-AF65-F5344CB8AC3E}">
        <p14:creationId xmlns:p14="http://schemas.microsoft.com/office/powerpoint/2010/main" val="195161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海洋风PPT"/>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767</TotalTime>
  <Words>871</Words>
  <Application>Microsoft Office PowerPoint</Application>
  <PresentationFormat>Màn hình rộng</PresentationFormat>
  <Paragraphs>84</Paragraphs>
  <Slides>25</Slides>
  <Notes>24</Notes>
  <HiddenSlides>0</HiddenSlides>
  <MMClips>1</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25</vt:i4>
      </vt:variant>
    </vt:vector>
  </HeadingPairs>
  <TitlesOfParts>
    <vt:vector size="38" baseType="lpstr">
      <vt:lpstr>等线</vt:lpstr>
      <vt:lpstr>微软雅黑</vt:lpstr>
      <vt:lpstr>#9Slide07 HoneyCream</vt:lpstr>
      <vt:lpstr>Arial</vt:lpstr>
      <vt:lpstr>Calibri</vt:lpstr>
      <vt:lpstr>Cambria</vt:lpstr>
      <vt:lpstr>SVN-Newton</vt:lpstr>
      <vt:lpstr>Times New Roman</vt:lpstr>
      <vt:lpstr>UTM Flamenco</vt:lpstr>
      <vt:lpstr>UVN Bach Dang Nang</vt:lpstr>
      <vt:lpstr>UVN But Long 2</vt:lpstr>
      <vt:lpstr>Office 主题​​</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PC</dc:creator>
  <dc:description>www.051661.com</dc:description>
  <cp:lastModifiedBy>admin</cp:lastModifiedBy>
  <cp:revision>73</cp:revision>
  <dcterms:created xsi:type="dcterms:W3CDTF">2017-05-26T02:40:49Z</dcterms:created>
  <dcterms:modified xsi:type="dcterms:W3CDTF">2024-07-09T10:04:35Z</dcterms:modified>
  <cp:version>P14</cp:version>
</cp:coreProperties>
</file>