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 id="2147483673" r:id="rId3"/>
  </p:sldMasterIdLst>
  <p:notesMasterIdLst>
    <p:notesMasterId r:id="rId25"/>
  </p:notesMasterIdLst>
  <p:sldIdLst>
    <p:sldId id="256" r:id="rId4"/>
    <p:sldId id="260" r:id="rId5"/>
    <p:sldId id="261" r:id="rId6"/>
    <p:sldId id="262" r:id="rId7"/>
    <p:sldId id="263" r:id="rId8"/>
    <p:sldId id="268"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89" r:id="rId22"/>
    <p:sldId id="290" r:id="rId23"/>
    <p:sldId id="29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9C826-02F9-4D45-8512-CBB1975AFED0}" type="datetimeFigureOut">
              <a:rPr lang="en-US" smtClean="0"/>
              <a:t>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A2FB90-BAF0-40DE-8F69-BF89183FE986}" type="slidenum">
              <a:rPr lang="en-US" smtClean="0"/>
              <a:t>‹#›</a:t>
            </a:fld>
            <a:endParaRPr lang="en-US"/>
          </a:p>
        </p:txBody>
      </p:sp>
    </p:spTree>
    <p:extLst>
      <p:ext uri="{BB962C8B-B14F-4D97-AF65-F5344CB8AC3E}">
        <p14:creationId xmlns:p14="http://schemas.microsoft.com/office/powerpoint/2010/main" val="1427243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49A2FB90-BAF0-40DE-8F69-BF89183FE986}" type="slidenum">
              <a:rPr lang="en-US" smtClean="0"/>
              <a:t>1</a:t>
            </a:fld>
            <a:endParaRPr lang="en-US"/>
          </a:p>
        </p:txBody>
      </p:sp>
    </p:spTree>
    <p:extLst>
      <p:ext uri="{BB962C8B-B14F-4D97-AF65-F5344CB8AC3E}">
        <p14:creationId xmlns:p14="http://schemas.microsoft.com/office/powerpoint/2010/main" val="142287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9A2FB90-BAF0-40DE-8F69-BF89183FE986}" type="slidenum">
              <a:rPr lang="en-US" smtClean="0"/>
              <a:t>6</a:t>
            </a:fld>
            <a:endParaRPr lang="en-US"/>
          </a:p>
        </p:txBody>
      </p:sp>
    </p:spTree>
    <p:extLst>
      <p:ext uri="{BB962C8B-B14F-4D97-AF65-F5344CB8AC3E}">
        <p14:creationId xmlns:p14="http://schemas.microsoft.com/office/powerpoint/2010/main" val="164710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9A2FB90-BAF0-40DE-8F69-BF89183FE986}" type="slidenum">
              <a:rPr lang="en-US" smtClean="0"/>
              <a:t>10</a:t>
            </a:fld>
            <a:endParaRPr lang="en-US"/>
          </a:p>
        </p:txBody>
      </p:sp>
    </p:spTree>
    <p:extLst>
      <p:ext uri="{BB962C8B-B14F-4D97-AF65-F5344CB8AC3E}">
        <p14:creationId xmlns:p14="http://schemas.microsoft.com/office/powerpoint/2010/main" val="227457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9A2FB90-BAF0-40DE-8F69-BF89183FE986}" type="slidenum">
              <a:rPr lang="en-US" smtClean="0"/>
              <a:t>19</a:t>
            </a:fld>
            <a:endParaRPr lang="en-US"/>
          </a:p>
        </p:txBody>
      </p:sp>
    </p:spTree>
    <p:extLst>
      <p:ext uri="{BB962C8B-B14F-4D97-AF65-F5344CB8AC3E}">
        <p14:creationId xmlns:p14="http://schemas.microsoft.com/office/powerpoint/2010/main" val="2451458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109D8-7FA9-236A-763F-B4794390F0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617A73-2A3E-F3BC-11DC-615D117D43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5E546E-4DA9-8587-33B4-D4C83E150B66}"/>
              </a:ext>
            </a:extLst>
          </p:cNvPr>
          <p:cNvSpPr>
            <a:spLocks noGrp="1"/>
          </p:cNvSpPr>
          <p:nvPr>
            <p:ph type="dt" sz="half" idx="10"/>
          </p:nvPr>
        </p:nvSpPr>
        <p:spPr/>
        <p:txBody>
          <a:bodyPr/>
          <a:lstStyle/>
          <a:p>
            <a:fld id="{68C0A70B-2083-40B8-8CCF-8BD1ADD80EA9}" type="datetimeFigureOut">
              <a:rPr lang="en-US" smtClean="0"/>
              <a:t>7/9/2024</a:t>
            </a:fld>
            <a:endParaRPr lang="en-US"/>
          </a:p>
        </p:txBody>
      </p:sp>
      <p:sp>
        <p:nvSpPr>
          <p:cNvPr id="5" name="Footer Placeholder 4">
            <a:extLst>
              <a:ext uri="{FF2B5EF4-FFF2-40B4-BE49-F238E27FC236}">
                <a16:creationId xmlns:a16="http://schemas.microsoft.com/office/drawing/2014/main" id="{EE32A04B-CEED-6AE1-017E-739564030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16792-F161-8199-3DB5-146002126731}"/>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3487007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3E74-DBAA-7B54-F0C5-0F7A838989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55ED41-8C67-9AD6-6975-66857BD70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80E93-F92B-CFE2-1B9F-52C28C35658B}"/>
              </a:ext>
            </a:extLst>
          </p:cNvPr>
          <p:cNvSpPr>
            <a:spLocks noGrp="1"/>
          </p:cNvSpPr>
          <p:nvPr>
            <p:ph type="dt" sz="half" idx="10"/>
          </p:nvPr>
        </p:nvSpPr>
        <p:spPr/>
        <p:txBody>
          <a:bodyPr/>
          <a:lstStyle/>
          <a:p>
            <a:fld id="{68C0A70B-2083-40B8-8CCF-8BD1ADD80EA9}" type="datetimeFigureOut">
              <a:rPr lang="en-US" smtClean="0"/>
              <a:t>7/9/2024</a:t>
            </a:fld>
            <a:endParaRPr lang="en-US"/>
          </a:p>
        </p:txBody>
      </p:sp>
      <p:sp>
        <p:nvSpPr>
          <p:cNvPr id="5" name="Footer Placeholder 4">
            <a:extLst>
              <a:ext uri="{FF2B5EF4-FFF2-40B4-BE49-F238E27FC236}">
                <a16:creationId xmlns:a16="http://schemas.microsoft.com/office/drawing/2014/main" id="{C19D7B94-97C5-7D22-7A32-2D5EE8703A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8F93F-560B-8DB9-F00D-6CBA200407DD}"/>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3720102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B0C1CA-D0CA-005D-5FDB-2149DBEF10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9715F5-43E9-6C1D-EEBF-BE27B77BCD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76E88-D264-6146-7048-939CDEE03004}"/>
              </a:ext>
            </a:extLst>
          </p:cNvPr>
          <p:cNvSpPr>
            <a:spLocks noGrp="1"/>
          </p:cNvSpPr>
          <p:nvPr>
            <p:ph type="dt" sz="half" idx="10"/>
          </p:nvPr>
        </p:nvSpPr>
        <p:spPr/>
        <p:txBody>
          <a:bodyPr/>
          <a:lstStyle/>
          <a:p>
            <a:fld id="{68C0A70B-2083-40B8-8CCF-8BD1ADD80EA9}" type="datetimeFigureOut">
              <a:rPr lang="en-US" smtClean="0"/>
              <a:t>7/9/2024</a:t>
            </a:fld>
            <a:endParaRPr lang="en-US"/>
          </a:p>
        </p:txBody>
      </p:sp>
      <p:sp>
        <p:nvSpPr>
          <p:cNvPr id="5" name="Footer Placeholder 4">
            <a:extLst>
              <a:ext uri="{FF2B5EF4-FFF2-40B4-BE49-F238E27FC236}">
                <a16:creationId xmlns:a16="http://schemas.microsoft.com/office/drawing/2014/main" id="{F13686C4-D53D-C12A-BD51-B5C686A5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45C9B-7D3E-F47A-D869-E8758C113179}"/>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2780030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09/07/2024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81617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343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09/07/2024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1548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B16C0-AA23-43ED-B5E0-E240E507E69D}" type="datetimeFigureOut">
              <a:rPr lang="vi-VN" smtClean="0"/>
              <a:t>09/07/2024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110903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B16C0-AA23-43ED-B5E0-E240E507E69D}" type="datetimeFigureOut">
              <a:rPr lang="vi-VN" smtClean="0"/>
              <a:t>09/07/2024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657001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B16C0-AA23-43ED-B5E0-E240E507E69D}" type="datetimeFigureOut">
              <a:rPr lang="vi-VN" smtClean="0"/>
              <a:t>09/07/2024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876655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B16C0-AA23-43ED-B5E0-E240E507E69D}" type="datetimeFigureOut">
              <a:rPr lang="vi-VN" smtClean="0"/>
              <a:t>09/07/2024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962742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B16C0-AA23-43ED-B5E0-E240E507E69D}" type="datetimeFigureOut">
              <a:rPr lang="vi-VN" smtClean="0"/>
              <a:t>09/07/2024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27104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0FC1-A12B-A3A5-5EEC-EAD83DD671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A93B6B-B1BF-58C2-C340-C5B4FCA20D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0024B-0951-B910-75B3-E1325CC648E5}"/>
              </a:ext>
            </a:extLst>
          </p:cNvPr>
          <p:cNvSpPr>
            <a:spLocks noGrp="1"/>
          </p:cNvSpPr>
          <p:nvPr>
            <p:ph type="dt" sz="half" idx="10"/>
          </p:nvPr>
        </p:nvSpPr>
        <p:spPr/>
        <p:txBody>
          <a:bodyPr/>
          <a:lstStyle/>
          <a:p>
            <a:fld id="{68C0A70B-2083-40B8-8CCF-8BD1ADD80EA9}" type="datetimeFigureOut">
              <a:rPr lang="en-US" smtClean="0"/>
              <a:t>7/9/2024</a:t>
            </a:fld>
            <a:endParaRPr lang="en-US"/>
          </a:p>
        </p:txBody>
      </p:sp>
      <p:sp>
        <p:nvSpPr>
          <p:cNvPr id="5" name="Footer Placeholder 4">
            <a:extLst>
              <a:ext uri="{FF2B5EF4-FFF2-40B4-BE49-F238E27FC236}">
                <a16:creationId xmlns:a16="http://schemas.microsoft.com/office/drawing/2014/main" id="{AA2FB639-C3B9-5898-E1AE-D12B38DC4F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01463B-66DE-C6BC-AAA4-8F85E1527B95}"/>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3991410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09/07/2024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504188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09/07/2024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201019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09/07/2024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19380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09/07/2024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592383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09/07/2024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
        <p:nvSpPr>
          <p:cNvPr id="8" name="Rectangle 7"/>
          <p:cNvSpPr/>
          <p:nvPr userDrawn="1"/>
        </p:nvSpPr>
        <p:spPr>
          <a:xfrm>
            <a:off x="2"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sp>
        <p:nvSpPr>
          <p:cNvPr id="9" name="Rectangle 8"/>
          <p:cNvSpPr/>
          <p:nvPr userDrawn="1"/>
        </p:nvSpPr>
        <p:spPr>
          <a:xfrm>
            <a:off x="10821114"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spTree>
    <p:extLst>
      <p:ext uri="{BB962C8B-B14F-4D97-AF65-F5344CB8AC3E}">
        <p14:creationId xmlns:p14="http://schemas.microsoft.com/office/powerpoint/2010/main" val="2601711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09/07/2024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594524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09/07/2024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831751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09/07/2024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408699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09/07/2024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463096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09/07/2024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277132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F357-8584-5C5B-9B03-39D9C79DE4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690767-0212-0087-A785-CD9FC35ACF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24ADDA-20D4-332D-A58E-CDC6BED1037E}"/>
              </a:ext>
            </a:extLst>
          </p:cNvPr>
          <p:cNvSpPr>
            <a:spLocks noGrp="1"/>
          </p:cNvSpPr>
          <p:nvPr>
            <p:ph type="dt" sz="half" idx="10"/>
          </p:nvPr>
        </p:nvSpPr>
        <p:spPr/>
        <p:txBody>
          <a:bodyPr/>
          <a:lstStyle/>
          <a:p>
            <a:fld id="{68C0A70B-2083-40B8-8CCF-8BD1ADD80EA9}" type="datetimeFigureOut">
              <a:rPr lang="en-US" smtClean="0"/>
              <a:t>7/9/2024</a:t>
            </a:fld>
            <a:endParaRPr lang="en-US"/>
          </a:p>
        </p:txBody>
      </p:sp>
      <p:sp>
        <p:nvSpPr>
          <p:cNvPr id="5" name="Footer Placeholder 4">
            <a:extLst>
              <a:ext uri="{FF2B5EF4-FFF2-40B4-BE49-F238E27FC236}">
                <a16:creationId xmlns:a16="http://schemas.microsoft.com/office/drawing/2014/main" id="{8684BC26-D8FC-25D6-3468-C90EA21B2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D74BDC-7A67-6E06-A959-47514E2F7B77}"/>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1248892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09/07/2024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4108833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09/07/2024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718968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09/07/2024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505303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09/07/2024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5854987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09/07/2024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4082543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DEB3-D375-8D32-7E99-D4D34EB632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97B3B6-2848-0DE6-27D8-B30FEBE8F3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6B2B68-86E5-4434-DC11-2A005C14DE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B5A458-98F6-36C3-9B48-30C3BCB614E3}"/>
              </a:ext>
            </a:extLst>
          </p:cNvPr>
          <p:cNvSpPr>
            <a:spLocks noGrp="1"/>
          </p:cNvSpPr>
          <p:nvPr>
            <p:ph type="dt" sz="half" idx="10"/>
          </p:nvPr>
        </p:nvSpPr>
        <p:spPr/>
        <p:txBody>
          <a:bodyPr/>
          <a:lstStyle/>
          <a:p>
            <a:fld id="{68C0A70B-2083-40B8-8CCF-8BD1ADD80EA9}" type="datetimeFigureOut">
              <a:rPr lang="en-US" smtClean="0"/>
              <a:t>7/9/2024</a:t>
            </a:fld>
            <a:endParaRPr lang="en-US"/>
          </a:p>
        </p:txBody>
      </p:sp>
      <p:sp>
        <p:nvSpPr>
          <p:cNvPr id="6" name="Footer Placeholder 5">
            <a:extLst>
              <a:ext uri="{FF2B5EF4-FFF2-40B4-BE49-F238E27FC236}">
                <a16:creationId xmlns:a16="http://schemas.microsoft.com/office/drawing/2014/main" id="{79BDB30E-4DDF-5396-B86E-612FD1889F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4FF470-28B7-3C9E-2B1D-9E8F4863F9CC}"/>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1737755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183CA-E939-3211-A008-22BE24102E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6C488-14B9-2108-1BA8-151CF5B173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8B3F1B-8CD6-C69E-709A-56237E6801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1A6FE2-BE50-8883-2E4F-1F29DD411B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8A3343-7A02-C95F-C640-491DC2DCB2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D20176-89CA-5592-FA12-161FBE6B89C5}"/>
              </a:ext>
            </a:extLst>
          </p:cNvPr>
          <p:cNvSpPr>
            <a:spLocks noGrp="1"/>
          </p:cNvSpPr>
          <p:nvPr>
            <p:ph type="dt" sz="half" idx="10"/>
          </p:nvPr>
        </p:nvSpPr>
        <p:spPr/>
        <p:txBody>
          <a:bodyPr/>
          <a:lstStyle/>
          <a:p>
            <a:fld id="{68C0A70B-2083-40B8-8CCF-8BD1ADD80EA9}" type="datetimeFigureOut">
              <a:rPr lang="en-US" smtClean="0"/>
              <a:t>7/9/2024</a:t>
            </a:fld>
            <a:endParaRPr lang="en-US"/>
          </a:p>
        </p:txBody>
      </p:sp>
      <p:sp>
        <p:nvSpPr>
          <p:cNvPr id="8" name="Footer Placeholder 7">
            <a:extLst>
              <a:ext uri="{FF2B5EF4-FFF2-40B4-BE49-F238E27FC236}">
                <a16:creationId xmlns:a16="http://schemas.microsoft.com/office/drawing/2014/main" id="{94980735-9EC7-5BB1-5968-3D2930FECD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85DE02-05DE-0EED-9C17-14AE9AF65AA5}"/>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1700664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812D5-428A-4D78-FC2B-6F3C02B7E3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2729CE-EF54-E21A-CDD8-585AF6A48B7F}"/>
              </a:ext>
            </a:extLst>
          </p:cNvPr>
          <p:cNvSpPr>
            <a:spLocks noGrp="1"/>
          </p:cNvSpPr>
          <p:nvPr>
            <p:ph type="dt" sz="half" idx="10"/>
          </p:nvPr>
        </p:nvSpPr>
        <p:spPr/>
        <p:txBody>
          <a:bodyPr/>
          <a:lstStyle/>
          <a:p>
            <a:fld id="{68C0A70B-2083-40B8-8CCF-8BD1ADD80EA9}" type="datetimeFigureOut">
              <a:rPr lang="en-US" smtClean="0"/>
              <a:t>7/9/2024</a:t>
            </a:fld>
            <a:endParaRPr lang="en-US"/>
          </a:p>
        </p:txBody>
      </p:sp>
      <p:sp>
        <p:nvSpPr>
          <p:cNvPr id="4" name="Footer Placeholder 3">
            <a:extLst>
              <a:ext uri="{FF2B5EF4-FFF2-40B4-BE49-F238E27FC236}">
                <a16:creationId xmlns:a16="http://schemas.microsoft.com/office/drawing/2014/main" id="{E7BF7313-9798-D02E-592B-2D6728F12F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4230D9-4D66-A7AA-DFFB-7F9A4181270E}"/>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1257579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50FCEE-4DFB-3D84-1E32-E5EE87EF0FDD}"/>
              </a:ext>
            </a:extLst>
          </p:cNvPr>
          <p:cNvSpPr>
            <a:spLocks noGrp="1"/>
          </p:cNvSpPr>
          <p:nvPr>
            <p:ph type="dt" sz="half" idx="10"/>
          </p:nvPr>
        </p:nvSpPr>
        <p:spPr/>
        <p:txBody>
          <a:bodyPr/>
          <a:lstStyle/>
          <a:p>
            <a:fld id="{68C0A70B-2083-40B8-8CCF-8BD1ADD80EA9}" type="datetimeFigureOut">
              <a:rPr lang="en-US" smtClean="0"/>
              <a:t>7/9/2024</a:t>
            </a:fld>
            <a:endParaRPr lang="en-US"/>
          </a:p>
        </p:txBody>
      </p:sp>
      <p:sp>
        <p:nvSpPr>
          <p:cNvPr id="3" name="Footer Placeholder 2">
            <a:extLst>
              <a:ext uri="{FF2B5EF4-FFF2-40B4-BE49-F238E27FC236}">
                <a16:creationId xmlns:a16="http://schemas.microsoft.com/office/drawing/2014/main" id="{9D3EFE29-1E0A-9CBE-0A5B-365749112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172EC-F71D-3B95-867C-E7740882B273}"/>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342634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BD401-0E65-D17E-880C-41CE777C94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225861-BC0A-7DD9-EEE7-5AD63CE345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AD9B7F-124F-982C-BA0F-B36088C919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92C00-E08A-B588-9C37-9E4D786BF20B}"/>
              </a:ext>
            </a:extLst>
          </p:cNvPr>
          <p:cNvSpPr>
            <a:spLocks noGrp="1"/>
          </p:cNvSpPr>
          <p:nvPr>
            <p:ph type="dt" sz="half" idx="10"/>
          </p:nvPr>
        </p:nvSpPr>
        <p:spPr/>
        <p:txBody>
          <a:bodyPr/>
          <a:lstStyle/>
          <a:p>
            <a:fld id="{68C0A70B-2083-40B8-8CCF-8BD1ADD80EA9}" type="datetimeFigureOut">
              <a:rPr lang="en-US" smtClean="0"/>
              <a:t>7/9/2024</a:t>
            </a:fld>
            <a:endParaRPr lang="en-US"/>
          </a:p>
        </p:txBody>
      </p:sp>
      <p:sp>
        <p:nvSpPr>
          <p:cNvPr id="6" name="Footer Placeholder 5">
            <a:extLst>
              <a:ext uri="{FF2B5EF4-FFF2-40B4-BE49-F238E27FC236}">
                <a16:creationId xmlns:a16="http://schemas.microsoft.com/office/drawing/2014/main" id="{AFDEFCE3-1E8A-606F-65AD-D870988AD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12570C-99A1-2673-A294-B6C473ADE294}"/>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1149100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2AC4-666B-44A3-97EA-9CEE938B32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E42393-F987-B554-5BDC-284630DD7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7C8F32-03A7-2510-967C-CAAC636ED4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49AFE7-7C1F-3D33-B2F1-078E1BB55B14}"/>
              </a:ext>
            </a:extLst>
          </p:cNvPr>
          <p:cNvSpPr>
            <a:spLocks noGrp="1"/>
          </p:cNvSpPr>
          <p:nvPr>
            <p:ph type="dt" sz="half" idx="10"/>
          </p:nvPr>
        </p:nvSpPr>
        <p:spPr/>
        <p:txBody>
          <a:bodyPr/>
          <a:lstStyle/>
          <a:p>
            <a:fld id="{68C0A70B-2083-40B8-8CCF-8BD1ADD80EA9}" type="datetimeFigureOut">
              <a:rPr lang="en-US" smtClean="0"/>
              <a:t>7/9/2024</a:t>
            </a:fld>
            <a:endParaRPr lang="en-US"/>
          </a:p>
        </p:txBody>
      </p:sp>
      <p:sp>
        <p:nvSpPr>
          <p:cNvPr id="6" name="Footer Placeholder 5">
            <a:extLst>
              <a:ext uri="{FF2B5EF4-FFF2-40B4-BE49-F238E27FC236}">
                <a16:creationId xmlns:a16="http://schemas.microsoft.com/office/drawing/2014/main" id="{6DFC67D4-D893-3230-07F8-E1241A8F67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1A1E8C-8511-A3F0-2D0E-6B9038DDF244}"/>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1670132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0ADF4-5034-1009-A601-134AC08BE4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BD68BD-3908-5044-7354-2B26A3C254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948C-81BD-1BD1-162F-14DA5E4DE1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0A70B-2083-40B8-8CCF-8BD1ADD80EA9}" type="datetimeFigureOut">
              <a:rPr lang="en-US" smtClean="0"/>
              <a:t>7/9/2024</a:t>
            </a:fld>
            <a:endParaRPr lang="en-US"/>
          </a:p>
        </p:txBody>
      </p:sp>
      <p:sp>
        <p:nvSpPr>
          <p:cNvPr id="5" name="Footer Placeholder 4">
            <a:extLst>
              <a:ext uri="{FF2B5EF4-FFF2-40B4-BE49-F238E27FC236}">
                <a16:creationId xmlns:a16="http://schemas.microsoft.com/office/drawing/2014/main" id="{D54B3DAF-EFDA-D121-2EB2-C1D65E0784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9A3648-712D-9F81-1580-FC42F7E7B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A1E27-78F0-44E9-8EC3-F70B39BB72DB}"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019B11A6-5351-10F7-B16A-85A912C6F56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DB7FD025-7B71-FD82-22DC-FEE097FF8C5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89934" y="8919410"/>
            <a:ext cx="1257299" cy="1257299"/>
          </a:xfrm>
          <a:prstGeom prst="rect">
            <a:avLst/>
          </a:prstGeom>
        </p:spPr>
      </p:pic>
    </p:spTree>
    <p:extLst>
      <p:ext uri="{BB962C8B-B14F-4D97-AF65-F5344CB8AC3E}">
        <p14:creationId xmlns:p14="http://schemas.microsoft.com/office/powerpoint/2010/main" val="622146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064166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8764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microsoft.com/office/2007/relationships/hdphoto" Target="../media/hdphoto4.wdp"/><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artoon of a person holding a flower&#10;&#10;Description automatically generated">
            <a:extLst>
              <a:ext uri="{FF2B5EF4-FFF2-40B4-BE49-F238E27FC236}">
                <a16:creationId xmlns:a16="http://schemas.microsoft.com/office/drawing/2014/main" id="{AA64FB68-A354-4AFF-C7BE-B92E477062FD}"/>
              </a:ext>
            </a:extLst>
          </p:cNvPr>
          <p:cNvPicPr>
            <a:picLocks noChangeAspect="1"/>
          </p:cNvPicPr>
          <p:nvPr/>
        </p:nvPicPr>
        <p:blipFill rotWithShape="1">
          <a:blip r:embed="rId3">
            <a:extLst>
              <a:ext uri="{28A0092B-C50C-407E-A947-70E740481C1C}">
                <a14:useLocalDpi xmlns:a14="http://schemas.microsoft.com/office/drawing/2010/main" val="0"/>
              </a:ext>
            </a:extLst>
          </a:blip>
          <a:srcRect t="8529" b="35232"/>
          <a:stretch/>
        </p:blipFill>
        <p:spPr>
          <a:xfrm>
            <a:off x="20" y="1282"/>
            <a:ext cx="12191980" cy="6856718"/>
          </a:xfrm>
          <a:prstGeom prst="rect">
            <a:avLst/>
          </a:prstGeom>
        </p:spPr>
      </p:pic>
      <p:sp>
        <p:nvSpPr>
          <p:cNvPr id="6" name="矩形: 圆角 6">
            <a:extLst>
              <a:ext uri="{FF2B5EF4-FFF2-40B4-BE49-F238E27FC236}">
                <a16:creationId xmlns:a16="http://schemas.microsoft.com/office/drawing/2014/main" id="{080A56F4-AD3D-19CF-5384-22B8FE4DD2C8}"/>
              </a:ext>
            </a:extLst>
          </p:cNvPr>
          <p:cNvSpPr/>
          <p:nvPr/>
        </p:nvSpPr>
        <p:spPr>
          <a:xfrm>
            <a:off x="5429250" y="390525"/>
            <a:ext cx="6254371" cy="4686300"/>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Picture 8">
            <a:extLst>
              <a:ext uri="{FF2B5EF4-FFF2-40B4-BE49-F238E27FC236}">
                <a16:creationId xmlns:a16="http://schemas.microsoft.com/office/drawing/2014/main" id="{1ECB0FE1-7907-D9C1-6F18-2B41BDE0FF3D}"/>
              </a:ext>
            </a:extLst>
          </p:cNvPr>
          <p:cNvPicPr>
            <a:picLocks noChangeAspect="1"/>
          </p:cNvPicPr>
          <p:nvPr/>
        </p:nvPicPr>
        <p:blipFill>
          <a:blip r:embed="rId4"/>
          <a:stretch>
            <a:fillRect/>
          </a:stretch>
        </p:blipFill>
        <p:spPr>
          <a:xfrm>
            <a:off x="5419828" y="576390"/>
            <a:ext cx="6419644" cy="1457070"/>
          </a:xfrm>
          <a:prstGeom prst="rect">
            <a:avLst/>
          </a:prstGeom>
        </p:spPr>
      </p:pic>
      <p:pic>
        <p:nvPicPr>
          <p:cNvPr id="11" name="Picture 10">
            <a:extLst>
              <a:ext uri="{FF2B5EF4-FFF2-40B4-BE49-F238E27FC236}">
                <a16:creationId xmlns:a16="http://schemas.microsoft.com/office/drawing/2014/main" id="{62B39368-DC15-D03D-E7A8-8C885293372F}"/>
              </a:ext>
            </a:extLst>
          </p:cNvPr>
          <p:cNvPicPr>
            <a:picLocks noChangeAspect="1"/>
          </p:cNvPicPr>
          <p:nvPr/>
        </p:nvPicPr>
        <p:blipFill>
          <a:blip r:embed="rId5"/>
          <a:stretch>
            <a:fillRect/>
          </a:stretch>
        </p:blipFill>
        <p:spPr>
          <a:xfrm>
            <a:off x="5363045" y="1584793"/>
            <a:ext cx="6742760" cy="3840813"/>
          </a:xfrm>
          <a:prstGeom prst="rect">
            <a:avLst/>
          </a:prstGeom>
        </p:spPr>
      </p:pic>
    </p:spTree>
    <p:extLst>
      <p:ext uri="{BB962C8B-B14F-4D97-AF65-F5344CB8AC3E}">
        <p14:creationId xmlns:p14="http://schemas.microsoft.com/office/powerpoint/2010/main" val="423687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Graphic 1">
            <a:extLst>
              <a:ext uri="{FF2B5EF4-FFF2-40B4-BE49-F238E27FC236}">
                <a16:creationId xmlns:a16="http://schemas.microsoft.com/office/drawing/2014/main" id="{8F0EA565-9A02-A7B0-74D9-72431B5F32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54" y="143220"/>
            <a:ext cx="11824133" cy="914055"/>
          </a:xfrm>
          <a:prstGeom prst="rect">
            <a:avLst/>
          </a:prstGeom>
        </p:spPr>
      </p:pic>
      <p:sp>
        <p:nvSpPr>
          <p:cNvPr id="3" name="TextBox 2">
            <a:extLst>
              <a:ext uri="{FF2B5EF4-FFF2-40B4-BE49-F238E27FC236}">
                <a16:creationId xmlns:a16="http://schemas.microsoft.com/office/drawing/2014/main" id="{0E47CFC0-C466-5BB1-A0CB-B907D26D3EA4}"/>
              </a:ext>
            </a:extLst>
          </p:cNvPr>
          <p:cNvSpPr txBox="1"/>
          <p:nvPr/>
        </p:nvSpPr>
        <p:spPr>
          <a:xfrm>
            <a:off x="876300" y="342900"/>
            <a:ext cx="10258425" cy="584775"/>
          </a:xfrm>
          <a:prstGeom prst="rect">
            <a:avLst/>
          </a:prstGeom>
          <a:noFill/>
        </p:spPr>
        <p:txBody>
          <a:bodyPr wrap="square" rtlCol="0">
            <a:spAutoFit/>
          </a:bodyPr>
          <a:lstStyle/>
          <a:p>
            <a:pPr lvl="0" algn="ctr"/>
            <a:r>
              <a:rPr lang="nl-NL" sz="3200" b="1" dirty="0">
                <a:solidFill>
                  <a:srgbClr val="002060"/>
                </a:solidFill>
                <a:ea typeface="Times New Roman" panose="02020603050405020304" pitchFamily="18" charset="0"/>
                <a:cs typeface="Times New Roman" panose="02020603050405020304" pitchFamily="18" charset="0"/>
              </a:rPr>
              <a:t>Đọc thông tin và quan sát các hình từ 3 đến 5, em hãy:</a:t>
            </a:r>
            <a:endParaRPr kumimoji="0" lang="en-US" sz="32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0F1CB06E-11E3-44F1-FDE6-8B9467B3E1B9}"/>
              </a:ext>
            </a:extLst>
          </p:cNvPr>
          <p:cNvGrpSpPr/>
          <p:nvPr/>
        </p:nvGrpSpPr>
        <p:grpSpPr>
          <a:xfrm>
            <a:off x="561975" y="3463984"/>
            <a:ext cx="5133101" cy="3013016"/>
            <a:chOff x="575691" y="2416234"/>
            <a:chExt cx="5133101" cy="3013016"/>
          </a:xfrm>
        </p:grpSpPr>
        <p:pic>
          <p:nvPicPr>
            <p:cNvPr id="6" name="Picture 5" descr="A picture containing toy, doll&#10;&#10;Description automatically generated">
              <a:extLst>
                <a:ext uri="{FF2B5EF4-FFF2-40B4-BE49-F238E27FC236}">
                  <a16:creationId xmlns:a16="http://schemas.microsoft.com/office/drawing/2014/main" id="{8428A67E-41F9-DA6E-0018-A4563C782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691" y="2416234"/>
              <a:ext cx="5133101" cy="2603441"/>
            </a:xfrm>
            <a:prstGeom prst="rect">
              <a:avLst/>
            </a:prstGeom>
          </p:spPr>
        </p:pic>
        <p:sp>
          <p:nvSpPr>
            <p:cNvPr id="8" name="Rectangle: Rounded Corners 7">
              <a:extLst>
                <a:ext uri="{FF2B5EF4-FFF2-40B4-BE49-F238E27FC236}">
                  <a16:creationId xmlns:a16="http://schemas.microsoft.com/office/drawing/2014/main" id="{0970FA9A-A656-C7FF-484C-B97DBBD44F43}"/>
                </a:ext>
              </a:extLst>
            </p:cNvPr>
            <p:cNvSpPr/>
            <p:nvPr/>
          </p:nvSpPr>
          <p:spPr>
            <a:xfrm>
              <a:off x="1362075" y="4829175"/>
              <a:ext cx="3790950"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endParaRPr lang="en-US" sz="3200" b="1" dirty="0">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id="{134D51EA-39EC-469D-FC1A-4EB0846D6209}"/>
              </a:ext>
            </a:extLst>
          </p:cNvPr>
          <p:cNvSpPr txBox="1"/>
          <p:nvPr/>
        </p:nvSpPr>
        <p:spPr>
          <a:xfrm>
            <a:off x="4704944" y="1447944"/>
            <a:ext cx="6896506" cy="1736646"/>
          </a:xfrm>
          <a:prstGeom prst="wedgeRoundRectCallout">
            <a:avLst>
              <a:gd name="adj1" fmla="val -61949"/>
              <a:gd name="adj2" fmla="val 58482"/>
              <a:gd name="adj3" fmla="val 16667"/>
            </a:avLst>
          </a:prstGeom>
          <a:solidFill>
            <a:schemeClr val="accent6">
              <a:lumMod val="20000"/>
              <a:lumOff val="80000"/>
              <a:alpha val="60000"/>
            </a:schemeClr>
          </a:solidFill>
          <a:ln w="38100">
            <a:solidFill>
              <a:srgbClr val="800000"/>
            </a:solidFill>
            <a:prstDash val="sysDash"/>
          </a:ln>
        </p:spPr>
        <p:txBody>
          <a:bodyPr wrap="square" rtlCol="0">
            <a:spAutoFit/>
          </a:bodyPr>
          <a:lstStyle/>
          <a:p>
            <a:pPr algn="just" defTabSz="914217">
              <a:buClr>
                <a:srgbClr val="000000"/>
              </a:buClr>
            </a:pP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Mô</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tả</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kiến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trúc</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chức</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năng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công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trình</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Văn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Miếu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Quốc</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Tử</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Giám</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nhà</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bia</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Tiến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sĩ</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p>
        </p:txBody>
      </p:sp>
      <p:sp>
        <p:nvSpPr>
          <p:cNvPr id="12" name="TextBox 11">
            <a:extLst>
              <a:ext uri="{FF2B5EF4-FFF2-40B4-BE49-F238E27FC236}">
                <a16:creationId xmlns:a16="http://schemas.microsoft.com/office/drawing/2014/main" id="{F3EE5B4F-496B-FAD3-A0A7-5228180E21FA}"/>
              </a:ext>
            </a:extLst>
          </p:cNvPr>
          <p:cNvSpPr txBox="1"/>
          <p:nvPr/>
        </p:nvSpPr>
        <p:spPr>
          <a:xfrm>
            <a:off x="5666969" y="3410094"/>
            <a:ext cx="6277381" cy="1736646"/>
          </a:xfrm>
          <a:prstGeom prst="wedgeRoundRectCallout">
            <a:avLst>
              <a:gd name="adj1" fmla="val -61258"/>
              <a:gd name="adj2" fmla="val -9450"/>
              <a:gd name="adj3" fmla="val 16667"/>
            </a:avLst>
          </a:prstGeom>
          <a:solidFill>
            <a:schemeClr val="accent6">
              <a:lumMod val="20000"/>
              <a:lumOff val="80000"/>
              <a:alpha val="60000"/>
            </a:schemeClr>
          </a:solidFill>
          <a:ln w="38100">
            <a:solidFill>
              <a:srgbClr val="800000"/>
            </a:solidFill>
            <a:prstDash val="sysDash"/>
          </a:ln>
        </p:spPr>
        <p:txBody>
          <a:bodyPr wrap="square" rtlCol="0">
            <a:spAutoFit/>
          </a:bodyPr>
          <a:lstStyle/>
          <a:p>
            <a:pPr algn="just" defTabSz="914217">
              <a:buClr>
                <a:srgbClr val="000000"/>
              </a:buClr>
            </a:pPr>
            <a:r>
              <a:rPr lang="vi-VN"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Nêu ý nghĩa của việc ghi danh những người đỗ tiến sĩ ở Văn Miếu – Quốc Tử Giám.</a:t>
            </a:r>
            <a:endPar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46259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descr="Chiêm ngưỡng di sản Văn Miếu Quốc Tử Giám - Hồn thiêng dân tộc">
            <a:extLst>
              <a:ext uri="{FF2B5EF4-FFF2-40B4-BE49-F238E27FC236}">
                <a16:creationId xmlns:a16="http://schemas.microsoft.com/office/drawing/2014/main" id="{90B508C3-3B7E-1F97-06AE-2441D3A29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327" y="1771650"/>
            <a:ext cx="5026745" cy="3352800"/>
          </a:xfrm>
          <a:prstGeom prst="rect">
            <a:avLst/>
          </a:prstGeom>
          <a:noFill/>
          <a:extLst>
            <a:ext uri="{909E8E84-426E-40DD-AFC4-6F175D3DCCD1}">
              <a14:hiddenFill xmlns:a14="http://schemas.microsoft.com/office/drawing/2010/main">
                <a:solidFill>
                  <a:srgbClr val="FFFFFF"/>
                </a:solidFill>
              </a14:hiddenFill>
            </a:ext>
          </a:extLst>
        </p:spPr>
      </p:pic>
      <p:sp>
        <p:nvSpPr>
          <p:cNvPr id="7" name="圆角矩形 5">
            <a:extLst>
              <a:ext uri="{FF2B5EF4-FFF2-40B4-BE49-F238E27FC236}">
                <a16:creationId xmlns:a16="http://schemas.microsoft.com/office/drawing/2014/main" id="{937A24BD-5EBF-2465-CC92-0BC3EDAE3B09}"/>
              </a:ext>
            </a:extLst>
          </p:cNvPr>
          <p:cNvSpPr/>
          <p:nvPr/>
        </p:nvSpPr>
        <p:spPr>
          <a:xfrm>
            <a:off x="6019800" y="1304925"/>
            <a:ext cx="5492115" cy="449579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Văn Miếu gồm các công trình tiêu biểu: cổng Văn Miếu, Khuê Văn Các, nhà bia Tiến sĩ, khu Đại Thành,... Đây là nơi thờ Khổng Tử và các học trò của ông. </a:t>
            </a:r>
            <a:endParaRPr kumimoji="0" lang="zh-CN" altLang="en-US" sz="36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97982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圆角矩形 5">
            <a:extLst>
              <a:ext uri="{FF2B5EF4-FFF2-40B4-BE49-F238E27FC236}">
                <a16:creationId xmlns:a16="http://schemas.microsoft.com/office/drawing/2014/main" id="{937A24BD-5EBF-2465-CC92-0BC3EDAE3B09}"/>
              </a:ext>
            </a:extLst>
          </p:cNvPr>
          <p:cNvSpPr/>
          <p:nvPr/>
        </p:nvSpPr>
        <p:spPr>
          <a:xfrm>
            <a:off x="6153150" y="1304925"/>
            <a:ext cx="5358765" cy="449579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Quốc Tử Giám ở phía sau Văn Miếu, là khu Thái Học gồm nhà Tiền Đường và nhà Hậu Đường. Đây là nơi học tập của các hoàng tử, con gia đình quý tộc, quan lại và những người giỏi trong nước.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3074" name="Picture 2" descr="Văn Miếu Quốc Tử Giám - Trường đại học đầu tiên của Việt Nam">
            <a:extLst>
              <a:ext uri="{FF2B5EF4-FFF2-40B4-BE49-F238E27FC236}">
                <a16:creationId xmlns:a16="http://schemas.microsoft.com/office/drawing/2014/main" id="{DF42E235-6976-BDAB-BFC7-37272759B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826418"/>
            <a:ext cx="5276850" cy="3298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323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圆角矩形 5">
            <a:extLst>
              <a:ext uri="{FF2B5EF4-FFF2-40B4-BE49-F238E27FC236}">
                <a16:creationId xmlns:a16="http://schemas.microsoft.com/office/drawing/2014/main" id="{937A24BD-5EBF-2465-CC92-0BC3EDAE3B09}"/>
              </a:ext>
            </a:extLst>
          </p:cNvPr>
          <p:cNvSpPr/>
          <p:nvPr/>
        </p:nvSpPr>
        <p:spPr>
          <a:xfrm>
            <a:off x="6181725" y="1714500"/>
            <a:ext cx="5358765" cy="329564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Nhà bia Tiến sĩ là nơi khắc tên những người đỗ tiến sĩ thời Hậu Lê và thời Mạc. </a:t>
            </a:r>
            <a:endParaRPr kumimoji="0"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098" name="Picture 2" descr="82 BIA TIẾN SĨ – NGUỒN SỬ LIỆU QUÍ GIÁ VỀ LỊCH SỬ GIÁO DỤC VIỆT NAM THỜI  QUÂN CHỦ | Văn Miếu Quốc Tử Giám">
            <a:extLst>
              <a:ext uri="{FF2B5EF4-FFF2-40B4-BE49-F238E27FC236}">
                <a16:creationId xmlns:a16="http://schemas.microsoft.com/office/drawing/2014/main" id="{B04107DA-85D8-421F-1D58-DA6879335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899" y="1730367"/>
            <a:ext cx="5159375" cy="3441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A white circle with leaves and blue text&#10;&#10;Description automatically generated">
            <a:extLst>
              <a:ext uri="{FF2B5EF4-FFF2-40B4-BE49-F238E27FC236}">
                <a16:creationId xmlns:a16="http://schemas.microsoft.com/office/drawing/2014/main" id="{80BF4804-615F-1707-0585-993EB2F88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spTree>
    <p:extLst>
      <p:ext uri="{BB962C8B-B14F-4D97-AF65-F5344CB8AC3E}">
        <p14:creationId xmlns:p14="http://schemas.microsoft.com/office/powerpoint/2010/main" val="4262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Graphic 6">
            <a:extLst>
              <a:ext uri="{FF2B5EF4-FFF2-40B4-BE49-F238E27FC236}">
                <a16:creationId xmlns:a16="http://schemas.microsoft.com/office/drawing/2014/main" id="{7ED736AC-70CD-36B5-B706-4B1BD763F1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3736" y="3095625"/>
            <a:ext cx="3110486" cy="3324225"/>
          </a:xfrm>
          <a:prstGeom prst="rect">
            <a:avLst/>
          </a:prstGeom>
        </p:spPr>
      </p:pic>
      <p:sp>
        <p:nvSpPr>
          <p:cNvPr id="9" name="Rectangle: Rounded Corners 8">
            <a:extLst>
              <a:ext uri="{FF2B5EF4-FFF2-40B4-BE49-F238E27FC236}">
                <a16:creationId xmlns:a16="http://schemas.microsoft.com/office/drawing/2014/main" id="{0C2A0314-9C76-9957-514A-5652B949E8AE}"/>
              </a:ext>
            </a:extLst>
          </p:cNvPr>
          <p:cNvSpPr/>
          <p:nvPr/>
        </p:nvSpPr>
        <p:spPr>
          <a:xfrm>
            <a:off x="3046340" y="752475"/>
            <a:ext cx="8039891" cy="2514600"/>
          </a:xfrm>
          <a:prstGeom prst="roundRect">
            <a:avLst>
              <a:gd name="adj" fmla="val 50000"/>
            </a:avLst>
          </a:prstGeom>
          <a:solidFill>
            <a:schemeClr val="accent6">
              <a:lumMod val="20000"/>
              <a:lumOff val="80000"/>
            </a:schemeClr>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Ý nghĩa của việc ghi danh những người đỗ tiến sĩ ở Văn Miếu – Quốc Tử Giám nhằm khuyến khích tinh thần hiếu học trong nhân dân.</a:t>
            </a:r>
            <a:endParaRPr lang="en-US" sz="360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672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id="{523B93D8-7754-781D-1085-57EE9B266AA2}"/>
              </a:ext>
            </a:extLst>
          </p:cNvPr>
          <p:cNvGrpSpPr/>
          <p:nvPr/>
        </p:nvGrpSpPr>
        <p:grpSpPr>
          <a:xfrm flipH="1">
            <a:off x="1199164" y="-118953"/>
            <a:ext cx="10289628" cy="7194332"/>
            <a:chOff x="1463455" y="293300"/>
            <a:chExt cx="6375995" cy="6096012"/>
          </a:xfrm>
        </p:grpSpPr>
        <p:sp>
          <p:nvSpPr>
            <p:cNvPr id="5" name="矩形: 圆角 19">
              <a:extLst>
                <a:ext uri="{FF2B5EF4-FFF2-40B4-BE49-F238E27FC236}">
                  <a16:creationId xmlns:a16="http://schemas.microsoft.com/office/drawing/2014/main"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6" name="图片 15">
              <a:extLst>
                <a:ext uri="{FF2B5EF4-FFF2-40B4-BE49-F238E27FC236}">
                  <a16:creationId xmlns:a16="http://schemas.microsoft.com/office/drawing/2014/main"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2" name="Picture 1">
            <a:extLst>
              <a:ext uri="{FF2B5EF4-FFF2-40B4-BE49-F238E27FC236}">
                <a16:creationId xmlns:a16="http://schemas.microsoft.com/office/drawing/2014/main" id="{1C781575-DF3C-E20C-1984-5C2DE37C6DEA}"/>
              </a:ext>
            </a:extLst>
          </p:cNvPr>
          <p:cNvPicPr>
            <a:picLocks noChangeAspect="1"/>
          </p:cNvPicPr>
          <p:nvPr/>
        </p:nvPicPr>
        <p:blipFill>
          <a:blip r:embed="rId3"/>
          <a:stretch>
            <a:fillRect/>
          </a:stretch>
        </p:blipFill>
        <p:spPr>
          <a:xfrm>
            <a:off x="2649147" y="2168179"/>
            <a:ext cx="7541406" cy="2121592"/>
          </a:xfrm>
          <a:prstGeom prst="rect">
            <a:avLst/>
          </a:prstGeom>
        </p:spPr>
      </p:pic>
    </p:spTree>
    <p:extLst>
      <p:ext uri="{BB962C8B-B14F-4D97-AF65-F5344CB8AC3E}">
        <p14:creationId xmlns:p14="http://schemas.microsoft.com/office/powerpoint/2010/main" val="269250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A picture containing diagram&#10;&#10;Description automatically generated">
            <a:extLst>
              <a:ext uri="{FF2B5EF4-FFF2-40B4-BE49-F238E27FC236}">
                <a16:creationId xmlns:a16="http://schemas.microsoft.com/office/drawing/2014/main" id="{3428BB05-1AC4-342A-EBCE-0DF1BDC6F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10" name="Rectangle 9">
            <a:extLst>
              <a:ext uri="{FF2B5EF4-FFF2-40B4-BE49-F238E27FC236}">
                <a16:creationId xmlns:a16="http://schemas.microsoft.com/office/drawing/2014/main" id="{249206AD-D136-C781-6B77-BE81868158CB}"/>
              </a:ext>
            </a:extLst>
          </p:cNvPr>
          <p:cNvSpPr/>
          <p:nvPr/>
        </p:nvSpPr>
        <p:spPr>
          <a:xfrm>
            <a:off x="5310118" y="1901942"/>
            <a:ext cx="6015107" cy="2554545"/>
          </a:xfrm>
          <a:prstGeom prst="rect">
            <a:avLst/>
          </a:prstGeom>
        </p:spPr>
        <p:txBody>
          <a:bodyPr wrap="square">
            <a:spAutoFit/>
          </a:bodyPr>
          <a:lstStyle/>
          <a:p>
            <a:pPr lvl="0" algn="ctr"/>
            <a:r>
              <a:rPr lang="en-US" sz="4000" b="1" dirty="0" err="1">
                <a:solidFill>
                  <a:srgbClr val="0070C0"/>
                </a:solidFill>
              </a:rPr>
              <a:t>Hoạt</a:t>
            </a:r>
            <a:r>
              <a:rPr lang="en-US" sz="4000" b="1" dirty="0">
                <a:solidFill>
                  <a:srgbClr val="0070C0"/>
                </a:solidFill>
              </a:rPr>
              <a:t> </a:t>
            </a:r>
            <a:r>
              <a:rPr lang="en-US" sz="4000" b="1" dirty="0" err="1">
                <a:solidFill>
                  <a:srgbClr val="0070C0"/>
                </a:solidFill>
              </a:rPr>
              <a:t>động</a:t>
            </a:r>
            <a:r>
              <a:rPr lang="en-US" sz="4000" b="1" dirty="0">
                <a:solidFill>
                  <a:srgbClr val="0070C0"/>
                </a:solidFill>
              </a:rPr>
              <a:t> 2: </a:t>
            </a:r>
            <a:r>
              <a:rPr lang="en-US" sz="4000" b="1" dirty="0" err="1">
                <a:solidFill>
                  <a:srgbClr val="0070C0"/>
                </a:solidFill>
              </a:rPr>
              <a:t>Lập</a:t>
            </a:r>
            <a:r>
              <a:rPr lang="en-US" sz="4000" b="1" dirty="0">
                <a:solidFill>
                  <a:srgbClr val="0070C0"/>
                </a:solidFill>
              </a:rPr>
              <a:t> </a:t>
            </a:r>
            <a:r>
              <a:rPr lang="en-US" sz="4000" b="1" dirty="0" err="1">
                <a:solidFill>
                  <a:srgbClr val="0070C0"/>
                </a:solidFill>
              </a:rPr>
              <a:t>bảng</a:t>
            </a:r>
            <a:r>
              <a:rPr lang="en-US" sz="4000" b="1" dirty="0">
                <a:solidFill>
                  <a:srgbClr val="0070C0"/>
                </a:solidFill>
              </a:rPr>
              <a:t> </a:t>
            </a:r>
            <a:r>
              <a:rPr lang="en-US" sz="4000" b="1" dirty="0" err="1">
                <a:solidFill>
                  <a:srgbClr val="0070C0"/>
                </a:solidFill>
              </a:rPr>
              <a:t>về</a:t>
            </a:r>
            <a:r>
              <a:rPr lang="en-US" sz="4000" b="1" dirty="0">
                <a:solidFill>
                  <a:srgbClr val="0070C0"/>
                </a:solidFill>
              </a:rPr>
              <a:t> </a:t>
            </a:r>
            <a:r>
              <a:rPr lang="en-US" sz="4000" b="1" dirty="0" err="1">
                <a:solidFill>
                  <a:srgbClr val="0070C0"/>
                </a:solidFill>
              </a:rPr>
              <a:t>các</a:t>
            </a:r>
            <a:r>
              <a:rPr lang="en-US" sz="4000" b="1" dirty="0">
                <a:solidFill>
                  <a:srgbClr val="0070C0"/>
                </a:solidFill>
              </a:rPr>
              <a:t> </a:t>
            </a:r>
            <a:r>
              <a:rPr lang="en-US" sz="4000" b="1" dirty="0" err="1">
                <a:solidFill>
                  <a:srgbClr val="0070C0"/>
                </a:solidFill>
              </a:rPr>
              <a:t>công</a:t>
            </a:r>
            <a:r>
              <a:rPr lang="en-US" sz="4000" b="1" dirty="0">
                <a:solidFill>
                  <a:srgbClr val="0070C0"/>
                </a:solidFill>
              </a:rPr>
              <a:t> </a:t>
            </a:r>
            <a:r>
              <a:rPr lang="en-US" sz="4000" b="1" dirty="0" err="1">
                <a:solidFill>
                  <a:srgbClr val="0070C0"/>
                </a:solidFill>
              </a:rPr>
              <a:t>trình</a:t>
            </a:r>
            <a:r>
              <a:rPr lang="en-US" sz="4000" b="1" dirty="0">
                <a:solidFill>
                  <a:srgbClr val="0070C0"/>
                </a:solidFill>
              </a:rPr>
              <a:t> </a:t>
            </a:r>
            <a:r>
              <a:rPr lang="en-US" sz="4000" b="1" dirty="0" err="1">
                <a:solidFill>
                  <a:srgbClr val="0070C0"/>
                </a:solidFill>
              </a:rPr>
              <a:t>kiến</a:t>
            </a:r>
            <a:r>
              <a:rPr lang="en-US" sz="4000" b="1" dirty="0">
                <a:solidFill>
                  <a:srgbClr val="0070C0"/>
                </a:solidFill>
              </a:rPr>
              <a:t> </a:t>
            </a:r>
            <a:r>
              <a:rPr lang="en-US" sz="4000" b="1" dirty="0" err="1">
                <a:solidFill>
                  <a:srgbClr val="0070C0"/>
                </a:solidFill>
              </a:rPr>
              <a:t>trúc</a:t>
            </a:r>
            <a:r>
              <a:rPr lang="en-US" sz="4000" b="1" dirty="0">
                <a:solidFill>
                  <a:srgbClr val="0070C0"/>
                </a:solidFill>
              </a:rPr>
              <a:t> </a:t>
            </a:r>
            <a:r>
              <a:rPr lang="en-US" sz="4000" b="1" dirty="0" err="1">
                <a:solidFill>
                  <a:srgbClr val="0070C0"/>
                </a:solidFill>
              </a:rPr>
              <a:t>tiêu</a:t>
            </a:r>
            <a:r>
              <a:rPr lang="en-US" sz="4000" b="1" dirty="0">
                <a:solidFill>
                  <a:srgbClr val="0070C0"/>
                </a:solidFill>
              </a:rPr>
              <a:t> </a:t>
            </a:r>
            <a:r>
              <a:rPr lang="en-US" sz="4000" b="1" dirty="0" err="1">
                <a:solidFill>
                  <a:srgbClr val="0070C0"/>
                </a:solidFill>
              </a:rPr>
              <a:t>biểu</a:t>
            </a:r>
            <a:r>
              <a:rPr lang="en-US" sz="4000" b="1" dirty="0">
                <a:solidFill>
                  <a:srgbClr val="0070C0"/>
                </a:solidFill>
              </a:rPr>
              <a:t> </a:t>
            </a:r>
            <a:r>
              <a:rPr lang="en-US" sz="4000" b="1" dirty="0" err="1">
                <a:solidFill>
                  <a:srgbClr val="0070C0"/>
                </a:solidFill>
              </a:rPr>
              <a:t>trong</a:t>
            </a:r>
            <a:r>
              <a:rPr lang="en-US" sz="4000" b="1" dirty="0">
                <a:solidFill>
                  <a:srgbClr val="0070C0"/>
                </a:solidFill>
              </a:rPr>
              <a:t> </a:t>
            </a:r>
            <a:r>
              <a:rPr lang="en-US" sz="4000" b="1" dirty="0" err="1">
                <a:solidFill>
                  <a:srgbClr val="0070C0"/>
                </a:solidFill>
              </a:rPr>
              <a:t>khu</a:t>
            </a:r>
            <a:r>
              <a:rPr lang="en-US" sz="4000" b="1" dirty="0">
                <a:solidFill>
                  <a:srgbClr val="0070C0"/>
                </a:solidFill>
              </a:rPr>
              <a:t> di </a:t>
            </a:r>
            <a:r>
              <a:rPr lang="en-US" sz="4000" b="1" dirty="0" err="1">
                <a:solidFill>
                  <a:srgbClr val="0070C0"/>
                </a:solidFill>
              </a:rPr>
              <a:t>tích</a:t>
            </a:r>
            <a:r>
              <a:rPr lang="en-US" sz="4000" b="1" dirty="0">
                <a:solidFill>
                  <a:srgbClr val="0070C0"/>
                </a:solidFill>
              </a:rPr>
              <a:t> Văn </a:t>
            </a:r>
            <a:r>
              <a:rPr lang="en-US" sz="4000" b="1" dirty="0" err="1">
                <a:solidFill>
                  <a:srgbClr val="0070C0"/>
                </a:solidFill>
              </a:rPr>
              <a:t>Miếu</a:t>
            </a:r>
            <a:r>
              <a:rPr lang="en-US" sz="4000" b="1" dirty="0">
                <a:solidFill>
                  <a:srgbClr val="0070C0"/>
                </a:solidFill>
              </a:rPr>
              <a:t>- </a:t>
            </a:r>
            <a:r>
              <a:rPr lang="en-US" sz="4000" b="1" dirty="0" err="1">
                <a:solidFill>
                  <a:srgbClr val="0070C0"/>
                </a:solidFill>
              </a:rPr>
              <a:t>Quốc</a:t>
            </a:r>
            <a:r>
              <a:rPr lang="en-US" sz="4000" b="1" dirty="0">
                <a:solidFill>
                  <a:srgbClr val="0070C0"/>
                </a:solidFill>
              </a:rPr>
              <a:t> </a:t>
            </a:r>
            <a:r>
              <a:rPr lang="en-US" sz="4000" b="1" dirty="0" err="1">
                <a:solidFill>
                  <a:srgbClr val="0070C0"/>
                </a:solidFill>
              </a:rPr>
              <a:t>Tử</a:t>
            </a:r>
            <a:r>
              <a:rPr lang="en-US" sz="4000" b="1" dirty="0">
                <a:solidFill>
                  <a:srgbClr val="0070C0"/>
                </a:solidFill>
              </a:rPr>
              <a:t> </a:t>
            </a:r>
            <a:r>
              <a:rPr lang="en-US" sz="4000" b="1" dirty="0" err="1">
                <a:solidFill>
                  <a:srgbClr val="0070C0"/>
                </a:solidFill>
              </a:rPr>
              <a:t>Giám</a:t>
            </a:r>
            <a:r>
              <a:rPr lang="en-US" sz="4000" b="1" dirty="0">
                <a:solidFill>
                  <a:srgbClr val="0070C0"/>
                </a:solidFill>
              </a:rPr>
              <a:t>.</a:t>
            </a:r>
            <a:endParaRPr kumimoji="0" lang="en-US" sz="4000" b="1" i="0" u="none" strike="noStrike" kern="1200" cap="none" spc="0" normalizeH="0" baseline="0" noProof="0" dirty="0">
              <a:ln>
                <a:noFill/>
              </a:ln>
              <a:solidFill>
                <a:srgbClr val="0070C0"/>
              </a:solidFill>
              <a:effectLst/>
              <a:uLnTx/>
              <a:uFillTx/>
              <a:latin typeface="Calibri" panose="020F0502020204030204"/>
            </a:endParaRPr>
          </a:p>
        </p:txBody>
      </p:sp>
      <p:pic>
        <p:nvPicPr>
          <p:cNvPr id="12" name="Picture 11" descr="A red and grey structure with a green circle&#10;&#10;Description automatically generated">
            <a:extLst>
              <a:ext uri="{FF2B5EF4-FFF2-40B4-BE49-F238E27FC236}">
                <a16:creationId xmlns:a16="http://schemas.microsoft.com/office/drawing/2014/main" id="{CDC04C04-7566-66AC-AE8F-21BB16608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14956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37377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aphicFrame>
        <p:nvGraphicFramePr>
          <p:cNvPr id="9" name="Table 8">
            <a:extLst>
              <a:ext uri="{FF2B5EF4-FFF2-40B4-BE49-F238E27FC236}">
                <a16:creationId xmlns:a16="http://schemas.microsoft.com/office/drawing/2014/main" id="{6511B6ED-84DC-1EDB-D208-6CE36F15C329}"/>
              </a:ext>
            </a:extLst>
          </p:cNvPr>
          <p:cNvGraphicFramePr>
            <a:graphicFrameLocks noGrp="1"/>
          </p:cNvGraphicFramePr>
          <p:nvPr>
            <p:extLst>
              <p:ext uri="{D42A27DB-BD31-4B8C-83A1-F6EECF244321}">
                <p14:modId xmlns:p14="http://schemas.microsoft.com/office/powerpoint/2010/main" val="845488491"/>
              </p:ext>
            </p:extLst>
          </p:nvPr>
        </p:nvGraphicFramePr>
        <p:xfrm>
          <a:off x="781050" y="933449"/>
          <a:ext cx="10648950" cy="5260737"/>
        </p:xfrm>
        <a:graphic>
          <a:graphicData uri="http://schemas.openxmlformats.org/drawingml/2006/table">
            <a:tbl>
              <a:tblPr/>
              <a:tblGrid>
                <a:gridCol w="3276600">
                  <a:extLst>
                    <a:ext uri="{9D8B030D-6E8A-4147-A177-3AD203B41FA5}">
                      <a16:colId xmlns:a16="http://schemas.microsoft.com/office/drawing/2014/main" val="1146971963"/>
                    </a:ext>
                  </a:extLst>
                </a:gridCol>
                <a:gridCol w="7372350">
                  <a:extLst>
                    <a:ext uri="{9D8B030D-6E8A-4147-A177-3AD203B41FA5}">
                      <a16:colId xmlns:a16="http://schemas.microsoft.com/office/drawing/2014/main" val="4255512352"/>
                    </a:ext>
                  </a:extLst>
                </a:gridCol>
              </a:tblGrid>
              <a:tr h="767120">
                <a:tc>
                  <a:txBody>
                    <a:bodyPr/>
                    <a:lstStyle/>
                    <a:p>
                      <a:pPr algn="ctr" fontAlgn="t"/>
                      <a:r>
                        <a:rPr lang="en-US" sz="3200" b="1" dirty="0" err="1">
                          <a:solidFill>
                            <a:srgbClr val="000000"/>
                          </a:solidFill>
                          <a:effectLst/>
                        </a:rPr>
                        <a:t>Tên</a:t>
                      </a:r>
                      <a:r>
                        <a:rPr lang="en-US" sz="3200" b="1" dirty="0">
                          <a:solidFill>
                            <a:srgbClr val="000000"/>
                          </a:solidFill>
                          <a:effectLst/>
                        </a:rPr>
                        <a:t> </a:t>
                      </a:r>
                      <a:r>
                        <a:rPr lang="en-US" sz="3200" b="1" dirty="0" err="1">
                          <a:solidFill>
                            <a:srgbClr val="000000"/>
                          </a:solidFill>
                          <a:effectLst/>
                        </a:rPr>
                        <a:t>công</a:t>
                      </a:r>
                      <a:r>
                        <a:rPr lang="en-US" sz="3200" b="1" dirty="0">
                          <a:solidFill>
                            <a:srgbClr val="000000"/>
                          </a:solidFill>
                          <a:effectLst/>
                        </a:rPr>
                        <a:t> </a:t>
                      </a:r>
                      <a:r>
                        <a:rPr lang="en-US" sz="3200" b="1" dirty="0" err="1">
                          <a:solidFill>
                            <a:srgbClr val="000000"/>
                          </a:solidFill>
                          <a:effectLst/>
                        </a:rPr>
                        <a:t>trình</a:t>
                      </a: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3200" b="1" dirty="0" err="1">
                          <a:solidFill>
                            <a:srgbClr val="000000"/>
                          </a:solidFill>
                          <a:effectLst/>
                        </a:rPr>
                        <a:t>Chức</a:t>
                      </a:r>
                      <a:r>
                        <a:rPr lang="en-US" sz="3200" b="1" dirty="0">
                          <a:solidFill>
                            <a:srgbClr val="000000"/>
                          </a:solidFill>
                          <a:effectLst/>
                        </a:rPr>
                        <a:t> </a:t>
                      </a:r>
                      <a:r>
                        <a:rPr lang="en-US" sz="3200" b="1" dirty="0" err="1">
                          <a:solidFill>
                            <a:srgbClr val="000000"/>
                          </a:solidFill>
                          <a:effectLst/>
                        </a:rPr>
                        <a:t>năng</a:t>
                      </a: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514195073"/>
                  </a:ext>
                </a:extLst>
              </a:tr>
              <a:tr h="1326911">
                <a:tc>
                  <a:txBody>
                    <a:bodyPr/>
                    <a:lstStyle/>
                    <a:p>
                      <a:pPr algn="just" fontAlgn="t"/>
                      <a:r>
                        <a:rPr lang="en-US" sz="3200" dirty="0">
                          <a:solidFill>
                            <a:srgbClr val="000000"/>
                          </a:solidFill>
                          <a:effectLst/>
                        </a:rPr>
                        <a:t>Văn </a:t>
                      </a:r>
                      <a:r>
                        <a:rPr lang="en-US" sz="3200" dirty="0" err="1">
                          <a:solidFill>
                            <a:srgbClr val="000000"/>
                          </a:solidFill>
                          <a:effectLst/>
                        </a:rPr>
                        <a:t>Miếu</a:t>
                      </a: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3200" dirty="0">
                          <a:solidFill>
                            <a:srgbClr val="000000"/>
                          </a:solidFill>
                          <a:effectLst/>
                        </a:rPr>
                      </a:b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6379117"/>
                  </a:ext>
                </a:extLst>
              </a:tr>
              <a:tr h="1839795">
                <a:tc>
                  <a:txBody>
                    <a:bodyPr/>
                    <a:lstStyle/>
                    <a:p>
                      <a:pPr algn="just" fontAlgn="t"/>
                      <a:r>
                        <a:rPr lang="en-US" sz="3200" dirty="0" err="1">
                          <a:solidFill>
                            <a:srgbClr val="000000"/>
                          </a:solidFill>
                          <a:effectLst/>
                        </a:rPr>
                        <a:t>Quốc</a:t>
                      </a:r>
                      <a:r>
                        <a:rPr lang="en-US" sz="3200" dirty="0">
                          <a:solidFill>
                            <a:srgbClr val="000000"/>
                          </a:solidFill>
                          <a:effectLst/>
                        </a:rPr>
                        <a:t> </a:t>
                      </a:r>
                      <a:r>
                        <a:rPr lang="en-US" sz="3200" dirty="0" err="1">
                          <a:solidFill>
                            <a:srgbClr val="000000"/>
                          </a:solidFill>
                          <a:effectLst/>
                        </a:rPr>
                        <a:t>Tử</a:t>
                      </a:r>
                      <a:r>
                        <a:rPr lang="en-US" sz="3200" dirty="0">
                          <a:solidFill>
                            <a:srgbClr val="000000"/>
                          </a:solidFill>
                          <a:effectLst/>
                        </a:rPr>
                        <a:t> </a:t>
                      </a:r>
                      <a:r>
                        <a:rPr lang="en-US" sz="3200" dirty="0" err="1">
                          <a:solidFill>
                            <a:srgbClr val="000000"/>
                          </a:solidFill>
                          <a:effectLst/>
                        </a:rPr>
                        <a:t>Giám</a:t>
                      </a: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3200">
                          <a:solidFill>
                            <a:srgbClr val="000000"/>
                          </a:solidFill>
                          <a:effectLst/>
                        </a:rPr>
                      </a:br>
                      <a:endParaRPr lang="en-US" sz="320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4064157"/>
                  </a:ext>
                </a:extLst>
              </a:tr>
              <a:tr h="1326911">
                <a:tc>
                  <a:txBody>
                    <a:bodyPr/>
                    <a:lstStyle/>
                    <a:p>
                      <a:pPr algn="just" fontAlgn="t"/>
                      <a:r>
                        <a:rPr lang="en-US" sz="3200" dirty="0">
                          <a:solidFill>
                            <a:srgbClr val="000000"/>
                          </a:solidFill>
                          <a:effectLst/>
                        </a:rPr>
                        <a:t>Bia </a:t>
                      </a:r>
                      <a:r>
                        <a:rPr lang="en-US" sz="3200" dirty="0" err="1">
                          <a:solidFill>
                            <a:srgbClr val="000000"/>
                          </a:solidFill>
                          <a:effectLst/>
                        </a:rPr>
                        <a:t>Tiến</a:t>
                      </a:r>
                      <a:r>
                        <a:rPr lang="en-US" sz="3200" dirty="0">
                          <a:solidFill>
                            <a:srgbClr val="000000"/>
                          </a:solidFill>
                          <a:effectLst/>
                        </a:rPr>
                        <a:t> </a:t>
                      </a:r>
                      <a:r>
                        <a:rPr lang="en-US" sz="3200" dirty="0" err="1">
                          <a:solidFill>
                            <a:srgbClr val="000000"/>
                          </a:solidFill>
                          <a:effectLst/>
                        </a:rPr>
                        <a:t>sĩ</a:t>
                      </a: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3200" dirty="0">
                          <a:solidFill>
                            <a:srgbClr val="000000"/>
                          </a:solidFill>
                          <a:effectLst/>
                        </a:rPr>
                      </a:b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4453041"/>
                  </a:ext>
                </a:extLst>
              </a:tr>
            </a:tbl>
          </a:graphicData>
        </a:graphic>
      </p:graphicFrame>
      <p:sp>
        <p:nvSpPr>
          <p:cNvPr id="16" name="TextBox 15">
            <a:extLst>
              <a:ext uri="{FF2B5EF4-FFF2-40B4-BE49-F238E27FC236}">
                <a16:creationId xmlns:a16="http://schemas.microsoft.com/office/drawing/2014/main" id="{B1B16DFC-4443-CF13-E6F2-FC1F6A857BFF}"/>
              </a:ext>
            </a:extLst>
          </p:cNvPr>
          <p:cNvSpPr txBox="1"/>
          <p:nvPr/>
        </p:nvSpPr>
        <p:spPr>
          <a:xfrm>
            <a:off x="4371975" y="1809750"/>
            <a:ext cx="6934200" cy="1200329"/>
          </a:xfrm>
          <a:prstGeom prst="rect">
            <a:avLst/>
          </a:prstGeom>
          <a:noFill/>
        </p:spPr>
        <p:txBody>
          <a:bodyPr wrap="square" rtlCol="0">
            <a:spAutoFit/>
          </a:bodyPr>
          <a:lstStyle/>
          <a:p>
            <a:pPr algn="just"/>
            <a:r>
              <a:rPr lang="nl-NL" sz="3600" dirty="0">
                <a:solidFill>
                  <a:srgbClr val="002060"/>
                </a:solidFill>
                <a:effectLst/>
                <a:ea typeface="Times New Roman" panose="02020603050405020304" pitchFamily="18" charset="0"/>
                <a:cs typeface="Times New Roman" panose="02020603050405020304" pitchFamily="18" charset="0"/>
              </a:rPr>
              <a:t>Đây là nơi thờ Khổng Tử và các học trò của ông.</a:t>
            </a:r>
            <a:endParaRPr lang="en-US" sz="3600" dirty="0">
              <a:solidFill>
                <a:srgbClr val="002060"/>
              </a:solidFill>
              <a:cs typeface="Times New Roman" panose="02020603050405020304" pitchFamily="18" charset="0"/>
            </a:endParaRPr>
          </a:p>
        </p:txBody>
      </p:sp>
      <p:sp>
        <p:nvSpPr>
          <p:cNvPr id="17" name="TextBox 16">
            <a:extLst>
              <a:ext uri="{FF2B5EF4-FFF2-40B4-BE49-F238E27FC236}">
                <a16:creationId xmlns:a16="http://schemas.microsoft.com/office/drawing/2014/main" id="{946CB138-CA28-1C96-4F35-06320136827B}"/>
              </a:ext>
            </a:extLst>
          </p:cNvPr>
          <p:cNvSpPr txBox="1"/>
          <p:nvPr/>
        </p:nvSpPr>
        <p:spPr>
          <a:xfrm>
            <a:off x="4362450" y="3152775"/>
            <a:ext cx="6934200"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ea typeface="Times New Roman" panose="02020603050405020304" pitchFamily="18" charset="0"/>
                <a:cs typeface="Calibri" panose="020F0502020204030204" pitchFamily="34" charset="0"/>
              </a:rPr>
              <a:t>Đây là nơi học tập của các hoàng tử, con gia đình quý tộc, quan lại và những người giỏi trong nước.</a:t>
            </a:r>
            <a:endParaRPr lang="en-US" sz="3200" dirty="0">
              <a:solidFill>
                <a:srgbClr val="00206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6D4E458-1189-6E0C-D151-9AA063D933B4}"/>
              </a:ext>
            </a:extLst>
          </p:cNvPr>
          <p:cNvSpPr txBox="1"/>
          <p:nvPr/>
        </p:nvSpPr>
        <p:spPr>
          <a:xfrm>
            <a:off x="4314825" y="4972050"/>
            <a:ext cx="6934200" cy="1077218"/>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ea typeface="Times New Roman" panose="02020603050405020304" pitchFamily="18" charset="0"/>
                <a:cs typeface="Calibri" panose="020F0502020204030204" pitchFamily="34" charset="0"/>
              </a:rPr>
              <a:t>Khắc tên những người đỗ tiến sĩ thời Hậu Lê và thời Mạc.</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853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id="{523B93D8-7754-781D-1085-57EE9B266AA2}"/>
              </a:ext>
            </a:extLst>
          </p:cNvPr>
          <p:cNvGrpSpPr/>
          <p:nvPr/>
        </p:nvGrpSpPr>
        <p:grpSpPr>
          <a:xfrm flipH="1">
            <a:off x="1199164" y="-118953"/>
            <a:ext cx="10289628" cy="7194332"/>
            <a:chOff x="1463455" y="293300"/>
            <a:chExt cx="6375995" cy="6096012"/>
          </a:xfrm>
        </p:grpSpPr>
        <p:sp>
          <p:nvSpPr>
            <p:cNvPr id="5" name="矩形: 圆角 19">
              <a:extLst>
                <a:ext uri="{FF2B5EF4-FFF2-40B4-BE49-F238E27FC236}">
                  <a16:creationId xmlns:a16="http://schemas.microsoft.com/office/drawing/2014/main"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6" name="图片 15">
              <a:extLst>
                <a:ext uri="{FF2B5EF4-FFF2-40B4-BE49-F238E27FC236}">
                  <a16:creationId xmlns:a16="http://schemas.microsoft.com/office/drawing/2014/main"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2" name="Picture 1">
            <a:extLst>
              <a:ext uri="{FF2B5EF4-FFF2-40B4-BE49-F238E27FC236}">
                <a16:creationId xmlns:a16="http://schemas.microsoft.com/office/drawing/2014/main" id="{92F6A32D-454B-7190-1FBA-14E9A3F59CC6}"/>
              </a:ext>
            </a:extLst>
          </p:cNvPr>
          <p:cNvPicPr>
            <a:picLocks noChangeAspect="1"/>
          </p:cNvPicPr>
          <p:nvPr/>
        </p:nvPicPr>
        <p:blipFill>
          <a:blip r:embed="rId3"/>
          <a:stretch>
            <a:fillRect/>
          </a:stretch>
        </p:blipFill>
        <p:spPr>
          <a:xfrm>
            <a:off x="2372922" y="1958629"/>
            <a:ext cx="7541406" cy="2121592"/>
          </a:xfrm>
          <a:prstGeom prst="rect">
            <a:avLst/>
          </a:prstGeom>
        </p:spPr>
      </p:pic>
    </p:spTree>
    <p:extLst>
      <p:ext uri="{BB962C8B-B14F-4D97-AF65-F5344CB8AC3E}">
        <p14:creationId xmlns:p14="http://schemas.microsoft.com/office/powerpoint/2010/main" val="155865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719" b="97344" l="19688" r="78750"/>
                    </a14:imgEffect>
                  </a14:imgLayer>
                </a14:imgProps>
              </a:ext>
              <a:ext uri="{28A0092B-C50C-407E-A947-70E740481C1C}">
                <a14:useLocalDpi xmlns:a14="http://schemas.microsoft.com/office/drawing/2010/main" val="0"/>
              </a:ext>
            </a:extLst>
          </a:blip>
          <a:srcRect l="20067" r="25061"/>
          <a:stretch/>
        </p:blipFill>
        <p:spPr>
          <a:xfrm>
            <a:off x="3165960" y="2541124"/>
            <a:ext cx="2780721" cy="4593101"/>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1017720" y="2561420"/>
            <a:ext cx="2402006" cy="4376240"/>
          </a:xfrm>
          <a:prstGeom prst="rect">
            <a:avLst/>
          </a:prstGeom>
        </p:spPr>
      </p:pic>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28" t="51816" r="-1028" b="30685"/>
          <a:stretch/>
        </p:blipFill>
        <p:spPr>
          <a:xfrm>
            <a:off x="6537866" y="5854964"/>
            <a:ext cx="6096000" cy="1036749"/>
          </a:xfrm>
          <a:prstGeom prst="rect">
            <a:avLst/>
          </a:prstGeom>
        </p:spPr>
      </p:pic>
      <p:pic>
        <p:nvPicPr>
          <p:cNvPr id="3" name="Picture 2"/>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0" r="100000"/>
                    </a14:imgEffect>
                  </a14:imgLayer>
                </a14:imgProps>
              </a:ext>
              <a:ext uri="{28A0092B-C50C-407E-A947-70E740481C1C}">
                <a14:useLocalDpi xmlns:a14="http://schemas.microsoft.com/office/drawing/2010/main" val="0"/>
              </a:ext>
            </a:extLst>
          </a:blip>
          <a:srcRect b="23006"/>
          <a:stretch/>
        </p:blipFill>
        <p:spPr>
          <a:xfrm flipH="1">
            <a:off x="7702442" y="3239593"/>
            <a:ext cx="3766847" cy="3134194"/>
          </a:xfrm>
          <a:prstGeom prst="rect">
            <a:avLst/>
          </a:prstGeom>
        </p:spPr>
      </p:pic>
      <p:pic>
        <p:nvPicPr>
          <p:cNvPr id="4" name="Picture 3">
            <a:extLst>
              <a:ext uri="{FF2B5EF4-FFF2-40B4-BE49-F238E27FC236}">
                <a16:creationId xmlns:a16="http://schemas.microsoft.com/office/drawing/2014/main" id="{37BF81D3-4E8A-F21D-9896-5E4E39E4DA05}"/>
              </a:ext>
            </a:extLst>
          </p:cNvPr>
          <p:cNvPicPr>
            <a:picLocks noChangeAspect="1"/>
          </p:cNvPicPr>
          <p:nvPr/>
        </p:nvPicPr>
        <p:blipFill>
          <a:blip r:embed="rId11"/>
          <a:stretch>
            <a:fillRect/>
          </a:stretch>
        </p:blipFill>
        <p:spPr>
          <a:xfrm>
            <a:off x="-350729" y="670833"/>
            <a:ext cx="4816257" cy="2487384"/>
          </a:xfrm>
          <a:prstGeom prst="rect">
            <a:avLst/>
          </a:prstGeom>
        </p:spPr>
      </p:pic>
      <p:pic>
        <p:nvPicPr>
          <p:cNvPr id="14" name="Picture 13">
            <a:extLst>
              <a:ext uri="{FF2B5EF4-FFF2-40B4-BE49-F238E27FC236}">
                <a16:creationId xmlns:a16="http://schemas.microsoft.com/office/drawing/2014/main" id="{FEF10386-9D84-F32D-1125-696C6DC0E60C}"/>
              </a:ext>
            </a:extLst>
          </p:cNvPr>
          <p:cNvPicPr>
            <a:picLocks noChangeAspect="1"/>
          </p:cNvPicPr>
          <p:nvPr/>
        </p:nvPicPr>
        <p:blipFill>
          <a:blip r:embed="rId12"/>
          <a:stretch>
            <a:fillRect/>
          </a:stretch>
        </p:blipFill>
        <p:spPr>
          <a:xfrm>
            <a:off x="3941099" y="492467"/>
            <a:ext cx="7986452" cy="3834716"/>
          </a:xfrm>
          <a:prstGeom prst="rect">
            <a:avLst/>
          </a:prstGeom>
        </p:spPr>
      </p:pic>
    </p:spTree>
    <p:extLst>
      <p:ext uri="{BB962C8B-B14F-4D97-AF65-F5344CB8AC3E}">
        <p14:creationId xmlns:p14="http://schemas.microsoft.com/office/powerpoint/2010/main" val="169718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roup 14">
            <a:extLst>
              <a:ext uri="{FF2B5EF4-FFF2-40B4-BE49-F238E27FC236}">
                <a16:creationId xmlns:a16="http://schemas.microsoft.com/office/drawing/2014/main" id="{6597DF5B-A7FE-40F8-8115-D17B286851A5}"/>
              </a:ext>
            </a:extLst>
          </p:cNvPr>
          <p:cNvGrpSpPr/>
          <p:nvPr/>
        </p:nvGrpSpPr>
        <p:grpSpPr>
          <a:xfrm>
            <a:off x="762000" y="2196662"/>
            <a:ext cx="10615448" cy="4289863"/>
            <a:chOff x="1650124" y="2144110"/>
            <a:chExt cx="9727324" cy="2017987"/>
          </a:xfrm>
        </p:grpSpPr>
        <p:sp>
          <p:nvSpPr>
            <p:cNvPr id="9" name="Rectangle: Rounded Corners 8">
              <a:extLst>
                <a:ext uri="{FF2B5EF4-FFF2-40B4-BE49-F238E27FC236}">
                  <a16:creationId xmlns:a16="http://schemas.microsoft.com/office/drawing/2014/main" id="{319E0ADB-7BC5-4E3C-A9C9-F56A13B5687A}"/>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E26287E8-FD79-42B8-9302-B1A6E3C1348F}"/>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 name="TextBox 10">
            <a:extLst>
              <a:ext uri="{FF2B5EF4-FFF2-40B4-BE49-F238E27FC236}">
                <a16:creationId xmlns:a16="http://schemas.microsoft.com/office/drawing/2014/main" id="{835B6D17-E9D7-442A-8C65-F378617D1C71}"/>
              </a:ext>
            </a:extLst>
          </p:cNvPr>
          <p:cNvSpPr txBox="1"/>
          <p:nvPr/>
        </p:nvSpPr>
        <p:spPr>
          <a:xfrm>
            <a:off x="1362075" y="2510420"/>
            <a:ext cx="9553575" cy="3831818"/>
          </a:xfrm>
          <a:prstGeom prst="rect">
            <a:avLst/>
          </a:prstGeom>
          <a:noFill/>
        </p:spPr>
        <p:txBody>
          <a:bodyPr wrap="square" rtlCol="0">
            <a:spAutoFit/>
          </a:bodyPr>
          <a:lstStyle/>
          <a:p>
            <a:pPr marL="342900" lvl="0" indent="-342900" algn="just" defTabSz="457200">
              <a:buFont typeface="Wingdings" panose="05000000000000000000" pitchFamily="2" charset="2"/>
              <a:buChar char="q"/>
            </a:pPr>
            <a:r>
              <a:rPr lang="vi-VN" sz="2700" dirty="0">
                <a:solidFill>
                  <a:prstClr val="black"/>
                </a:solidFill>
                <a:latin typeface="Calibri" panose="020F0502020204030204"/>
              </a:rPr>
              <a:t>Xác định được một số công trình tiêu biểu: Khuê Văn Các, nhà bia Tiến sĩ, Văn Miếu, Quốc Tử Giám trên sơ đồ khu di tích Văn Miếu – Quốc Tử Giám.</a:t>
            </a:r>
          </a:p>
          <a:p>
            <a:pPr marL="342900" lvl="0" indent="-342900" algn="just" defTabSz="457200">
              <a:buFont typeface="Wingdings" panose="05000000000000000000" pitchFamily="2" charset="2"/>
              <a:buChar char="q"/>
            </a:pPr>
            <a:r>
              <a:rPr lang="vi-VN" sz="2700" dirty="0">
                <a:solidFill>
                  <a:prstClr val="black"/>
                </a:solidFill>
                <a:latin typeface="Calibri" panose="020F0502020204030204"/>
              </a:rPr>
              <a:t>Đọc tư liệu lịch sử, mô tả được kiến trúc và chức năng của một trong các công trình: Văn Miếu, Quốc Tử Giám, nhà bia Tiến sĩ.</a:t>
            </a:r>
          </a:p>
          <a:p>
            <a:pPr marL="342900" lvl="0" indent="-342900" algn="just" defTabSz="457200">
              <a:buFont typeface="Wingdings" panose="05000000000000000000" pitchFamily="2" charset="2"/>
              <a:buChar char="q"/>
            </a:pPr>
            <a:r>
              <a:rPr lang="vi-VN" sz="2700" dirty="0">
                <a:solidFill>
                  <a:prstClr val="black"/>
                </a:solidFill>
                <a:latin typeface="Calibri" panose="020F0502020204030204"/>
              </a:rPr>
              <a:t>Bày tỏ được cảm nghĩ về truyền thống hiếu học của dân tộc Việt Nam</a:t>
            </a:r>
          </a:p>
          <a:p>
            <a:pPr marL="342900" lvl="0" indent="-342900" algn="just" defTabSz="457200">
              <a:buFont typeface="Wingdings" panose="05000000000000000000" pitchFamily="2" charset="2"/>
              <a:buChar char="q"/>
            </a:pPr>
            <a:r>
              <a:rPr lang="vi-VN" sz="2700" dirty="0">
                <a:solidFill>
                  <a:prstClr val="black"/>
                </a:solidFill>
                <a:latin typeface="Calibri" panose="020F0502020204030204"/>
              </a:rPr>
              <a:t>Đề xuất ở mức độ đơn giản một số biến pháp để giữ gìn, bảo vệ các di tích lịch sử.</a:t>
            </a:r>
          </a:p>
        </p:txBody>
      </p:sp>
      <p:pic>
        <p:nvPicPr>
          <p:cNvPr id="2" name="Picture 1">
            <a:extLst>
              <a:ext uri="{FF2B5EF4-FFF2-40B4-BE49-F238E27FC236}">
                <a16:creationId xmlns:a16="http://schemas.microsoft.com/office/drawing/2014/main" id="{279A8438-019E-6095-C38B-C69FE35F758B}"/>
              </a:ext>
            </a:extLst>
          </p:cNvPr>
          <p:cNvPicPr>
            <a:picLocks noChangeAspect="1"/>
          </p:cNvPicPr>
          <p:nvPr/>
        </p:nvPicPr>
        <p:blipFill>
          <a:blip r:embed="rId2"/>
          <a:stretch>
            <a:fillRect/>
          </a:stretch>
        </p:blipFill>
        <p:spPr>
          <a:xfrm>
            <a:off x="2647639" y="669365"/>
            <a:ext cx="7163421" cy="1194920"/>
          </a:xfrm>
          <a:prstGeom prst="rect">
            <a:avLst/>
          </a:prstGeom>
        </p:spPr>
      </p:pic>
    </p:spTree>
    <p:extLst>
      <p:ext uri="{BB962C8B-B14F-4D97-AF65-F5344CB8AC3E}">
        <p14:creationId xmlns:p14="http://schemas.microsoft.com/office/powerpoint/2010/main" val="373474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524434" y="1018796"/>
            <a:ext cx="11698940"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ea typeface="+mn-ea"/>
              <a:cs typeface="+mn-cs"/>
            </a:endParaRPr>
          </a:p>
        </p:txBody>
      </p:sp>
      <p:sp>
        <p:nvSpPr>
          <p:cNvPr id="8" name="Trapezoid 9"/>
          <p:cNvSpPr/>
          <p:nvPr/>
        </p:nvSpPr>
        <p:spPr>
          <a:xfrm>
            <a:off x="4213996" y="309283"/>
            <a:ext cx="4930004"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ea typeface="+mn-ea"/>
              <a:cs typeface="Arial" panose="020B0604020202020204" pitchFamily="34" charset="0"/>
            </a:endParaRPr>
          </a:p>
        </p:txBody>
      </p:sp>
      <p:grpSp>
        <p:nvGrpSpPr>
          <p:cNvPr id="11" name="Group 10"/>
          <p:cNvGrpSpPr/>
          <p:nvPr/>
        </p:nvGrpSpPr>
        <p:grpSpPr>
          <a:xfrm>
            <a:off x="4718994" y="174487"/>
            <a:ext cx="3864696" cy="1344803"/>
            <a:chOff x="4670699" y="475060"/>
            <a:chExt cx="3864696" cy="1344803"/>
          </a:xfrm>
        </p:grpSpPr>
        <p:sp>
          <p:nvSpPr>
            <p:cNvPr id="9" name="Rectangle 8"/>
            <p:cNvSpPr/>
            <p:nvPr/>
          </p:nvSpPr>
          <p:spPr>
            <a:xfrm>
              <a:off x="4718324" y="485652"/>
              <a:ext cx="3817071" cy="1334211"/>
            </a:xfrm>
            <a:prstGeom prst="rect">
              <a:avLst/>
            </a:prstGeom>
            <a:ln>
              <a:noFill/>
            </a:ln>
          </p:spPr>
          <p:txBody>
            <a:bodyPr wrap="non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ea typeface="+mn-ea"/>
                  <a:cs typeface="Arial Rounded MT Bold" panose="020F0704030504030204" charset="0"/>
                </a:rPr>
                <a:t>Hướng</a:t>
              </a:r>
              <a:r>
                <a:rPr kumimoji="0" lang="en-US" sz="6000" b="1" i="0" u="none" strike="noStrike" kern="1200" cap="none" spc="0" normalizeH="0" baseline="0" noProof="0" dirty="0">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ea typeface="+mn-ea"/>
                  <a:cs typeface="Arial Rounded MT Bold" panose="020F0704030504030204" charset="0"/>
                </a:rPr>
                <a:t> </a:t>
              </a:r>
              <a:r>
                <a:rPr kumimoji="0" lang="en-US" sz="6000" b="1" i="0" u="none" strike="noStrike" kern="1200" cap="none" spc="0" normalizeH="0" baseline="0" noProof="0" dirty="0" err="1">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ea typeface="+mn-ea"/>
                  <a:cs typeface="Arial Rounded MT Bold" panose="020F0704030504030204" charset="0"/>
                </a:rPr>
                <a:t>dẫn</a:t>
              </a:r>
              <a:endParaRPr kumimoji="0" lang="en-US" sz="6000" b="0" i="0" u="none" strike="noStrike" kern="1200" cap="none" spc="0" normalizeH="0" baseline="0" noProof="0" dirty="0">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ea typeface="+mn-ea"/>
                <a:cs typeface="Arial Rounded MT Bold" panose="020F0704030504030204" charset="0"/>
              </a:endParaRPr>
            </a:p>
          </p:txBody>
        </p:sp>
        <p:sp>
          <p:nvSpPr>
            <p:cNvPr id="10" name="Rectangle 9"/>
            <p:cNvSpPr/>
            <p:nvPr/>
          </p:nvSpPr>
          <p:spPr>
            <a:xfrm>
              <a:off x="4670699" y="475060"/>
              <a:ext cx="3817071" cy="1334211"/>
            </a:xfrm>
            <a:prstGeom prst="rect">
              <a:avLst/>
            </a:prstGeom>
            <a:ln>
              <a:noFill/>
            </a:ln>
          </p:spPr>
          <p:txBody>
            <a:bodyPr wrap="non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ea typeface="+mn-ea"/>
                  <a:cs typeface="Arial Rounded MT Bold" panose="020F0704030504030204" charset="0"/>
                </a:rPr>
                <a:t>Hướng</a:t>
              </a:r>
              <a:r>
                <a:rPr kumimoji="0" lang="en-US" sz="6000" b="1" i="0" u="none" strike="noStrike" kern="1200" cap="none" spc="0" normalizeH="0" baseline="0" noProof="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ea typeface="+mn-ea"/>
                  <a:cs typeface="Arial Rounded MT Bold" panose="020F0704030504030204" charset="0"/>
                </a:rPr>
                <a:t> </a:t>
              </a:r>
              <a:r>
                <a:rPr kumimoji="0" lang="en-US" sz="6000" b="1" i="0" u="none" strike="noStrike" kern="1200" cap="none" spc="0" normalizeH="0" baseline="0" noProof="0"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ea typeface="+mn-ea"/>
                  <a:cs typeface="Arial Rounded MT Bold" panose="020F0704030504030204" charset="0"/>
                </a:rPr>
                <a:t>dẫn</a:t>
              </a:r>
              <a:endParaRPr kumimoji="0" lang="en-US" sz="6000" b="0" i="0" u="none" strike="noStrike" kern="1200" cap="none" spc="0" normalizeH="0" baseline="0" noProof="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ea typeface="+mn-ea"/>
                <a:cs typeface="Arial Rounded MT Bold" panose="020F0704030504030204" charset="0"/>
              </a:endParaRPr>
            </a:p>
          </p:txBody>
        </p:sp>
      </p:grpSp>
      <p:pic>
        <p:nvPicPr>
          <p:cNvPr id="12" name="图片 4" descr="5b874a3b62370"/>
          <p:cNvPicPr>
            <a:picLocks noChangeAspect="1"/>
          </p:cNvPicPr>
          <p:nvPr/>
        </p:nvPicPr>
        <p:blipFill>
          <a:blip r:embed="rId2"/>
          <a:stretch>
            <a:fillRect/>
          </a:stretch>
        </p:blipFill>
        <p:spPr>
          <a:xfrm>
            <a:off x="10694784" y="5665161"/>
            <a:ext cx="1572270" cy="1183956"/>
          </a:xfrm>
          <a:prstGeom prst="rect">
            <a:avLst/>
          </a:prstGeom>
        </p:spPr>
      </p:pic>
      <p:pic>
        <p:nvPicPr>
          <p:cNvPr id="13" name="图片 47108" descr="1-43"/>
          <p:cNvPicPr>
            <a:picLocks noChangeAspect="1"/>
          </p:cNvPicPr>
          <p:nvPr/>
        </p:nvPicPr>
        <p:blipFill>
          <a:blip r:embed="rId3"/>
          <a:stretch>
            <a:fillRect/>
          </a:stretch>
        </p:blipFill>
        <p:spPr>
          <a:xfrm>
            <a:off x="9523325" y="5284721"/>
            <a:ext cx="1725283" cy="1557847"/>
          </a:xfrm>
          <a:prstGeom prst="rect">
            <a:avLst/>
          </a:prstGeom>
          <a:noFill/>
          <a:ln w="9525">
            <a:noFill/>
          </a:ln>
        </p:spPr>
      </p:pic>
      <p:pic>
        <p:nvPicPr>
          <p:cNvPr id="14" name="图片 49157" descr="1-52"/>
          <p:cNvPicPr>
            <a:picLocks noChangeAspect="1"/>
          </p:cNvPicPr>
          <p:nvPr/>
        </p:nvPicPr>
        <p:blipFill>
          <a:blip r:embed="rId4"/>
          <a:stretch>
            <a:fillRect/>
          </a:stretch>
        </p:blipFill>
        <p:spPr>
          <a:xfrm rot="720629">
            <a:off x="8501930" y="5526358"/>
            <a:ext cx="2355712" cy="1604878"/>
          </a:xfrm>
          <a:prstGeom prst="rect">
            <a:avLst/>
          </a:prstGeom>
          <a:noFill/>
          <a:ln w="9525">
            <a:noFill/>
          </a:ln>
        </p:spPr>
      </p:pic>
      <p:pic>
        <p:nvPicPr>
          <p:cNvPr id="15" name="图片 46087" descr="1-45"/>
          <p:cNvPicPr>
            <a:picLocks noChangeAspect="1"/>
          </p:cNvPicPr>
          <p:nvPr/>
        </p:nvPicPr>
        <p:blipFill>
          <a:blip r:embed="rId5"/>
          <a:stretch>
            <a:fillRect/>
          </a:stretch>
        </p:blipFill>
        <p:spPr>
          <a:xfrm>
            <a:off x="9746492" y="309283"/>
            <a:ext cx="1725035" cy="1935745"/>
          </a:xfrm>
          <a:prstGeom prst="rect">
            <a:avLst/>
          </a:prstGeom>
          <a:noFill/>
          <a:ln w="9525">
            <a:noFill/>
          </a:ln>
        </p:spPr>
      </p:pic>
      <p:grpSp>
        <p:nvGrpSpPr>
          <p:cNvPr id="16" name="Google Shape;1491;p53"/>
          <p:cNvGrpSpPr/>
          <p:nvPr/>
        </p:nvGrpSpPr>
        <p:grpSpPr>
          <a:xfrm>
            <a:off x="0" y="5589430"/>
            <a:ext cx="953037" cy="1298999"/>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9"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0"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1"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2"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3"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4"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5"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6"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7"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8"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9"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0"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1"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2"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3"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4"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5"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6"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7"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8"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9"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0"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1"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2"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3"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4"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5"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6"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7"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8"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9"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0"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1"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2"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3"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4"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5"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6"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7"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8"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9"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0"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1"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2"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3"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4"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5"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6"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7"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8"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9"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0"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1"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2"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3"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4"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5"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6"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7"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8"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9"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0"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1"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2"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3"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4"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5"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6"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7"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8"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9"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0"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1"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2"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3"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4"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5"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6"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7"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8"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9"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0"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1"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2"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3"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4"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5"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6"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7"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8"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9"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pic>
        <p:nvPicPr>
          <p:cNvPr id="110" name="图片 46085" descr="1-46"/>
          <p:cNvPicPr>
            <a:picLocks noChangeAspect="1"/>
          </p:cNvPicPr>
          <p:nvPr/>
        </p:nvPicPr>
        <p:blipFill>
          <a:blip r:embed="rId6"/>
          <a:stretch>
            <a:fillRect/>
          </a:stretch>
        </p:blipFill>
        <p:spPr>
          <a:xfrm rot="1735563" flipH="1">
            <a:off x="-268325" y="-332149"/>
            <a:ext cx="3711213" cy="3657600"/>
          </a:xfrm>
          <a:prstGeom prst="rect">
            <a:avLst/>
          </a:prstGeom>
          <a:noFill/>
          <a:ln w="9525">
            <a:noFill/>
          </a:ln>
        </p:spPr>
      </p:pic>
      <p:sp>
        <p:nvSpPr>
          <p:cNvPr id="2" name="Rectangle 1">
            <a:extLst>
              <a:ext uri="{FF2B5EF4-FFF2-40B4-BE49-F238E27FC236}">
                <a16:creationId xmlns:a16="http://schemas.microsoft.com/office/drawing/2014/main" id="{94C573C0-AC7E-1E55-0FED-B4D114C91C33}"/>
              </a:ext>
            </a:extLst>
          </p:cNvPr>
          <p:cNvSpPr/>
          <p:nvPr/>
        </p:nvSpPr>
        <p:spPr>
          <a:xfrm>
            <a:off x="657784" y="2258039"/>
            <a:ext cx="11206406" cy="2554545"/>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a:t>
            </a:r>
            <a:r>
              <a:rPr kumimoji="0" lang="vi-VN"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ắm vai là hướng dẫn viên du lịch để giới thiệu cho các bạn tổng quan về khu di tích Văn Miếu – Quốc Tử Giám và một số công trình tiêu biểu.</a:t>
            </a:r>
          </a:p>
        </p:txBody>
      </p:sp>
    </p:spTree>
    <p:extLst>
      <p:ext uri="{BB962C8B-B14F-4D97-AF65-F5344CB8AC3E}">
        <p14:creationId xmlns:p14="http://schemas.microsoft.com/office/powerpoint/2010/main" val="3281073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FA8C487B-8D8F-1045-CC4E-2C5112862D11}"/>
              </a:ext>
            </a:extLst>
          </p:cNvPr>
          <p:cNvPicPr>
            <a:picLocks noChangeAspect="1"/>
          </p:cNvPicPr>
          <p:nvPr/>
        </p:nvPicPr>
        <p:blipFill>
          <a:blip r:embed="rId2"/>
          <a:stretch>
            <a:fillRect/>
          </a:stretch>
        </p:blipFill>
        <p:spPr>
          <a:xfrm>
            <a:off x="1775475" y="955750"/>
            <a:ext cx="8431499" cy="4127350"/>
          </a:xfrm>
          <a:prstGeom prst="rect">
            <a:avLst/>
          </a:prstGeom>
        </p:spPr>
      </p:pic>
    </p:spTree>
    <p:extLst>
      <p:ext uri="{BB962C8B-B14F-4D97-AF65-F5344CB8AC3E}">
        <p14:creationId xmlns:p14="http://schemas.microsoft.com/office/powerpoint/2010/main" val="246864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id="{523B93D8-7754-781D-1085-57EE9B266AA2}"/>
              </a:ext>
            </a:extLst>
          </p:cNvPr>
          <p:cNvGrpSpPr/>
          <p:nvPr/>
        </p:nvGrpSpPr>
        <p:grpSpPr>
          <a:xfrm flipH="1">
            <a:off x="1199164" y="-118953"/>
            <a:ext cx="10289628" cy="7194332"/>
            <a:chOff x="1463455" y="293300"/>
            <a:chExt cx="6375995" cy="6096012"/>
          </a:xfrm>
        </p:grpSpPr>
        <p:sp>
          <p:nvSpPr>
            <p:cNvPr id="5" name="矩形: 圆角 19">
              <a:extLst>
                <a:ext uri="{FF2B5EF4-FFF2-40B4-BE49-F238E27FC236}">
                  <a16:creationId xmlns:a16="http://schemas.microsoft.com/office/drawing/2014/main"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mj-lt"/>
              </a:endParaRPr>
            </a:p>
          </p:txBody>
        </p:sp>
        <p:pic>
          <p:nvPicPr>
            <p:cNvPr id="6" name="图片 15">
              <a:extLst>
                <a:ext uri="{FF2B5EF4-FFF2-40B4-BE49-F238E27FC236}">
                  <a16:creationId xmlns:a16="http://schemas.microsoft.com/office/drawing/2014/main"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2" name="Picture 1">
            <a:extLst>
              <a:ext uri="{FF2B5EF4-FFF2-40B4-BE49-F238E27FC236}">
                <a16:creationId xmlns:a16="http://schemas.microsoft.com/office/drawing/2014/main" id="{CCC54541-C515-A211-0DF7-44043E0F7419}"/>
              </a:ext>
            </a:extLst>
          </p:cNvPr>
          <p:cNvPicPr>
            <a:picLocks noChangeAspect="1"/>
          </p:cNvPicPr>
          <p:nvPr/>
        </p:nvPicPr>
        <p:blipFill>
          <a:blip r:embed="rId3"/>
          <a:stretch>
            <a:fillRect/>
          </a:stretch>
        </p:blipFill>
        <p:spPr>
          <a:xfrm>
            <a:off x="2591997" y="2072929"/>
            <a:ext cx="7541406" cy="2121592"/>
          </a:xfrm>
          <a:prstGeom prst="rect">
            <a:avLst/>
          </a:prstGeom>
        </p:spPr>
      </p:pic>
    </p:spTree>
    <p:extLst>
      <p:ext uri="{BB962C8B-B14F-4D97-AF65-F5344CB8AC3E}">
        <p14:creationId xmlns:p14="http://schemas.microsoft.com/office/powerpoint/2010/main" val="368290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ăn Miếu Quốc Tử Giám  Flycam _720p">
            <a:hlinkClick r:id="" action="ppaction://media"/>
            <a:extLst>
              <a:ext uri="{FF2B5EF4-FFF2-40B4-BE49-F238E27FC236}">
                <a16:creationId xmlns:a16="http://schemas.microsoft.com/office/drawing/2014/main" id="{1B86B69F-7D76-8D3D-EC7C-EF848E27CB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1185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597DF5B-A7FE-40F8-8115-D17B286851A5}"/>
              </a:ext>
            </a:extLst>
          </p:cNvPr>
          <p:cNvGrpSpPr/>
          <p:nvPr/>
        </p:nvGrpSpPr>
        <p:grpSpPr>
          <a:xfrm>
            <a:off x="419100" y="333375"/>
            <a:ext cx="11449050" cy="6181725"/>
            <a:chOff x="1650124" y="2144110"/>
            <a:chExt cx="9727324" cy="2017987"/>
          </a:xfrm>
        </p:grpSpPr>
        <p:sp>
          <p:nvSpPr>
            <p:cNvPr id="9" name="Rectangle: Rounded Corners 8">
              <a:extLst>
                <a:ext uri="{FF2B5EF4-FFF2-40B4-BE49-F238E27FC236}">
                  <a16:creationId xmlns:a16="http://schemas.microsoft.com/office/drawing/2014/main" id="{319E0ADB-7BC5-4E3C-A9C9-F56A13B5687A}"/>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E26287E8-FD79-42B8-9302-B1A6E3C1348F}"/>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A3EC6CAD-4853-599A-7A60-58C2917A8F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1235730" y="2452672"/>
            <a:ext cx="1983720" cy="3743280"/>
          </a:xfrm>
          <a:prstGeom prst="rect">
            <a:avLst/>
          </a:prstGeom>
        </p:spPr>
      </p:pic>
      <p:sp>
        <p:nvSpPr>
          <p:cNvPr id="5" name="Speech Bubble: Rectangle with Corners Rounded 4">
            <a:extLst>
              <a:ext uri="{FF2B5EF4-FFF2-40B4-BE49-F238E27FC236}">
                <a16:creationId xmlns:a16="http://schemas.microsoft.com/office/drawing/2014/main" id="{60961F00-D8BA-EECA-D41A-906D9F7D4875}"/>
              </a:ext>
            </a:extLst>
          </p:cNvPr>
          <p:cNvSpPr/>
          <p:nvPr/>
        </p:nvSpPr>
        <p:spPr>
          <a:xfrm>
            <a:off x="3121197" y="1009651"/>
            <a:ext cx="8518353" cy="2695574"/>
          </a:xfrm>
          <a:prstGeom prst="wedgeRoundRectCallout">
            <a:avLst>
              <a:gd name="adj1" fmla="val -55793"/>
              <a:gd name="adj2" fmla="val 19726"/>
              <a:gd name="adj3" fmla="val 16667"/>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libri" panose="020F0502020204030204" pitchFamily="34" charset="0"/>
                <a:cs typeface="Calibri" panose="020F0502020204030204" pitchFamily="34" charset="0"/>
              </a:rPr>
              <a:t>Năm 1999, Khuê Văn Các trong khu di tích Văn Miếu - Quốc Tử Giám được chọn là biểu tượng của Thủ đô Hà Nội. Chia sẻ hiểu biết của em về công trình kiến trúc này.</a:t>
            </a:r>
            <a:endParaRPr lang="en-US" sz="3600" dirty="0">
              <a:solidFill>
                <a:srgbClr val="FF0000"/>
              </a:solidFill>
              <a:latin typeface="Calibri" panose="020F0502020204030204" pitchFamily="34" charset="0"/>
              <a:cs typeface="Calibri" panose="020F0502020204030204" pitchFamily="34" charset="0"/>
            </a:endParaRPr>
          </a:p>
        </p:txBody>
      </p:sp>
      <p:pic>
        <p:nvPicPr>
          <p:cNvPr id="2" name="Picture 1" descr="A white circle with leaves and blue text&#10;&#10;Description automatically generated">
            <a:extLst>
              <a:ext uri="{FF2B5EF4-FFF2-40B4-BE49-F238E27FC236}">
                <a16:creationId xmlns:a16="http://schemas.microsoft.com/office/drawing/2014/main" id="{99B1C176-95C8-4E60-43EC-2DEEDDEF3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spTree>
    <p:extLst>
      <p:ext uri="{BB962C8B-B14F-4D97-AF65-F5344CB8AC3E}">
        <p14:creationId xmlns:p14="http://schemas.microsoft.com/office/powerpoint/2010/main" val="284698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32" presetClass="emph" presetSubtype="0" repeatCount="2000" fill="hold" grpId="1" nodeType="withEffect">
                                  <p:stCondLst>
                                    <p:cond delay="0"/>
                                  </p:stCondLst>
                                  <p:childTnLst>
                                    <p:animRot by="120000">
                                      <p:cBhvr>
                                        <p:cTn id="19" dur="75" fill="hold">
                                          <p:stCondLst>
                                            <p:cond delay="0"/>
                                          </p:stCondLst>
                                        </p:cTn>
                                        <p:tgtEl>
                                          <p:spTgt spid="5"/>
                                        </p:tgtEl>
                                        <p:attrNameLst>
                                          <p:attrName>r</p:attrName>
                                        </p:attrNameLst>
                                      </p:cBhvr>
                                    </p:animRot>
                                    <p:animRot by="-240000">
                                      <p:cBhvr>
                                        <p:cTn id="20" dur="150" fill="hold">
                                          <p:stCondLst>
                                            <p:cond delay="150"/>
                                          </p:stCondLst>
                                        </p:cTn>
                                        <p:tgtEl>
                                          <p:spTgt spid="5"/>
                                        </p:tgtEl>
                                        <p:attrNameLst>
                                          <p:attrName>r</p:attrName>
                                        </p:attrNameLst>
                                      </p:cBhvr>
                                    </p:animRot>
                                    <p:animRot by="240000">
                                      <p:cBhvr>
                                        <p:cTn id="21" dur="150" fill="hold">
                                          <p:stCondLst>
                                            <p:cond delay="300"/>
                                          </p:stCondLst>
                                        </p:cTn>
                                        <p:tgtEl>
                                          <p:spTgt spid="5"/>
                                        </p:tgtEl>
                                        <p:attrNameLst>
                                          <p:attrName>r</p:attrName>
                                        </p:attrNameLst>
                                      </p:cBhvr>
                                    </p:animRot>
                                    <p:animRot by="-240000">
                                      <p:cBhvr>
                                        <p:cTn id="22" dur="150" fill="hold">
                                          <p:stCondLst>
                                            <p:cond delay="450"/>
                                          </p:stCondLst>
                                        </p:cTn>
                                        <p:tgtEl>
                                          <p:spTgt spid="5"/>
                                        </p:tgtEl>
                                        <p:attrNameLst>
                                          <p:attrName>r</p:attrName>
                                        </p:attrNameLst>
                                      </p:cBhvr>
                                    </p:animRot>
                                    <p:animRot by="120000">
                                      <p:cBhvr>
                                        <p:cTn id="23" dur="150" fill="hold">
                                          <p:stCondLst>
                                            <p:cond delay="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597DF5B-A7FE-40F8-8115-D17B286851A5}"/>
              </a:ext>
            </a:extLst>
          </p:cNvPr>
          <p:cNvGrpSpPr/>
          <p:nvPr/>
        </p:nvGrpSpPr>
        <p:grpSpPr>
          <a:xfrm>
            <a:off x="419100" y="333375"/>
            <a:ext cx="11449050" cy="6181725"/>
            <a:chOff x="1650124" y="2144110"/>
            <a:chExt cx="9727324" cy="2017987"/>
          </a:xfrm>
        </p:grpSpPr>
        <p:sp>
          <p:nvSpPr>
            <p:cNvPr id="9" name="Rectangle: Rounded Corners 8">
              <a:extLst>
                <a:ext uri="{FF2B5EF4-FFF2-40B4-BE49-F238E27FC236}">
                  <a16:creationId xmlns:a16="http://schemas.microsoft.com/office/drawing/2014/main" id="{319E0ADB-7BC5-4E3C-A9C9-F56A13B5687A}"/>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E26287E8-FD79-42B8-9302-B1A6E3C1348F}"/>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026" name="Picture 2" descr="Văn Miếu Quốc Tử Giám – Hành trình khám phá văn hóa và lịch sử tại Thủ đô">
            <a:extLst>
              <a:ext uri="{FF2B5EF4-FFF2-40B4-BE49-F238E27FC236}">
                <a16:creationId xmlns:a16="http://schemas.microsoft.com/office/drawing/2014/main" id="{5F98602A-88A0-3AB7-6E44-4DC1709CE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49" y="2032000"/>
            <a:ext cx="4867275" cy="3244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圆角矩形 5">
            <a:extLst>
              <a:ext uri="{FF2B5EF4-FFF2-40B4-BE49-F238E27FC236}">
                <a16:creationId xmlns:a16="http://schemas.microsoft.com/office/drawing/2014/main" id="{CDF0773D-C736-2C65-A5F0-E1586D6F9113}"/>
              </a:ext>
            </a:extLst>
          </p:cNvPr>
          <p:cNvSpPr/>
          <p:nvPr/>
        </p:nvSpPr>
        <p:spPr>
          <a:xfrm>
            <a:off x="6029325" y="1190625"/>
            <a:ext cx="5492115" cy="474344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Văn </a:t>
            </a:r>
            <a:r>
              <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M</a:t>
            </a: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iếu </a:t>
            </a:r>
            <a:r>
              <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Quốc Tử Giám là công trình được xây dựng để dạy học và thờ kính Khổng Tử cùng những bậc hiền tài Nho học xưa.</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Văn miếu được xây dựng vào năm 1070 dưới thời vua Lý Thánh Tông, còn Quốc Tử Giám được xây dựng năm 1076, dưới thời vua Lý Nhân Tông.</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414764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wipe(down)">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id="{523B93D8-7754-781D-1085-57EE9B266AA2}"/>
              </a:ext>
            </a:extLst>
          </p:cNvPr>
          <p:cNvGrpSpPr/>
          <p:nvPr/>
        </p:nvGrpSpPr>
        <p:grpSpPr>
          <a:xfrm flipH="1">
            <a:off x="1199164" y="-118953"/>
            <a:ext cx="10289628" cy="7194332"/>
            <a:chOff x="1463455" y="293300"/>
            <a:chExt cx="6375995" cy="6096012"/>
          </a:xfrm>
        </p:grpSpPr>
        <p:sp>
          <p:nvSpPr>
            <p:cNvPr id="5" name="矩形: 圆角 19">
              <a:extLst>
                <a:ext uri="{FF2B5EF4-FFF2-40B4-BE49-F238E27FC236}">
                  <a16:creationId xmlns:a16="http://schemas.microsoft.com/office/drawing/2014/main"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6" name="图片 15">
              <a:extLst>
                <a:ext uri="{FF2B5EF4-FFF2-40B4-BE49-F238E27FC236}">
                  <a16:creationId xmlns:a16="http://schemas.microsoft.com/office/drawing/2014/main"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2" name="Picture 1">
            <a:extLst>
              <a:ext uri="{FF2B5EF4-FFF2-40B4-BE49-F238E27FC236}">
                <a16:creationId xmlns:a16="http://schemas.microsoft.com/office/drawing/2014/main" id="{E809F964-941B-EAA1-F9EF-B5151882A56B}"/>
              </a:ext>
            </a:extLst>
          </p:cNvPr>
          <p:cNvPicPr>
            <a:picLocks noChangeAspect="1"/>
          </p:cNvPicPr>
          <p:nvPr/>
        </p:nvPicPr>
        <p:blipFill>
          <a:blip r:embed="rId3"/>
          <a:stretch>
            <a:fillRect/>
          </a:stretch>
        </p:blipFill>
        <p:spPr>
          <a:xfrm>
            <a:off x="2715822" y="2187229"/>
            <a:ext cx="7541406" cy="2121592"/>
          </a:xfrm>
          <a:prstGeom prst="rect">
            <a:avLst/>
          </a:prstGeom>
        </p:spPr>
      </p:pic>
    </p:spTree>
    <p:extLst>
      <p:ext uri="{BB962C8B-B14F-4D97-AF65-F5344CB8AC3E}">
        <p14:creationId xmlns:p14="http://schemas.microsoft.com/office/powerpoint/2010/main" val="173002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A picture containing diagram&#10;&#10;Description automatically generated">
            <a:extLst>
              <a:ext uri="{FF2B5EF4-FFF2-40B4-BE49-F238E27FC236}">
                <a16:creationId xmlns:a16="http://schemas.microsoft.com/office/drawing/2014/main" id="{3428BB05-1AC4-342A-EBCE-0DF1BDC6F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10" name="Rectangle 9">
            <a:extLst>
              <a:ext uri="{FF2B5EF4-FFF2-40B4-BE49-F238E27FC236}">
                <a16:creationId xmlns:a16="http://schemas.microsoft.com/office/drawing/2014/main" id="{249206AD-D136-C781-6B77-BE81868158CB}"/>
              </a:ext>
            </a:extLst>
          </p:cNvPr>
          <p:cNvSpPr/>
          <p:nvPr/>
        </p:nvSpPr>
        <p:spPr>
          <a:xfrm>
            <a:off x="5500618" y="1987667"/>
            <a:ext cx="6015107" cy="2308324"/>
          </a:xfrm>
          <a:prstGeom prst="rect">
            <a:avLst/>
          </a:prstGeom>
        </p:spPr>
        <p:txBody>
          <a:bodyPr wrap="square">
            <a:spAutoFit/>
          </a:bodyPr>
          <a:lstStyle/>
          <a:p>
            <a:pPr algn="ctr"/>
            <a:r>
              <a:rPr lang="en-US" sz="4800" b="1" dirty="0" err="1">
                <a:solidFill>
                  <a:srgbClr val="0070C0"/>
                </a:solidFill>
              </a:rPr>
              <a:t>Hoạt</a:t>
            </a:r>
            <a:r>
              <a:rPr lang="en-US" sz="4800" b="1" dirty="0">
                <a:solidFill>
                  <a:srgbClr val="0070C0"/>
                </a:solidFill>
              </a:rPr>
              <a:t> </a:t>
            </a:r>
            <a:r>
              <a:rPr lang="en-US" sz="4800" b="1" dirty="0" err="1">
                <a:solidFill>
                  <a:srgbClr val="0070C0"/>
                </a:solidFill>
              </a:rPr>
              <a:t>động</a:t>
            </a:r>
            <a:r>
              <a:rPr lang="en-US" sz="4800" b="1" dirty="0">
                <a:solidFill>
                  <a:srgbClr val="0070C0"/>
                </a:solidFill>
              </a:rPr>
              <a:t> 1: </a:t>
            </a:r>
            <a:r>
              <a:rPr lang="en-US" sz="4800" b="1" dirty="0" err="1">
                <a:solidFill>
                  <a:srgbClr val="0070C0"/>
                </a:solidFill>
              </a:rPr>
              <a:t>Tìm</a:t>
            </a:r>
            <a:r>
              <a:rPr lang="en-US" sz="4800" b="1" dirty="0">
                <a:solidFill>
                  <a:srgbClr val="0070C0"/>
                </a:solidFill>
              </a:rPr>
              <a:t> </a:t>
            </a:r>
            <a:r>
              <a:rPr lang="en-US" sz="4800" b="1" dirty="0" err="1">
                <a:solidFill>
                  <a:srgbClr val="0070C0"/>
                </a:solidFill>
              </a:rPr>
              <a:t>hiểu</a:t>
            </a:r>
            <a:r>
              <a:rPr lang="en-US" sz="4800" b="1" dirty="0">
                <a:solidFill>
                  <a:srgbClr val="0070C0"/>
                </a:solidFill>
              </a:rPr>
              <a:t> </a:t>
            </a:r>
            <a:r>
              <a:rPr lang="en-US" sz="4800" b="1" dirty="0" err="1">
                <a:solidFill>
                  <a:srgbClr val="0070C0"/>
                </a:solidFill>
              </a:rPr>
              <a:t>về</a:t>
            </a:r>
            <a:r>
              <a:rPr lang="en-US" sz="4800" b="1" dirty="0">
                <a:solidFill>
                  <a:srgbClr val="0070C0"/>
                </a:solidFill>
              </a:rPr>
              <a:t> </a:t>
            </a:r>
            <a:r>
              <a:rPr lang="en-US" sz="4800" b="1" dirty="0" err="1">
                <a:solidFill>
                  <a:srgbClr val="0070C0"/>
                </a:solidFill>
              </a:rPr>
              <a:t>khu</a:t>
            </a:r>
            <a:r>
              <a:rPr lang="en-US" sz="4800" b="1" dirty="0">
                <a:solidFill>
                  <a:srgbClr val="0070C0"/>
                </a:solidFill>
              </a:rPr>
              <a:t> di </a:t>
            </a:r>
            <a:r>
              <a:rPr lang="en-US" sz="4800" b="1" dirty="0" err="1">
                <a:solidFill>
                  <a:srgbClr val="0070C0"/>
                </a:solidFill>
              </a:rPr>
              <a:t>tích</a:t>
            </a:r>
            <a:r>
              <a:rPr lang="en-US" sz="4800" b="1" dirty="0">
                <a:solidFill>
                  <a:srgbClr val="0070C0"/>
                </a:solidFill>
              </a:rPr>
              <a:t> Văn </a:t>
            </a:r>
            <a:r>
              <a:rPr lang="en-US" sz="4800" b="1" dirty="0" err="1">
                <a:solidFill>
                  <a:srgbClr val="0070C0"/>
                </a:solidFill>
              </a:rPr>
              <a:t>Miếu</a:t>
            </a:r>
            <a:r>
              <a:rPr lang="en-US" sz="4800" b="1" dirty="0">
                <a:solidFill>
                  <a:srgbClr val="0070C0"/>
                </a:solidFill>
              </a:rPr>
              <a:t> – </a:t>
            </a:r>
            <a:r>
              <a:rPr lang="en-US" sz="4800" b="1" dirty="0" err="1">
                <a:solidFill>
                  <a:srgbClr val="0070C0"/>
                </a:solidFill>
              </a:rPr>
              <a:t>Quốc</a:t>
            </a:r>
            <a:r>
              <a:rPr lang="en-US" sz="4800" b="1" dirty="0">
                <a:solidFill>
                  <a:srgbClr val="0070C0"/>
                </a:solidFill>
              </a:rPr>
              <a:t> </a:t>
            </a:r>
            <a:r>
              <a:rPr lang="en-US" sz="4800" b="1" dirty="0" err="1">
                <a:solidFill>
                  <a:srgbClr val="0070C0"/>
                </a:solidFill>
              </a:rPr>
              <a:t>Tử</a:t>
            </a:r>
            <a:r>
              <a:rPr lang="en-US" sz="4800" b="1" dirty="0">
                <a:solidFill>
                  <a:srgbClr val="0070C0"/>
                </a:solidFill>
              </a:rPr>
              <a:t> </a:t>
            </a:r>
            <a:r>
              <a:rPr lang="en-US" sz="4800" b="1" dirty="0" err="1">
                <a:solidFill>
                  <a:srgbClr val="0070C0"/>
                </a:solidFill>
              </a:rPr>
              <a:t>Giám</a:t>
            </a:r>
            <a:endParaRPr lang="en-US" sz="4800" b="1" dirty="0">
              <a:solidFill>
                <a:srgbClr val="0070C0"/>
              </a:solidFill>
            </a:endParaRPr>
          </a:p>
        </p:txBody>
      </p:sp>
      <p:pic>
        <p:nvPicPr>
          <p:cNvPr id="12" name="Picture 11" descr="A red and grey structure with a green circle&#10;&#10;Description automatically generated">
            <a:extLst>
              <a:ext uri="{FF2B5EF4-FFF2-40B4-BE49-F238E27FC236}">
                <a16:creationId xmlns:a16="http://schemas.microsoft.com/office/drawing/2014/main" id="{CDC04C04-7566-66AC-AE8F-21BB16608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235473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Graphic 1">
            <a:extLst>
              <a:ext uri="{FF2B5EF4-FFF2-40B4-BE49-F238E27FC236}">
                <a16:creationId xmlns:a16="http://schemas.microsoft.com/office/drawing/2014/main" id="{8F0EA565-9A02-A7B0-74D9-72431B5F32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2154" y="143220"/>
            <a:ext cx="11824133" cy="1380780"/>
          </a:xfrm>
          <a:prstGeom prst="rect">
            <a:avLst/>
          </a:prstGeom>
        </p:spPr>
      </p:pic>
      <p:sp>
        <p:nvSpPr>
          <p:cNvPr id="3" name="TextBox 2">
            <a:extLst>
              <a:ext uri="{FF2B5EF4-FFF2-40B4-BE49-F238E27FC236}">
                <a16:creationId xmlns:a16="http://schemas.microsoft.com/office/drawing/2014/main" id="{0E47CFC0-C466-5BB1-A0CB-B907D26D3EA4}"/>
              </a:ext>
            </a:extLst>
          </p:cNvPr>
          <p:cNvSpPr txBox="1"/>
          <p:nvPr/>
        </p:nvSpPr>
        <p:spPr>
          <a:xfrm>
            <a:off x="876300" y="342900"/>
            <a:ext cx="10258425" cy="1077218"/>
          </a:xfrm>
          <a:prstGeom prst="rect">
            <a:avLst/>
          </a:prstGeom>
          <a:noFill/>
        </p:spPr>
        <p:txBody>
          <a:bodyPr wrap="square" rtlCol="0">
            <a:spAutoFit/>
          </a:bodyPr>
          <a:lstStyle/>
          <a:p>
            <a:pPr algn="ctr"/>
            <a:r>
              <a:rPr lang="nl-NL" sz="3200" b="1" dirty="0">
                <a:solidFill>
                  <a:srgbClr val="002060"/>
                </a:solidFill>
                <a:effectLst/>
                <a:ea typeface="Times New Roman" panose="02020603050405020304" pitchFamily="18" charset="0"/>
                <a:cs typeface="Times New Roman" panose="02020603050405020304" pitchFamily="18" charset="0"/>
              </a:rPr>
              <a:t>1. Xác định vị trí của một số công trình kiến trúc tiêu biểu trong khu di tích Văn Miếu - Quốc Tử Giám.</a:t>
            </a:r>
            <a:endParaRPr lang="en-US" sz="3200" b="1" dirty="0">
              <a:solidFill>
                <a:srgbClr val="002060"/>
              </a:solidFill>
              <a:effectLs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CC7A7AC-18DE-E140-9749-4DBFF481A1F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576512" y="1928812"/>
            <a:ext cx="7391878" cy="4300538"/>
          </a:xfrm>
          <a:prstGeom prst="rect">
            <a:avLst/>
          </a:prstGeom>
        </p:spPr>
      </p:pic>
      <p:sp>
        <p:nvSpPr>
          <p:cNvPr id="9" name="TextBox 8">
            <a:extLst>
              <a:ext uri="{FF2B5EF4-FFF2-40B4-BE49-F238E27FC236}">
                <a16:creationId xmlns:a16="http://schemas.microsoft.com/office/drawing/2014/main" id="{B43FE550-E6C2-E16D-0EE9-E91B8A59525B}"/>
              </a:ext>
            </a:extLst>
          </p:cNvPr>
          <p:cNvSpPr txBox="1"/>
          <p:nvPr/>
        </p:nvSpPr>
        <p:spPr>
          <a:xfrm>
            <a:off x="4219575" y="4010025"/>
            <a:ext cx="1733550" cy="338554"/>
          </a:xfrm>
          <a:prstGeom prst="rect">
            <a:avLst/>
          </a:prstGeom>
          <a:noFill/>
        </p:spPr>
        <p:txBody>
          <a:bodyPr wrap="square" rtlCol="0">
            <a:spAutoFit/>
          </a:bodyPr>
          <a:lstStyle/>
          <a:p>
            <a:r>
              <a:rPr lang="en-US" sz="1600" dirty="0" err="1">
                <a:highlight>
                  <a:srgbClr val="FFFF00"/>
                </a:highlight>
              </a:rPr>
              <a:t>Cổng</a:t>
            </a:r>
            <a:r>
              <a:rPr lang="en-US" sz="1600" dirty="0">
                <a:highlight>
                  <a:srgbClr val="FFFF00"/>
                </a:highlight>
              </a:rPr>
              <a:t> Văn </a:t>
            </a:r>
            <a:r>
              <a:rPr lang="en-US" sz="1600" dirty="0" err="1">
                <a:highlight>
                  <a:srgbClr val="FFFF00"/>
                </a:highlight>
              </a:rPr>
              <a:t>Miếu</a:t>
            </a:r>
            <a:endParaRPr lang="en-US" sz="1600" dirty="0">
              <a:highlight>
                <a:srgbClr val="FFFF00"/>
              </a:highlight>
            </a:endParaRPr>
          </a:p>
        </p:txBody>
      </p:sp>
      <p:sp>
        <p:nvSpPr>
          <p:cNvPr id="11" name="TextBox 10">
            <a:extLst>
              <a:ext uri="{FF2B5EF4-FFF2-40B4-BE49-F238E27FC236}">
                <a16:creationId xmlns:a16="http://schemas.microsoft.com/office/drawing/2014/main" id="{642C1E7C-A7E1-B64A-5913-6E2752C92474}"/>
              </a:ext>
            </a:extLst>
          </p:cNvPr>
          <p:cNvSpPr txBox="1"/>
          <p:nvPr/>
        </p:nvSpPr>
        <p:spPr>
          <a:xfrm>
            <a:off x="6105525" y="4019550"/>
            <a:ext cx="1733550" cy="338554"/>
          </a:xfrm>
          <a:prstGeom prst="rect">
            <a:avLst/>
          </a:prstGeom>
          <a:noFill/>
        </p:spPr>
        <p:txBody>
          <a:bodyPr wrap="square" rtlCol="0">
            <a:spAutoFit/>
          </a:bodyPr>
          <a:lstStyle/>
          <a:p>
            <a:r>
              <a:rPr lang="en-US" sz="1600" dirty="0" err="1">
                <a:highlight>
                  <a:srgbClr val="FFFF00"/>
                </a:highlight>
              </a:rPr>
              <a:t>Khuê</a:t>
            </a:r>
            <a:r>
              <a:rPr lang="en-US" sz="1600" dirty="0">
                <a:highlight>
                  <a:srgbClr val="FFFF00"/>
                </a:highlight>
              </a:rPr>
              <a:t> Văn </a:t>
            </a:r>
            <a:r>
              <a:rPr lang="en-US" sz="1600" dirty="0" err="1">
                <a:highlight>
                  <a:srgbClr val="FFFF00"/>
                </a:highlight>
              </a:rPr>
              <a:t>Các</a:t>
            </a:r>
            <a:endParaRPr lang="en-US" sz="1600" dirty="0">
              <a:highlight>
                <a:srgbClr val="FFFF00"/>
              </a:highlight>
            </a:endParaRPr>
          </a:p>
        </p:txBody>
      </p:sp>
      <p:sp>
        <p:nvSpPr>
          <p:cNvPr id="13" name="TextBox 12">
            <a:extLst>
              <a:ext uri="{FF2B5EF4-FFF2-40B4-BE49-F238E27FC236}">
                <a16:creationId xmlns:a16="http://schemas.microsoft.com/office/drawing/2014/main" id="{F5581F77-DFE4-9609-D4D7-592AE86E32AB}"/>
              </a:ext>
            </a:extLst>
          </p:cNvPr>
          <p:cNvSpPr txBox="1"/>
          <p:nvPr/>
        </p:nvSpPr>
        <p:spPr>
          <a:xfrm>
            <a:off x="6067425" y="3305175"/>
            <a:ext cx="1733550" cy="338554"/>
          </a:xfrm>
          <a:prstGeom prst="rect">
            <a:avLst/>
          </a:prstGeom>
          <a:noFill/>
        </p:spPr>
        <p:txBody>
          <a:bodyPr wrap="square" rtlCol="0">
            <a:spAutoFit/>
          </a:bodyPr>
          <a:lstStyle/>
          <a:p>
            <a:r>
              <a:rPr lang="en-US" sz="1600" dirty="0" err="1">
                <a:highlight>
                  <a:srgbClr val="FFFF00"/>
                </a:highlight>
              </a:rPr>
              <a:t>Nhà</a:t>
            </a:r>
            <a:r>
              <a:rPr lang="en-US" sz="1600" dirty="0">
                <a:highlight>
                  <a:srgbClr val="FFFF00"/>
                </a:highlight>
              </a:rPr>
              <a:t> </a:t>
            </a:r>
            <a:r>
              <a:rPr lang="en-US" sz="1600" dirty="0" err="1">
                <a:highlight>
                  <a:srgbClr val="FFFF00"/>
                </a:highlight>
              </a:rPr>
              <a:t>bia</a:t>
            </a:r>
            <a:r>
              <a:rPr lang="en-US" sz="1600" dirty="0">
                <a:highlight>
                  <a:srgbClr val="FFFF00"/>
                </a:highlight>
              </a:rPr>
              <a:t> </a:t>
            </a:r>
            <a:r>
              <a:rPr lang="en-US" sz="1600" dirty="0" err="1">
                <a:highlight>
                  <a:srgbClr val="FFFF00"/>
                </a:highlight>
              </a:rPr>
              <a:t>tiến</a:t>
            </a:r>
            <a:r>
              <a:rPr lang="en-US" sz="1600" dirty="0">
                <a:highlight>
                  <a:srgbClr val="FFFF00"/>
                </a:highlight>
              </a:rPr>
              <a:t> </a:t>
            </a:r>
            <a:r>
              <a:rPr lang="en-US" sz="1600" dirty="0" err="1">
                <a:highlight>
                  <a:srgbClr val="FFFF00"/>
                </a:highlight>
              </a:rPr>
              <a:t>sĩ</a:t>
            </a:r>
            <a:endParaRPr lang="en-US" sz="1600" dirty="0">
              <a:highlight>
                <a:srgbClr val="FFFF00"/>
              </a:highlight>
            </a:endParaRPr>
          </a:p>
        </p:txBody>
      </p:sp>
      <p:sp>
        <p:nvSpPr>
          <p:cNvPr id="14" name="TextBox 13">
            <a:extLst>
              <a:ext uri="{FF2B5EF4-FFF2-40B4-BE49-F238E27FC236}">
                <a16:creationId xmlns:a16="http://schemas.microsoft.com/office/drawing/2014/main" id="{317B3F23-CBA1-B0A4-F61E-C893474259B0}"/>
              </a:ext>
            </a:extLst>
          </p:cNvPr>
          <p:cNvSpPr txBox="1"/>
          <p:nvPr/>
        </p:nvSpPr>
        <p:spPr>
          <a:xfrm>
            <a:off x="6096000" y="4705350"/>
            <a:ext cx="1733550" cy="338554"/>
          </a:xfrm>
          <a:prstGeom prst="rect">
            <a:avLst/>
          </a:prstGeom>
          <a:noFill/>
        </p:spPr>
        <p:txBody>
          <a:bodyPr wrap="square" rtlCol="0">
            <a:spAutoFit/>
          </a:bodyPr>
          <a:lstStyle/>
          <a:p>
            <a:r>
              <a:rPr lang="en-US" sz="1600" dirty="0" err="1">
                <a:highlight>
                  <a:srgbClr val="FFFF00"/>
                </a:highlight>
              </a:rPr>
              <a:t>Nhà</a:t>
            </a:r>
            <a:r>
              <a:rPr lang="en-US" sz="1600" dirty="0">
                <a:highlight>
                  <a:srgbClr val="FFFF00"/>
                </a:highlight>
              </a:rPr>
              <a:t> </a:t>
            </a:r>
            <a:r>
              <a:rPr lang="en-US" sz="1600" dirty="0" err="1">
                <a:highlight>
                  <a:srgbClr val="FFFF00"/>
                </a:highlight>
              </a:rPr>
              <a:t>bia</a:t>
            </a:r>
            <a:r>
              <a:rPr lang="en-US" sz="1600" dirty="0">
                <a:highlight>
                  <a:srgbClr val="FFFF00"/>
                </a:highlight>
              </a:rPr>
              <a:t> </a:t>
            </a:r>
            <a:r>
              <a:rPr lang="en-US" sz="1600" dirty="0" err="1">
                <a:highlight>
                  <a:srgbClr val="FFFF00"/>
                </a:highlight>
              </a:rPr>
              <a:t>tiến</a:t>
            </a:r>
            <a:r>
              <a:rPr lang="en-US" sz="1600" dirty="0">
                <a:highlight>
                  <a:srgbClr val="FFFF00"/>
                </a:highlight>
              </a:rPr>
              <a:t> </a:t>
            </a:r>
            <a:r>
              <a:rPr lang="en-US" sz="1600" dirty="0" err="1">
                <a:highlight>
                  <a:srgbClr val="FFFF00"/>
                </a:highlight>
              </a:rPr>
              <a:t>sĩ</a:t>
            </a:r>
            <a:endParaRPr lang="en-US" sz="1600" dirty="0">
              <a:highlight>
                <a:srgbClr val="FFFF00"/>
              </a:highlight>
            </a:endParaRPr>
          </a:p>
        </p:txBody>
      </p:sp>
      <p:sp>
        <p:nvSpPr>
          <p:cNvPr id="15" name="TextBox 14">
            <a:extLst>
              <a:ext uri="{FF2B5EF4-FFF2-40B4-BE49-F238E27FC236}">
                <a16:creationId xmlns:a16="http://schemas.microsoft.com/office/drawing/2014/main" id="{5EF226A7-30E4-36EB-52D9-36CBAEC40E05}"/>
              </a:ext>
            </a:extLst>
          </p:cNvPr>
          <p:cNvSpPr txBox="1"/>
          <p:nvPr/>
        </p:nvSpPr>
        <p:spPr>
          <a:xfrm>
            <a:off x="7429500" y="3657600"/>
            <a:ext cx="1733550" cy="338554"/>
          </a:xfrm>
          <a:prstGeom prst="rect">
            <a:avLst/>
          </a:prstGeom>
          <a:noFill/>
        </p:spPr>
        <p:txBody>
          <a:bodyPr wrap="square" rtlCol="0">
            <a:spAutoFit/>
          </a:bodyPr>
          <a:lstStyle/>
          <a:p>
            <a:r>
              <a:rPr lang="en-US" sz="1600" dirty="0" err="1">
                <a:highlight>
                  <a:srgbClr val="FFFF00"/>
                </a:highlight>
              </a:rPr>
              <a:t>Khu</a:t>
            </a:r>
            <a:r>
              <a:rPr lang="en-US" sz="1600" dirty="0">
                <a:highlight>
                  <a:srgbClr val="FFFF00"/>
                </a:highlight>
              </a:rPr>
              <a:t> </a:t>
            </a:r>
            <a:r>
              <a:rPr lang="en-US" sz="1600" dirty="0" err="1">
                <a:highlight>
                  <a:srgbClr val="FFFF00"/>
                </a:highlight>
              </a:rPr>
              <a:t>Đại</a:t>
            </a:r>
            <a:r>
              <a:rPr lang="en-US" sz="1600" dirty="0">
                <a:highlight>
                  <a:srgbClr val="FFFF00"/>
                </a:highlight>
              </a:rPr>
              <a:t> Thành</a:t>
            </a:r>
          </a:p>
        </p:txBody>
      </p:sp>
      <p:sp>
        <p:nvSpPr>
          <p:cNvPr id="16" name="TextBox 15">
            <a:extLst>
              <a:ext uri="{FF2B5EF4-FFF2-40B4-BE49-F238E27FC236}">
                <a16:creationId xmlns:a16="http://schemas.microsoft.com/office/drawing/2014/main" id="{D061181F-76BD-B1AE-2EC9-286259EC9688}"/>
              </a:ext>
            </a:extLst>
          </p:cNvPr>
          <p:cNvSpPr txBox="1"/>
          <p:nvPr/>
        </p:nvSpPr>
        <p:spPr>
          <a:xfrm>
            <a:off x="8658225" y="4248150"/>
            <a:ext cx="1733550" cy="338554"/>
          </a:xfrm>
          <a:prstGeom prst="rect">
            <a:avLst/>
          </a:prstGeom>
          <a:noFill/>
        </p:spPr>
        <p:txBody>
          <a:bodyPr wrap="square" rtlCol="0">
            <a:spAutoFit/>
          </a:bodyPr>
          <a:lstStyle/>
          <a:p>
            <a:r>
              <a:rPr lang="en-US" sz="1600" dirty="0" err="1">
                <a:highlight>
                  <a:srgbClr val="FFFF00"/>
                </a:highlight>
              </a:rPr>
              <a:t>Khu</a:t>
            </a:r>
            <a:r>
              <a:rPr lang="en-US" sz="1600" dirty="0">
                <a:highlight>
                  <a:srgbClr val="FFFF00"/>
                </a:highlight>
              </a:rPr>
              <a:t> Thái </a:t>
            </a:r>
            <a:r>
              <a:rPr lang="en-US" sz="1600" dirty="0" err="1">
                <a:highlight>
                  <a:srgbClr val="FFFF00"/>
                </a:highlight>
              </a:rPr>
              <a:t>Học</a:t>
            </a:r>
            <a:endParaRPr lang="en-US" sz="1600" dirty="0">
              <a:highlight>
                <a:srgbClr val="FFFF00"/>
              </a:highlight>
            </a:endParaRPr>
          </a:p>
        </p:txBody>
      </p:sp>
      <p:pic>
        <p:nvPicPr>
          <p:cNvPr id="5" name="Picture 4" descr="A white circle with leaves and blue text&#10;&#10;Description automatically generated">
            <a:extLst>
              <a:ext uri="{FF2B5EF4-FFF2-40B4-BE49-F238E27FC236}">
                <a16:creationId xmlns:a16="http://schemas.microsoft.com/office/drawing/2014/main" id="{CC0E10B2-0D0E-2A47-719B-6A55B62ED5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spTree>
    <p:extLst>
      <p:ext uri="{BB962C8B-B14F-4D97-AF65-F5344CB8AC3E}">
        <p14:creationId xmlns:p14="http://schemas.microsoft.com/office/powerpoint/2010/main" val="322453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3" grpId="0"/>
      <p:bldP spid="14"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671</Words>
  <Application>Microsoft Office PowerPoint</Application>
  <PresentationFormat>Widescreen</PresentationFormat>
  <Paragraphs>46</Paragraphs>
  <Slides>21</Slides>
  <Notes>4</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#9Slide07 HoneyCream</vt:lpstr>
      <vt:lpstr>Arial</vt:lpstr>
      <vt:lpstr>Calibri</vt:lpstr>
      <vt:lpstr>Calibri Light</vt:lpstr>
      <vt:lpstr>Cambria</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24</cp:revision>
  <dcterms:created xsi:type="dcterms:W3CDTF">2023-09-27T05:53:28Z</dcterms:created>
  <dcterms:modified xsi:type="dcterms:W3CDTF">2024-07-09T08:30:51Z</dcterms:modified>
</cp:coreProperties>
</file>