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9" r:id="rId13"/>
    <p:sldId id="268" r:id="rId14"/>
    <p:sldId id="270" r:id="rId15"/>
    <p:sldId id="272" r:id="rId16"/>
    <p:sldId id="273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53B"/>
    <a:srgbClr val="C7E6A4"/>
    <a:srgbClr val="407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32AE-6134-4FCA-B631-3AF38A8A9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069C7-F3DB-4406-B4BE-78DF789F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B2D4F-70F2-43E8-8CBF-24F24676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6229F-6ADD-4C6D-9A98-6D3FB2A4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0BF2-3AA2-4251-82B8-344C526D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926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974F-01BD-4D08-AD99-FEB3F19E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924B-1A29-40EC-9044-1E5BD3A5E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3471-7ED3-4BDD-BC61-8B239FCA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983F-9E5C-4E7E-9EB0-B0A84902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4A02D-9A1F-41C7-AFCF-14C47C1E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52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C668C-1A3F-4429-B99C-BCAB3D328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81976-8033-4121-8536-F717F58B2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43DFA-660A-44E8-960F-5B47B406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A640-813E-468B-A489-03314E84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A8D2-40EB-4507-8EDF-06F86C65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384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C5C1-0F85-4E22-A08C-037D20D5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3A1E-14DC-49AE-B58C-A93FB046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9FD08-CEBF-4B91-AF66-9526FF43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1044B-F7A5-46F2-AA60-2E89A374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E023A-70D6-4012-9143-FBE6AF7C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4819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9D99-3820-4F43-87EA-4A721A99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58F8-8583-4D26-8108-360BCA06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30D57-3007-4152-B321-C3377E1D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CE2F-4097-4CC7-B337-EFB976D2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B398-BFCF-4536-A32C-C9C226D8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110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82E1-A700-4C32-A2E6-62FE3023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CA8C-8EBA-4CEA-B72D-461A0E2B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DEBE2-0C7E-4585-88FB-B45B426B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88C1F-017E-42BF-B1FF-125323ED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44737-DBA7-43C6-96C1-838B21EA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F8B92-986A-4123-8E48-5A74D415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914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F073-5486-4280-AA2B-E4EDBAF0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4EE43-BC9D-49C2-8114-5EEE94C4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66DEB-068E-4161-8493-4A2A99685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201BD-C95A-474A-A401-BEE8F2104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F3F39-A622-4E96-88B8-F5DBEF0C1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DF321-FC13-4111-88CA-7161AF35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059FC-7E98-4DF1-B6CC-3FDDD9D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FF716-B1E2-4D7A-AA2A-A95C8AE0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833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E5D5-C65E-4E6D-990B-E033ECBC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55155-7813-47E7-9B1A-DB3A474F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3403-F919-47D4-9A61-55EF5C5C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3DB5E-289D-4F62-91DA-CF626F1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422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B0B97-3B51-4B77-A236-D80925FC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87FE1-4EC0-4C2B-BBE1-3C0D0CEB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439DA-88AA-4C6B-8A25-2534C91B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42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163F-6CC9-4881-902B-0DDF3FB4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F97F-DEDF-409E-A17A-E066ACF9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AABBD-804C-44B8-92BF-6A676AD15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3AA4B-2D53-4DCF-8907-CA65E0F8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03F58-D98E-4ECE-95CC-62664BFD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D4DA3-46F2-45D8-89BC-13E5F03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76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BE2B-0FAF-4FD1-BBA8-6A39A378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0884B-5D0B-4A2C-A841-424B5281D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4AFA-03E3-41BB-B2E4-2833A7CD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4DDFA-0F02-4DBF-B07D-CF2E6F74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D3F78-16C5-48EA-8A96-4A962BB8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91AEA-3F91-4C73-9FA0-19184B23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39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7A0D8-3A0F-45CC-A2D2-A3615E56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8AEFB-77DF-42DE-BD24-FAFAEAB0E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9524-7728-4D47-8734-D5141946A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ACF6-4644-4E6E-8900-EBF40C257DB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BE02-81FB-4546-A4CD-88C9A8DD2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A14E-99F2-421C-8AA0-903AEAC9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image" Target="../media/image6.gif"/><Relationship Id="rId10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6.gif"/><Relationship Id="rId10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68C97B-1772-42FD-976F-1358FCE10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57976041-FD6E-40A4-804D-2A8260C2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" y="2060924"/>
            <a:ext cx="78210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0"/>
                <a:ea typeface="Microsoft YaHei" panose="020B0503020204020204" pitchFamily="34" charset="-122"/>
                <a:cs typeface="Calibri" panose="020F0502020204030204" pitchFamily="34" charset="0"/>
              </a:rPr>
              <a:t>NGUYỄN TRƯỜNG TỘ MONG MUỐN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0"/>
                <a:ea typeface="Microsoft YaHei" panose="020B0503020204020204" pitchFamily="34" charset="-122"/>
                <a:cs typeface="Calibri" panose="020F0502020204030204" pitchFamily="34" charset="0"/>
              </a:rPr>
              <a:t>CANH TÂN ĐẤT NƯỚC</a:t>
            </a:r>
            <a:endParaRPr lang="zh-CN" altLang="en-US" sz="6600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10314-C660-4539-AA58-D346DEA4102F}"/>
              </a:ext>
            </a:extLst>
          </p:cNvPr>
          <p:cNvSpPr/>
          <p:nvPr/>
        </p:nvSpPr>
        <p:spPr>
          <a:xfrm>
            <a:off x="1317825" y="420045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</a:rPr>
              <a:t>LỊCH SỬ - LỚP 5A4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75367-E1C6-41EB-AFFF-40D24C29E048}"/>
              </a:ext>
            </a:extLst>
          </p:cNvPr>
          <p:cNvSpPr/>
          <p:nvPr/>
        </p:nvSpPr>
        <p:spPr>
          <a:xfrm>
            <a:off x="1130300" y="5688449"/>
            <a:ext cx="5953080" cy="749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5400" b="1" dirty="0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5400" b="1" dirty="0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5400" b="1" cap="none" spc="0" dirty="0">
              <a:ln w="57150">
                <a:solidFill>
                  <a:srgbClr val="00B050"/>
                </a:solidFill>
                <a:prstDash val="solid"/>
              </a:ln>
              <a:solidFill>
                <a:srgbClr val="A4E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2mate.com - Upbeat and Happy Background Music For YouTube Videos and Commercials_bOZCnxJAq_0">
            <a:hlinkClick r:id="" action="ppaction://media"/>
            <a:extLst>
              <a:ext uri="{FF2B5EF4-FFF2-40B4-BE49-F238E27FC236}">
                <a16:creationId xmlns:a16="http://schemas.microsoft.com/office/drawing/2014/main" id="{2347E4CE-63B8-4ECB-AF93-B6D67E19F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1825" y="-873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0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0CEB940-3C86-4DCB-8CB4-2753540C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 TRƯỜNG TỘ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BA4A14-54F7-4F9D-A18F-BFBBD57102A7}"/>
              </a:ext>
            </a:extLst>
          </p:cNvPr>
          <p:cNvSpPr/>
          <p:nvPr/>
        </p:nvSpPr>
        <p:spPr>
          <a:xfrm>
            <a:off x="239714" y="1511300"/>
            <a:ext cx="67029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Nguyễn Trường Tộ sinh năm 1830 và mất năm 1871.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1860,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nước Pháp. </a:t>
            </a:r>
            <a:endParaRPr lang="en-US" altLang="en-US" sz="2400" b="1" i="1" dirty="0">
              <a:ln w="952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4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EE056-8D30-44F5-86C0-7006EC98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CB51665-B1BC-4B3E-AAC5-B47979F255DF}"/>
              </a:ext>
            </a:extLst>
          </p:cNvPr>
          <p:cNvSpPr/>
          <p:nvPr/>
        </p:nvSpPr>
        <p:spPr>
          <a:xfrm>
            <a:off x="393700" y="444500"/>
            <a:ext cx="11430000" cy="5969000"/>
          </a:xfrm>
          <a:prstGeom prst="frame">
            <a:avLst>
              <a:gd name="adj1" fmla="val 56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591D5-0862-4CEA-875A-83E4483C6C0F}"/>
              </a:ext>
            </a:extLst>
          </p:cNvPr>
          <p:cNvSpPr txBox="1"/>
          <p:nvPr/>
        </p:nvSpPr>
        <p:spPr>
          <a:xfrm>
            <a:off x="2038350" y="863600"/>
            <a:ext cx="8318500" cy="341802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iCiel Soup of Justice" pitchFamily="2" charset="0"/>
                <a:ea typeface="Times New Roman" panose="02020603050405020304" pitchFamily="18" charset="0"/>
              </a:rPr>
              <a:t>Tình hình đất nước ta </a:t>
            </a:r>
          </a:p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iCiel Soup of Justice" pitchFamily="2" charset="0"/>
                <a:ea typeface="Times New Roman" panose="02020603050405020304" pitchFamily="18" charset="0"/>
              </a:rPr>
              <a:t>trước sự xâm lược </a:t>
            </a:r>
          </a:p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iCiel Soup of Justice" pitchFamily="2" charset="0"/>
                <a:ea typeface="Times New Roman" panose="02020603050405020304" pitchFamily="18" charset="0"/>
              </a:rPr>
              <a:t>của thực dân Pháp</a:t>
            </a:r>
            <a:endParaRPr lang="en-US" sz="4000">
              <a:ln w="38100">
                <a:solidFill>
                  <a:schemeClr val="bg1"/>
                </a:solidFill>
              </a:ln>
              <a:latin typeface="iCiel Soup of Justice" pitchFamily="2" charset="0"/>
            </a:endParaRPr>
          </a:p>
        </p:txBody>
      </p:sp>
      <p:pic>
        <p:nvPicPr>
          <p:cNvPr id="2050" name="Picture 2" descr="Cannon icon cartoon style Royalty Free Vector Image">
            <a:extLst>
              <a:ext uri="{FF2B5EF4-FFF2-40B4-BE49-F238E27FC236}">
                <a16:creationId xmlns:a16="http://schemas.microsoft.com/office/drawing/2014/main" id="{FB826DB1-CB7B-4572-9C62-F0B64AC5C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76111" l="0" r="100000">
                        <a14:foregroundMark x1="28000" y1="35926" x2="90000" y2="26852"/>
                        <a14:foregroundMark x1="29600" y1="32963" x2="29200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00" b="16297"/>
          <a:stretch/>
        </p:blipFill>
        <p:spPr bwMode="auto">
          <a:xfrm>
            <a:off x="-190500" y="3149600"/>
            <a:ext cx="4974803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25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778868" y="49468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3382662" y="1875264"/>
            <a:ext cx="53572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>
                <a:solidFill>
                  <a:srgbClr val="407EDA"/>
                </a:solidFill>
              </a:rPr>
              <a:t>1. Theo em tại sao thực dân Pháp lại có thể dễ dàng xâm lược nước ta? </a:t>
            </a:r>
          </a:p>
          <a:p>
            <a:r>
              <a:rPr lang="en-US" sz="4000" b="1">
                <a:solidFill>
                  <a:srgbClr val="407EDA"/>
                </a:solidFill>
              </a:rPr>
              <a:t>2. Điều đó cho thấy tình hình đất nước ta lúc đó như thế nào?</a:t>
            </a:r>
          </a:p>
        </p:txBody>
      </p:sp>
      <p:pic>
        <p:nvPicPr>
          <p:cNvPr id="9220" name="Picture 4" descr="History Of Books png free download - Books Cartoon - book geography history  channel">
            <a:extLst>
              <a:ext uri="{FF2B5EF4-FFF2-40B4-BE49-F238E27FC236}">
                <a16:creationId xmlns:a16="http://schemas.microsoft.com/office/drawing/2014/main" id="{BF304D7C-4F3F-46C0-8F3C-68E44034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95" y="0"/>
            <a:ext cx="3953905" cy="3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43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8EDA9A-2532-4B3F-8645-496A4F85E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BAB8C-39B0-4E5C-8230-B3F604B6C07B}"/>
              </a:ext>
            </a:extLst>
          </p:cNvPr>
          <p:cNvSpPr/>
          <p:nvPr/>
        </p:nvSpPr>
        <p:spPr>
          <a:xfrm>
            <a:off x="-812800" y="0"/>
            <a:ext cx="8966200" cy="109853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B0A2B-32B3-4649-B5E6-6182B116033C}"/>
              </a:ext>
            </a:extLst>
          </p:cNvPr>
          <p:cNvSpPr/>
          <p:nvPr/>
        </p:nvSpPr>
        <p:spPr>
          <a:xfrm>
            <a:off x="234703" y="203200"/>
            <a:ext cx="7347197" cy="573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 HÌNH NƯỚC TA LÚC BẤY GIỜ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1AD4A-62CE-4513-8ADC-6357583F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1258830"/>
            <a:ext cx="830142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20F0C-CF3B-4C92-A197-B4FE22B7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2047817"/>
            <a:ext cx="1158338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DFD86-2B08-4C3C-9D39-15B3267A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2811405"/>
            <a:ext cx="1158338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6D8DC2-95D4-4A42-8D14-B14D7C6A59D4}"/>
              </a:ext>
            </a:extLst>
          </p:cNvPr>
          <p:cNvSpPr/>
          <p:nvPr/>
        </p:nvSpPr>
        <p:spPr>
          <a:xfrm>
            <a:off x="1612900" y="4486341"/>
            <a:ext cx="10020300" cy="19017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08735-872C-4C53-A76C-8CE734251B79}"/>
              </a:ext>
            </a:extLst>
          </p:cNvPr>
          <p:cNvSpPr/>
          <p:nvPr/>
        </p:nvSpPr>
        <p:spPr>
          <a:xfrm>
            <a:off x="2908986" y="4560052"/>
            <a:ext cx="7212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tất yếu đối với hoàn cảnh </a:t>
            </a:r>
          </a:p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nước ta lúc bấy giờ</a:t>
            </a:r>
          </a:p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phải thực hiện đổi mới đất nước.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4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94A77-F50F-46DB-842D-6D5390F0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EB07AC43-98F3-4D4D-93DA-1FCE2369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188" y="1031270"/>
            <a:ext cx="8690423" cy="31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i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</a:rPr>
              <a:t>Những đề nghị canh tân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i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</a:rPr>
              <a:t>của Nguyễn Trường Tộ </a:t>
            </a:r>
            <a:endParaRPr lang="zh-CN" altLang="en-US" sz="4800" b="1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90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2241565" y="1800386"/>
            <a:ext cx="571560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Nguyễn Trường Tộ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đã đưa ra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những đề nghị gì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để canh tân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đất nước?</a:t>
            </a:r>
            <a:endParaRPr lang="en-US" sz="16600" b="1" cap="none" spc="0">
              <a:ln>
                <a:solidFill>
                  <a:srgbClr val="0070C0"/>
                </a:solidFill>
              </a:ln>
              <a:solidFill>
                <a:srgbClr val="407E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371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0CEB940-3C86-4DCB-8CB4-2753540C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92964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1775" y="263116"/>
            <a:ext cx="7366010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 đề nghề nghị canh tân đất nước:</a:t>
            </a:r>
            <a:endParaRPr lang="en-US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60342E85-98C8-464D-BEE4-7515FF1B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841500"/>
            <a:ext cx="5791200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giao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Thuê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chuyên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ngoài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trường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quân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đội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BFEDEEB-F91E-41D9-9B4C-D0405B29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1841499"/>
            <a:ext cx="2971800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giao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hóa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Quân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sự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6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8EDA9A-2532-4B3F-8645-496A4F85E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BAB8C-39B0-4E5C-8230-B3F604B6C07B}"/>
              </a:ext>
            </a:extLst>
          </p:cNvPr>
          <p:cNvSpPr/>
          <p:nvPr/>
        </p:nvSpPr>
        <p:spPr>
          <a:xfrm>
            <a:off x="-630621" y="-73875"/>
            <a:ext cx="11002026" cy="12475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6D8DC2-95D4-4A42-8D14-B14D7C6A59D4}"/>
              </a:ext>
            </a:extLst>
          </p:cNvPr>
          <p:cNvSpPr/>
          <p:nvPr/>
        </p:nvSpPr>
        <p:spPr>
          <a:xfrm>
            <a:off x="1612900" y="4486341"/>
            <a:ext cx="10020300" cy="19017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08735-872C-4C53-A76C-8CE734251B79}"/>
              </a:ext>
            </a:extLst>
          </p:cNvPr>
          <p:cNvSpPr/>
          <p:nvPr/>
        </p:nvSpPr>
        <p:spPr>
          <a:xfrm>
            <a:off x="2611120" y="4467630"/>
            <a:ext cx="75996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</a:rPr>
              <a:t>Chính điều đó đã làm cho đất nước ta thêm suy yếu, </a:t>
            </a:r>
          </a:p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</a:rPr>
              <a:t>chịu sự đô hộ của thực dân Pháp.</a:t>
            </a:r>
            <a:endParaRPr lang="en-US" alt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23A8C7-6AA1-4333-A4D5-467F43E6C4EB}"/>
              </a:ext>
            </a:extLst>
          </p:cNvPr>
          <p:cNvSpPr txBox="1"/>
          <p:nvPr/>
        </p:nvSpPr>
        <p:spPr>
          <a:xfrm>
            <a:off x="-73237" y="-20670"/>
            <a:ext cx="102840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vua và triều đình nhà Nguyễn có thái độ như thế nào với những đề nghị của Nguyễn Trường Tộ ?</a:t>
            </a:r>
            <a:endParaRPr lang="en-US" sz="3200" b="1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id="{136217D4-FE8B-4A4D-A221-076625740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1407309"/>
            <a:ext cx="1096963" cy="11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0">
            <a:extLst>
              <a:ext uri="{FF2B5EF4-FFF2-40B4-BE49-F238E27FC236}">
                <a16:creationId xmlns:a16="http://schemas.microsoft.com/office/drawing/2014/main" id="{ED237211-4E68-4BE4-824F-4374249B3D84}"/>
              </a:ext>
            </a:extLst>
          </p:cNvPr>
          <p:cNvSpPr txBox="1"/>
          <p:nvPr/>
        </p:nvSpPr>
        <p:spPr>
          <a:xfrm>
            <a:off x="1443037" y="1821647"/>
            <a:ext cx="43481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Không ủng hộ</a:t>
            </a:r>
            <a:endParaRPr lang="zh-CN" altLang="en-US" sz="24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A5D95FE0-F46F-4BAC-B299-0E08561B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73" y="1369676"/>
            <a:ext cx="1096963" cy="11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4">
            <a:extLst>
              <a:ext uri="{FF2B5EF4-FFF2-40B4-BE49-F238E27FC236}">
                <a16:creationId xmlns:a16="http://schemas.microsoft.com/office/drawing/2014/main" id="{A5B8CDF5-1217-4713-9C57-C12D3F970E6C}"/>
              </a:ext>
            </a:extLst>
          </p:cNvPr>
          <p:cNvSpPr txBox="1"/>
          <p:nvPr/>
        </p:nvSpPr>
        <p:spPr>
          <a:xfrm>
            <a:off x="6255544" y="1799908"/>
            <a:ext cx="611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Không thực hiện các yêu cầu của ông</a:t>
            </a:r>
            <a:endParaRPr lang="zh-CN" altLang="en-US" sz="24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21" name="图片 21">
            <a:extLst>
              <a:ext uri="{FF2B5EF4-FFF2-40B4-BE49-F238E27FC236}">
                <a16:creationId xmlns:a16="http://schemas.microsoft.com/office/drawing/2014/main" id="{387EF194-3FC9-4EDD-BE11-193A39622C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79" y="2511236"/>
            <a:ext cx="1096963" cy="11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4">
            <a:extLst>
              <a:ext uri="{FF2B5EF4-FFF2-40B4-BE49-F238E27FC236}">
                <a16:creationId xmlns:a16="http://schemas.microsoft.com/office/drawing/2014/main" id="{E19552B9-B96B-4407-A122-03CD9378692F}"/>
              </a:ext>
            </a:extLst>
          </p:cNvPr>
          <p:cNvSpPr txBox="1"/>
          <p:nvPr/>
        </p:nvSpPr>
        <p:spPr>
          <a:xfrm>
            <a:off x="3134042" y="2689155"/>
            <a:ext cx="1002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Họ là người bảo thủ, lạc hậu, </a:t>
            </a:r>
          </a:p>
          <a:p>
            <a:pPr>
              <a:defRPr/>
            </a:pPr>
            <a:r>
              <a:rPr lang="da-DK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không hiểu gì về thế giới bên ngoài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591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2404612" y="1989828"/>
            <a:ext cx="571560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>
                <a:ln>
                  <a:solidFill>
                    <a:srgbClr val="407EDA"/>
                  </a:solidFill>
                </a:ln>
                <a:solidFill>
                  <a:srgbClr val="407EDA"/>
                </a:solidFill>
              </a:rPr>
              <a:t>Nhân dân ta đánh giá như thế nào về con người và những đề nghị canh tân đất nước của </a:t>
            </a:r>
          </a:p>
          <a:p>
            <a:pPr algn="ctr"/>
            <a:r>
              <a:rPr lang="da-DK" sz="4000" b="1">
                <a:ln>
                  <a:solidFill>
                    <a:srgbClr val="407EDA"/>
                  </a:solidFill>
                </a:ln>
                <a:solidFill>
                  <a:srgbClr val="407EDA"/>
                </a:solidFill>
              </a:rPr>
              <a:t>Nguyễn Trường Tộ ?</a:t>
            </a:r>
            <a:endParaRPr lang="en-US" sz="4000" b="1">
              <a:ln>
                <a:solidFill>
                  <a:srgbClr val="407EDA"/>
                </a:solidFill>
              </a:ln>
              <a:solidFill>
                <a:srgbClr val="407E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9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778868" y="49468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45212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357080"/>
            <a:ext cx="3006337" cy="813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 NGHĨA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3417372" y="1498600"/>
            <a:ext cx="535725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>
                <a:ln w="6350">
                  <a:solidFill>
                    <a:srgbClr val="407EDA"/>
                  </a:solidFill>
                </a:ln>
                <a:solidFill>
                  <a:srgbClr val="407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 đề nghị đổi mới đất nước của </a:t>
            </a:r>
          </a:p>
          <a:p>
            <a:pPr algn="ctr"/>
            <a:r>
              <a:rPr lang="en-US" altLang="en-US" sz="4000">
                <a:ln w="6350">
                  <a:solidFill>
                    <a:srgbClr val="407EDA"/>
                  </a:solidFill>
                </a:ln>
                <a:solidFill>
                  <a:srgbClr val="407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Nguyễn Trường Tộ chứng tỏ ông là người hiểu biết sâu rộng, có lòng yêu nước thiết tha, mong muốn dân giàu, nước mạnh.</a:t>
            </a:r>
            <a:endParaRPr lang="en-US" sz="4000" b="1">
              <a:ln w="6350">
                <a:solidFill>
                  <a:srgbClr val="407EDA"/>
                </a:solidFill>
              </a:ln>
              <a:solidFill>
                <a:srgbClr val="407EDA"/>
              </a:solidFill>
            </a:endParaRPr>
          </a:p>
        </p:txBody>
      </p:sp>
      <p:pic>
        <p:nvPicPr>
          <p:cNvPr id="9220" name="Picture 4" descr="History Of Books png free download - Books Cartoon - book geography history  channel">
            <a:extLst>
              <a:ext uri="{FF2B5EF4-FFF2-40B4-BE49-F238E27FC236}">
                <a16:creationId xmlns:a16="http://schemas.microsoft.com/office/drawing/2014/main" id="{BF304D7C-4F3F-46C0-8F3C-68E44034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95" y="0"/>
            <a:ext cx="3953905" cy="3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74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68C04-285C-4C51-833B-89A46721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1EAD0-736A-42B5-A832-4EE8AD183987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407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116B3-10E8-4D8D-A402-5F5B5487E15F}"/>
              </a:ext>
            </a:extLst>
          </p:cNvPr>
          <p:cNvSpPr/>
          <p:nvPr/>
        </p:nvSpPr>
        <p:spPr>
          <a:xfrm>
            <a:off x="234703" y="130171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en-US" sz="5400" b="1" u="sng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74FB5-650F-4E83-8150-4A9FAE4A2689}"/>
              </a:ext>
            </a:extLst>
          </p:cNvPr>
          <p:cNvSpPr/>
          <p:nvPr/>
        </p:nvSpPr>
        <p:spPr>
          <a:xfrm>
            <a:off x="539503" y="1887577"/>
            <a:ext cx="7588497" cy="25574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VƯỢT CHƯỚNG</a:t>
            </a:r>
          </a:p>
          <a:p>
            <a:pPr algn="ctr"/>
            <a:r>
              <a:rPr lang="en-US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NGẠI VẬT</a:t>
            </a:r>
          </a:p>
        </p:txBody>
      </p:sp>
    </p:spTree>
    <p:extLst>
      <p:ext uri="{BB962C8B-B14F-4D97-AF65-F5344CB8AC3E}">
        <p14:creationId xmlns:p14="http://schemas.microsoft.com/office/powerpoint/2010/main" val="2437573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4E37FFB-F2AC-421B-8E50-4306CAAA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2070"/>
          <a:stretch/>
        </p:blipFill>
        <p:spPr bwMode="auto">
          <a:xfrm>
            <a:off x="1447800" y="221741"/>
            <a:ext cx="9296400" cy="647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6536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E8588A-57FC-44D5-B361-A24AEA0CD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2538BE-1286-46E7-BD9E-10BF9858F5C9}"/>
              </a:ext>
            </a:extLst>
          </p:cNvPr>
          <p:cNvSpPr/>
          <p:nvPr/>
        </p:nvSpPr>
        <p:spPr>
          <a:xfrm>
            <a:off x="-812800" y="0"/>
            <a:ext cx="45212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7EE2A-5F47-4CDD-AF63-89FE87D6A845}"/>
              </a:ext>
            </a:extLst>
          </p:cNvPr>
          <p:cNvSpPr/>
          <p:nvPr/>
        </p:nvSpPr>
        <p:spPr>
          <a:xfrm>
            <a:off x="234703" y="357080"/>
            <a:ext cx="3006337" cy="813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GHI NHỚ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E5D3FD91-5E60-4668-B49B-533022C0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38" y="4754879"/>
            <a:ext cx="253979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4F7E4E64-379C-4A29-BE20-53BA72B378A4}"/>
              </a:ext>
            </a:extLst>
          </p:cNvPr>
          <p:cNvSpPr txBox="1"/>
          <p:nvPr/>
        </p:nvSpPr>
        <p:spPr>
          <a:xfrm>
            <a:off x="81280" y="1498600"/>
            <a:ext cx="7965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83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BÌNH TÂY ĐẠI NGUYÊN SOÁI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ĐẠI NGUYÊN SOÁI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TRƯƠNG ĐỊNH ĐẠI VƯƠNG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BÌNH TÂY ĐẠI VƯƠNG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885" y="1198323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17987" y="2262098"/>
            <a:ext cx="83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TRƯƠNG ĐỊNH ĐƯỢC SUY TÔN LÀ 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1293" y="4459742"/>
            <a:ext cx="4748397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NĂM 1862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NĂM 1682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NĂM 1683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36120" y="4428313"/>
            <a:ext cx="442305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NĂM 1863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2904" y="4127736"/>
            <a:ext cx="1097382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32482" y="415086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1588" y="137767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9279" y="896800"/>
            <a:ext cx="11194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TRIỀU ĐÌNH NHÀ NGUYỄN </a:t>
            </a:r>
          </a:p>
          <a:p>
            <a:pPr algn="ctr">
              <a:defRPr/>
            </a:pPr>
            <a:r>
              <a:rPr lang="en-US" sz="4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 HÒA ƯỚC NHƯỜNG 3 TỈNH MIỀN ĐÔNG NAM KÌ CHO </a:t>
            </a:r>
          </a:p>
          <a:p>
            <a:pPr algn="ctr">
              <a:defRPr/>
            </a:pPr>
            <a:r>
              <a:rPr lang="en-US" sz="4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THỰC DÂN PHÁP NĂM BAO NHIÊU?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91F442-44A2-4D88-A87E-3391ED0378B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8B6A1C-81CD-432F-95C6-6C6D5ABB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E6FB2A-C6F6-4B79-83B0-F8BB5AC1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Picture 12" descr="Káº¿t quáº£ hÃ¬nh áº£nh cho win text gif">
            <a:extLst>
              <a:ext uri="{FF2B5EF4-FFF2-40B4-BE49-F238E27FC236}">
                <a16:creationId xmlns:a16="http://schemas.microsoft.com/office/drawing/2014/main" id="{CC712560-2BBF-4FF4-8C98-986DF6697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ngdung">
            <a:extLst>
              <a:ext uri="{FF2B5EF4-FFF2-40B4-BE49-F238E27FC236}">
                <a16:creationId xmlns:a16="http://schemas.microsoft.com/office/drawing/2014/main" id="{31BCB843-A152-40C5-BC3C-F0EC9D606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E162E0E0-5F94-4BAA-9599-815590015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0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68C97B-1772-42FD-976F-1358FCE10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57976041-FD6E-40A4-804D-2A8260C2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" y="2060924"/>
            <a:ext cx="78210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0"/>
                <a:ea typeface="Microsoft YaHei" panose="020B0503020204020204" pitchFamily="34" charset="-122"/>
                <a:cs typeface="Calibri" panose="020F0502020204030204" pitchFamily="34" charset="0"/>
              </a:rPr>
              <a:t>NGUYỄN TRƯỜNG TỘ MONG MUỐN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0"/>
                <a:ea typeface="Microsoft YaHei" panose="020B0503020204020204" pitchFamily="34" charset="-122"/>
                <a:cs typeface="Calibri" panose="020F0502020204030204" pitchFamily="34" charset="0"/>
              </a:rPr>
              <a:t>CANH TÂN ĐẤT NƯỚC</a:t>
            </a:r>
            <a:endParaRPr lang="zh-CN" altLang="en-US" sz="6600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10314-C660-4539-AA58-D346DEA4102F}"/>
              </a:ext>
            </a:extLst>
          </p:cNvPr>
          <p:cNvSpPr/>
          <p:nvPr/>
        </p:nvSpPr>
        <p:spPr>
          <a:xfrm>
            <a:off x="2244925" y="420045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</a:rPr>
              <a:t>LỊCH SỬ - LỚP 5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75367-E1C6-41EB-AFFF-40D24C29E048}"/>
              </a:ext>
            </a:extLst>
          </p:cNvPr>
          <p:cNvSpPr/>
          <p:nvPr/>
        </p:nvSpPr>
        <p:spPr>
          <a:xfrm>
            <a:off x="1130300" y="5688449"/>
            <a:ext cx="5623618" cy="749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00B050"/>
                  </a:solidFill>
                  <a:prstDash val="solid"/>
                </a:ln>
                <a:solidFill>
                  <a:srgbClr val="A4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hiện: EduFive</a:t>
            </a:r>
            <a:endParaRPr lang="en-US" sz="5400" b="1" cap="none" spc="0">
              <a:ln w="57150">
                <a:solidFill>
                  <a:srgbClr val="00B050"/>
                </a:solidFill>
                <a:prstDash val="solid"/>
              </a:ln>
              <a:solidFill>
                <a:srgbClr val="A4E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2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071C5-6AC3-433D-9DA2-46BF430C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966B8E16-EFA9-4B4E-9E56-EB57661F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788" y="1844070"/>
            <a:ext cx="8690423" cy="31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Microsoft YaHei" panose="020B0503020204020204" pitchFamily="34" charset="-122"/>
                <a:cs typeface="Calibri" panose="020F0502020204030204" pitchFamily="34" charset="0"/>
              </a:rPr>
              <a:t>TÌM HIỂU VỀ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Microsoft YaHei" panose="020B0503020204020204" pitchFamily="34" charset="-122"/>
                <a:cs typeface="Calibri" panose="020F0502020204030204" pitchFamily="34" charset="0"/>
              </a:rPr>
              <a:t>ÔNG NGUYỄN TRƯỜNG TỘ</a:t>
            </a:r>
            <a:endParaRPr lang="zh-CN" altLang="en-US" sz="4800" b="1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9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2719438" y="1499062"/>
            <a:ext cx="49337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 1. Năm sinh, năm mất của Nguyễn Trường Tộ.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 2. Quê quán của ông.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 3. Trong cuộc đời của mình ông đã được đi đâu và tìm hiểu những gì?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</a:rPr>
              <a:t>  4. Ông đã có suy nghĩ gì để cứu nước nhà khỏi tình trạng lúc bấy giờ?</a:t>
            </a:r>
            <a:endParaRPr lang="en-US" sz="8000" b="1" cap="none" spc="0">
              <a:ln>
                <a:solidFill>
                  <a:srgbClr val="0070C0"/>
                </a:solidFill>
              </a:ln>
              <a:solidFill>
                <a:srgbClr val="407E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3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669</Words>
  <Application>Microsoft Office PowerPoint</Application>
  <PresentationFormat>Widescreen</PresentationFormat>
  <Paragraphs>88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.VnTime</vt:lpstr>
      <vt:lpstr>Arial</vt:lpstr>
      <vt:lpstr>Calibri</vt:lpstr>
      <vt:lpstr>Calibri Light</vt:lpstr>
      <vt:lpstr>iCiel Brush Up</vt:lpstr>
      <vt:lpstr>iCiel Pony</vt:lpstr>
      <vt:lpstr>iCiel Soup of Justice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ÁNH NHUNG NGUYỄN NGỌC</dc:creator>
  <cp:lastModifiedBy>Administrator</cp:lastModifiedBy>
  <cp:revision>25</cp:revision>
  <dcterms:created xsi:type="dcterms:W3CDTF">2021-09-09T17:07:12Z</dcterms:created>
  <dcterms:modified xsi:type="dcterms:W3CDTF">2024-07-09T13:00:31Z</dcterms:modified>
</cp:coreProperties>
</file>