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14" r:id="rId2"/>
    <p:sldMasterId id="2147483726" r:id="rId3"/>
    <p:sldMasterId id="2147483738" r:id="rId4"/>
    <p:sldMasterId id="2147483750" r:id="rId5"/>
    <p:sldMasterId id="2147483762" r:id="rId6"/>
    <p:sldMasterId id="2147483786" r:id="rId7"/>
    <p:sldMasterId id="2147483798" r:id="rId8"/>
    <p:sldMasterId id="2147483810" r:id="rId9"/>
    <p:sldMasterId id="2147483822" r:id="rId10"/>
    <p:sldMasterId id="2147483834" r:id="rId11"/>
    <p:sldMasterId id="2147483846" r:id="rId12"/>
    <p:sldMasterId id="2147483858" r:id="rId13"/>
  </p:sldMasterIdLst>
  <p:notesMasterIdLst>
    <p:notesMasterId r:id="rId37"/>
  </p:notesMasterIdLst>
  <p:handoutMasterIdLst>
    <p:handoutMasterId r:id="rId38"/>
  </p:handoutMasterIdLst>
  <p:sldIdLst>
    <p:sldId id="327" r:id="rId14"/>
    <p:sldId id="256" r:id="rId15"/>
    <p:sldId id="257" r:id="rId16"/>
    <p:sldId id="267" r:id="rId17"/>
    <p:sldId id="287" r:id="rId18"/>
    <p:sldId id="272" r:id="rId19"/>
    <p:sldId id="315" r:id="rId20"/>
    <p:sldId id="275" r:id="rId21"/>
    <p:sldId id="301" r:id="rId22"/>
    <p:sldId id="311" r:id="rId23"/>
    <p:sldId id="303" r:id="rId24"/>
    <p:sldId id="305" r:id="rId25"/>
    <p:sldId id="307" r:id="rId26"/>
    <p:sldId id="282" r:id="rId27"/>
    <p:sldId id="316" r:id="rId28"/>
    <p:sldId id="318" r:id="rId29"/>
    <p:sldId id="320" r:id="rId30"/>
    <p:sldId id="322" r:id="rId31"/>
    <p:sldId id="324" r:id="rId32"/>
    <p:sldId id="293" r:id="rId33"/>
    <p:sldId id="294" r:id="rId34"/>
    <p:sldId id="326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286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D0101-D182-4014-A963-B296D99D0683}" type="datetime1">
              <a:rPr lang="vi-VN" smtClean="0"/>
              <a:pPr/>
              <a:t>09/07/2024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5B3F6-C44E-44A6-97BB-384F79B89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30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A6103-D734-4228-8EEB-303A7C94BB77}" type="datetime1">
              <a:rPr lang="vi-VN" smtClean="0"/>
              <a:pPr/>
              <a:t>09/07/2024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4EF98-2FA7-44DC-88A2-EF5C11BB3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12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3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1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13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9762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721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8729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9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9631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491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7281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3787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2515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7235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077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1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2690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3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14126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831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703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6786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15013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8663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9826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3653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1375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6380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5498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9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594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0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5457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3141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85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83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4599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5149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6768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5775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21935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8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8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2089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324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01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91ED-67C0-4F5E-A7A9-F2D221A763A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118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7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97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7650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2021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61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8979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1828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5679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4778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29870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9446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16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12FB-99F4-476A-8978-6FF46C16D0B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325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0900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8846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7006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28533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177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6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504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4320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76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79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00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65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21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018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114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462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0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803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812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8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181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320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5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609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08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50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201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02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20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366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74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780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9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797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4260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91ED-67C0-4F5E-A7A9-F2D221A763A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4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12FB-99F4-476A-8978-6FF46C16D0B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64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9352-8E54-40F5-8FF2-28B126457C9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068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920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50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513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390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298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20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529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402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710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9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791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130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91ED-67C0-4F5E-A7A9-F2D221A763A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32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12FB-99F4-476A-8978-6FF46C16D0B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8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D9352-8E54-40F5-8FF2-28B126457C9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65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80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47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364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8872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756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9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226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657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634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783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2025DDD7-95DF-467C-A331-19A71E8A138C}" type="slidenum">
              <a:rPr lang="ar-SA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54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50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9023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3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4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36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462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94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579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145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8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672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3216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891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773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74020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730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91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2677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576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0620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758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44587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977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6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229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350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337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751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6763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170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5880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2812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2083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9276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35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539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49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0151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340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9274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737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3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2833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312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4081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0433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1148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728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050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77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13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8855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5494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04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D309B-65E8-4B38-830F-1365C7642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870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32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8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71" r:id="rId9"/>
    <p:sldLayoutId id="2147483868" r:id="rId10"/>
    <p:sldLayoutId id="2147483869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2025DDD7-95DF-467C-A331-19A71E8A138C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2025DDD7-95DF-467C-A331-19A71E8A138C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3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2025DDD7-95DF-467C-A331-19A71E8A138C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2025DDD7-95DF-467C-A331-19A71E8A138C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2025DDD7-95DF-467C-A331-19A71E8A138C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9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224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0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7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13.gif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1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0913" y="1371600"/>
            <a:ext cx="9204913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7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19854" y="3109913"/>
            <a:ext cx="2461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CẢNH CẮT LÚA</a:t>
            </a:r>
          </a:p>
        </p:txBody>
      </p:sp>
      <p:pic>
        <p:nvPicPr>
          <p:cNvPr id="6149" name="Picture 5" descr="images99134_canhdonglua270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58" y="1955945"/>
            <a:ext cx="4404946" cy="26511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s273365_cantho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25926"/>
            <a:ext cx="4120662" cy="2641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ay%20L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65" y="1955945"/>
            <a:ext cx="3631223" cy="28321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on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97" y="1868632"/>
            <a:ext cx="3566746" cy="2825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4494E-7 -4.07407E-6 L -0.2591 -0.257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5" y="-128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E-7 1.85185E-6 L 0.2328 -0.25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0" y="-128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2974E-7 2.96296E-6 L -0.29614 0.271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5" y="135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46E-6 1.85185E-6 L 0.25926 0.281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5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lit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27" y="50961"/>
            <a:ext cx="3757246" cy="30527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20717145836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74" y="2454436"/>
            <a:ext cx="2637692" cy="40687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ận trên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4" y="3465674"/>
            <a:ext cx="3263412" cy="27527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3669404" y="4114961"/>
            <a:ext cx="2384181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 ĂN QUẢ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MIỀN BẮC - 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0" y="3294063"/>
            <a:ext cx="6139962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6173666" y="161"/>
            <a:ext cx="0" cy="3281363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6173666" y="3281524"/>
            <a:ext cx="0" cy="3576637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537438" y="3306924"/>
            <a:ext cx="0" cy="3551237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479181" y="1330486"/>
            <a:ext cx="1406769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964304" y="6283486"/>
            <a:ext cx="152253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mận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WordArt 17"/>
          <p:cNvSpPr>
            <a:spLocks noChangeArrowheads="1" noChangeShapeType="1" noTextEdit="1"/>
          </p:cNvSpPr>
          <p:nvPr/>
        </p:nvSpPr>
        <p:spPr bwMode="auto">
          <a:xfrm>
            <a:off x="6942997" y="1406686"/>
            <a:ext cx="153425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 animBg="1"/>
      <p:bldP spid="8204" grpId="0" animBg="1"/>
      <p:bldP spid="8205" grpId="0" animBg="1"/>
      <p:bldP spid="8206" grpId="0" animBg="1"/>
      <p:bldP spid="8207" grpId="0"/>
      <p:bldP spid="8208" grpId="0"/>
      <p:bldP spid="8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ambu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40" y="12701"/>
            <a:ext cx="2397369" cy="17303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nf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3" y="2343305"/>
            <a:ext cx="2642089" cy="19081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xo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18" y="4900613"/>
            <a:ext cx="2505808" cy="18970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Photo_Downl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081704" cy="25034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aurieng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6" y="689130"/>
            <a:ext cx="2602523" cy="356076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xoai8r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" y="3465513"/>
            <a:ext cx="3065585" cy="33210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0" y="2968625"/>
            <a:ext cx="3468566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3445120" y="2955929"/>
            <a:ext cx="0" cy="16160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3445120" y="2016125"/>
            <a:ext cx="0" cy="9398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421673" y="2028825"/>
            <a:ext cx="2567354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421673" y="4559300"/>
            <a:ext cx="2567354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5965581" y="2"/>
            <a:ext cx="0" cy="20161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5977304" y="4546600"/>
            <a:ext cx="0" cy="2311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5977306" y="4559300"/>
            <a:ext cx="3166696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6293827" y="5092855"/>
            <a:ext cx="2672862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 ĂN QUẢ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MIỀN NAM - </a:t>
            </a:r>
          </a:p>
        </p:txBody>
      </p:sp>
      <p:sp>
        <p:nvSpPr>
          <p:cNvPr id="10259" name="WordArt 19"/>
          <p:cNvSpPr>
            <a:spLocks noChangeArrowheads="1" noChangeShapeType="1" noTextEdit="1"/>
          </p:cNvSpPr>
          <p:nvPr/>
        </p:nvSpPr>
        <p:spPr bwMode="auto">
          <a:xfrm>
            <a:off x="640373" y="2593975"/>
            <a:ext cx="2114550" cy="261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kern="1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chôm</a:t>
            </a:r>
            <a:r>
              <a:rPr lang="en-US" sz="3600" b="1" kern="1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chôm</a:t>
            </a:r>
            <a:endParaRPr lang="en-US" sz="3600" b="1" kern="10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970090" y="3121025"/>
            <a:ext cx="1362808" cy="236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kern="1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600" b="1" kern="10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6751034" y="176368"/>
            <a:ext cx="1965080" cy="3127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kern="1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600" b="1" kern="10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endParaRPr lang="en-US" sz="3600" b="1" kern="10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64" y="60325"/>
            <a:ext cx="3116873" cy="2274888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aycafe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597" y="2767013"/>
            <a:ext cx="2291862" cy="2881312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ựa mủ chảy từ thân cây cao su bị rạch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54" y="2719388"/>
            <a:ext cx="2082312" cy="2894012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mages139541_phuc-trang-mia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98" y="3703638"/>
            <a:ext cx="3097823" cy="2481262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659923" y="147"/>
            <a:ext cx="0" cy="2543175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2555875"/>
            <a:ext cx="4648200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4646809" y="2557463"/>
            <a:ext cx="4497265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625969" y="2592388"/>
            <a:ext cx="0" cy="4265612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6337789" y="2592388"/>
            <a:ext cx="0" cy="4265612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2647951" y="3544888"/>
            <a:ext cx="3664926" cy="0"/>
          </a:xfrm>
          <a:prstGeom prst="line">
            <a:avLst/>
          </a:prstGeom>
          <a:noFill/>
          <a:ln w="66675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69635" y="958851"/>
            <a:ext cx="10272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 CHÈ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12481" y="5818335"/>
            <a:ext cx="2101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 CAO SU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474428" y="6319985"/>
            <a:ext cx="2101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 MÍA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723185" y="5769122"/>
            <a:ext cx="2101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 CÀ PHÊ</a:t>
            </a:r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>
            <a:off x="2999716" y="2751285"/>
            <a:ext cx="297326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CÂY CÔNG NGHIỆP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32" y="60469"/>
            <a:ext cx="3232150" cy="227488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8154362" y="497186"/>
            <a:ext cx="834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 HỒ TIÊU</a:t>
            </a:r>
          </a:p>
        </p:txBody>
      </p:sp>
      <p:pic>
        <p:nvPicPr>
          <p:cNvPr id="21" name="Picture 4" descr="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68" y="60325"/>
            <a:ext cx="3116873" cy="2274888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Nhựa mủ chảy từ thân cây cao su bị rạch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3" y="2719388"/>
            <a:ext cx="2082312" cy="2894012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1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/>
      <p:bldP spid="9234" grpId="0"/>
      <p:bldP spid="9235" grpId="0"/>
      <p:bldP spid="9236" grpId="0"/>
      <p:bldP spid="92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7620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Thi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kể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về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các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loại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cây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trồng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ở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địa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phương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mình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685925" y="2971800"/>
            <a:ext cx="7543800" cy="1371600"/>
          </a:xfrm>
          <a:prstGeom prst="wedgeRoundRectCallout">
            <a:avLst>
              <a:gd name="adj1" fmla="val -52523"/>
              <a:gd name="adj2" fmla="val 117824"/>
              <a:gd name="adj3" fmla="val 16667"/>
            </a:avLst>
          </a:prstGeom>
          <a:solidFill>
            <a:srgbClr val="66FF99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Lúa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ngô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sắn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đậu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chuối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khoai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dứa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xoài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mận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dừa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mít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bạch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đàn</a:t>
            </a:r>
            <a:r>
              <a:rPr kumimoji="0" lang="en-US" sz="3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...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Picture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524162"/>
            <a:ext cx="16573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icture2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1" y="5437414"/>
            <a:ext cx="1657350" cy="14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685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_41366158_farm416a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" y="612775"/>
            <a:ext cx="2996712" cy="220345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peking-d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535" y="639763"/>
            <a:ext cx="2801815" cy="2157412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" y="3021013"/>
            <a:ext cx="2993781" cy="21971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Vannulo_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55" y="3040066"/>
            <a:ext cx="2516065" cy="2179637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Seven-Stars-Farm-0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73" y="3021020"/>
            <a:ext cx="2822331" cy="2185987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webgoatfarm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78" y="641350"/>
            <a:ext cx="2480896" cy="21463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0" y="2914650"/>
            <a:ext cx="9144000" cy="0"/>
          </a:xfrm>
          <a:prstGeom prst="line">
            <a:avLst/>
          </a:prstGeom>
          <a:noFill/>
          <a:ln w="63500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3248758" y="614364"/>
            <a:ext cx="0" cy="220503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3248758" y="3009900"/>
            <a:ext cx="0" cy="220980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6383215" y="614363"/>
            <a:ext cx="0" cy="2195512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V="1">
            <a:off x="6383215" y="3016250"/>
            <a:ext cx="0" cy="2190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1804" y="77889"/>
            <a:ext cx="3376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795954" y="123926"/>
            <a:ext cx="611944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 </a:t>
            </a:r>
            <a:r>
              <a:rPr lang="en-US" sz="16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Hoạt</a:t>
            </a:r>
            <a:r>
              <a:rPr 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sz="16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3: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sát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chăn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nuôi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ta:                                    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685800" y="5219801"/>
            <a:ext cx="53281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19459" y="5396773"/>
            <a:ext cx="8387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6600"/>
                </a:solidFill>
              </a:rPr>
              <a:t>+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endParaRPr lang="en-US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1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94596" y="6086526"/>
            <a:ext cx="880110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7434" name="Picture 26" descr="zeichen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5" y="5219801"/>
            <a:ext cx="49823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7" descr="zeichen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4" y="6133692"/>
            <a:ext cx="49823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0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3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3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3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8" dur="5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5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/>
      <p:bldP spid="17427" grpId="0"/>
      <p:bldP spid="17428" grpId="0"/>
      <p:bldP spid="17428" grpId="1"/>
      <p:bldP spid="17431" grpId="0"/>
      <p:bldP spid="174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 descr="Small checker board"/>
          <p:cNvSpPr>
            <a:spLocks noChangeArrowheads="1" noChangeShapeType="1" noTextEdit="1"/>
          </p:cNvSpPr>
          <p:nvPr/>
        </p:nvSpPr>
        <p:spPr bwMode="auto">
          <a:xfrm>
            <a:off x="55725" y="111125"/>
            <a:ext cx="5184531" cy="469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61" name="Picture 5" descr="CQ Print xong2"/>
          <p:cNvPicPr>
            <a:picLocks noChangeAspect="1" noChangeArrowheads="1"/>
          </p:cNvPicPr>
          <p:nvPr/>
        </p:nvPicPr>
        <p:blipFill>
          <a:blip r:embed="rId2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81025"/>
            <a:ext cx="4859215" cy="61341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3581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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?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309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47625"/>
            <a:ext cx="9020908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lnSpc>
                <a:spcPct val="1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8198" y="4533900"/>
            <a:ext cx="5161085" cy="52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lnSpc>
                <a:spcPct val="1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05193" y="4904510"/>
            <a:ext cx="5559663" cy="4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lnSpc>
                <a:spcPct val="1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05193" y="5265295"/>
            <a:ext cx="4783015" cy="4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lnSpc>
                <a:spcPct val="1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Da: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endParaRPr lang="en-US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83577" y="5730836"/>
            <a:ext cx="8053754" cy="109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4" name="Picture 12" descr="0194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3" y="1143000"/>
            <a:ext cx="123092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060621162358_ThitboM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" y="1143003"/>
            <a:ext cx="1433146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ap_vietnam_bird_flu_121305_2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07" y="1138238"/>
            <a:ext cx="188448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ao l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80" y="2886075"/>
            <a:ext cx="1521069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16" descr="141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9" y="3095625"/>
            <a:ext cx="158261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17" descr="images898981_de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16" y="1162053"/>
            <a:ext cx="1178169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18" descr="ImageVi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91" y="1157288"/>
            <a:ext cx="155623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9" descr="Mulensosin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61" y="3133725"/>
            <a:ext cx="147710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21" descr="Khanmatke_da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23" y="3028950"/>
            <a:ext cx="172329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22" descr="dscf0904_resize_expos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95" y="3114680"/>
            <a:ext cx="1521069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zeichen9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6" y="228600"/>
            <a:ext cx="49823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54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/>
      <p:bldP spid="23559" grpId="0"/>
      <p:bldP spid="23560" grpId="0"/>
      <p:bldP spid="235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56547" y="133351"/>
            <a:ext cx="7325459" cy="4953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60584" y="133351"/>
            <a:ext cx="72214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lnSpc>
                <a:spcPct val="15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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0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ap_vietnam_bird_flu_vaccine_101205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4" y="815975"/>
            <a:ext cx="2309446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05(2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39" y="828722"/>
            <a:ext cx="247503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birdflu_japan_cp_79464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16" y="831850"/>
            <a:ext cx="253218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ap_Turkey_bird_flu_210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09" y="2709863"/>
            <a:ext cx="2652346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images1036235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70" y="4578350"/>
            <a:ext cx="307584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images40700_cum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81" y="4591050"/>
            <a:ext cx="277397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images7830_cumga%2029-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3" y="4552950"/>
            <a:ext cx="2195146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images838221_Ga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4" y="2708276"/>
            <a:ext cx="215118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0" y="443865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0" y="2571750"/>
            <a:ext cx="592015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2532185" y="781056"/>
            <a:ext cx="0" cy="6024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5933343" y="768357"/>
            <a:ext cx="0" cy="60118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3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3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3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3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3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3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/>
      <p:bldP spid="25614" grpId="0" animBg="1"/>
      <p:bldP spid="25615" grpId="0" animBg="1"/>
      <p:bldP spid="25616" grpId="0" animBg="1"/>
      <p:bldP spid="256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31939" y="1754189"/>
            <a:ext cx="8185638" cy="3844925"/>
          </a:xfrm>
          <a:prstGeom prst="rect">
            <a:avLst/>
          </a:prstGeom>
          <a:solidFill>
            <a:schemeClr val="bg1"/>
          </a:solidFill>
          <a:ln w="7620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91512" y="180977"/>
            <a:ext cx="5775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2683" y="1722281"/>
            <a:ext cx="750423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99"/>
                </a:solidFill>
              </a:rPr>
              <a:t>*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base" hangingPunct="1">
              <a:lnSpc>
                <a:spcPct val="1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eaLnBrk="1" fontAlgn="base" hangingPunct="1">
              <a:lnSpc>
                <a:spcPct val="1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82815" y="846093"/>
            <a:ext cx="3089031" cy="7985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HỌC</a:t>
            </a:r>
          </a:p>
        </p:txBody>
      </p:sp>
      <p:pic>
        <p:nvPicPr>
          <p:cNvPr id="2" name="Picture 9" descr="wp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3"/>
            <a:ext cx="2461846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wp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4895850"/>
            <a:ext cx="2461846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zeichen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69" y="180979"/>
            <a:ext cx="49823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7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5" grpId="0"/>
      <p:bldP spid="20486" grpId="0"/>
      <p:bldP spid="204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49" y="1066800"/>
            <a:ext cx="3581400" cy="1905000"/>
          </a:xfrm>
        </p:spPr>
        <p:txBody>
          <a:bodyPr>
            <a:prstTxWarp prst="textArchUp">
              <a:avLst>
                <a:gd name="adj" fmla="val 10916277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KIỂM</a:t>
            </a:r>
            <a:r>
              <a:rPr lang="en-US" b="1" i="1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TR</a:t>
            </a:r>
            <a:r>
              <a:rPr lang="en-US" b="1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BÀI CŨ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52400" y="2743200"/>
            <a:ext cx="3276600" cy="2428902"/>
          </a:xfrm>
          <a:prstGeom prst="wedgeEllipseCallout">
            <a:avLst>
              <a:gd name="adj1" fmla="val 72012"/>
              <a:gd name="adj2" fmla="val 159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14449" y="2743200"/>
            <a:ext cx="3276600" cy="2438400"/>
          </a:xfrm>
          <a:prstGeom prst="wedgeEllipseCallout">
            <a:avLst>
              <a:gd name="adj1" fmla="val 71259"/>
              <a:gd name="adj2" fmla="val 1589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7418" y="2743205"/>
            <a:ext cx="3454582" cy="2556361"/>
          </a:xfrm>
          <a:prstGeom prst="wedgeEllipseCallout">
            <a:avLst>
              <a:gd name="adj1" fmla="val 72179"/>
              <a:gd name="adj2" fmla="val 118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1" y="2743203"/>
            <a:ext cx="3657599" cy="2582833"/>
          </a:xfrm>
          <a:prstGeom prst="wedgeEllipseCallout">
            <a:avLst>
              <a:gd name="adj1" fmla="val 67453"/>
              <a:gd name="adj2" fmla="val 111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990600"/>
            <a:ext cx="4876800" cy="586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7200" y="429491"/>
            <a:ext cx="48768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LƯỢC ĐỒ MẬT ĐỘ DÂN SỐ VIỆT NAM</a:t>
            </a:r>
          </a:p>
        </p:txBody>
      </p:sp>
    </p:spTree>
    <p:extLst>
      <p:ext uri="{BB962C8B-B14F-4D97-AF65-F5344CB8AC3E}">
        <p14:creationId xmlns:p14="http://schemas.microsoft.com/office/powerpoint/2010/main" val="17520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2819408"/>
            <a:ext cx="77724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D70F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j-ea"/>
                <a:cs typeface="+mj-cs"/>
              </a:rPr>
              <a:t>TRÒ CHƠI ĐÚNG / SAI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D70FB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5" name="Picture 6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3881">
            <a:off x="7626350" y="228600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10668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10668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10668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0668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7608">
            <a:off x="83789" y="326378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9536">
            <a:off x="-623" y="5530318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23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609600"/>
            <a:ext cx="7239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Trồng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trọt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ngành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sản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xuất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trong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nông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nghiệp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nước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ta.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Cà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phê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loại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cây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được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trồng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nhiều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nhất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ở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nước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ta.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Cây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trồng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nước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ta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chủ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yếu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là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cây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xứ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nóng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Lợn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,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gà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,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vịt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được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nuôi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nhiều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ở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vùng</a:t>
            </a:r>
            <a:r>
              <a:rPr lang="en-US" kern="0" dirty="0">
                <a:solidFill>
                  <a:srgbClr val="7030A0"/>
                </a:solidFill>
                <a:effectLst/>
                <a:latin typeface="Times New Roman"/>
              </a:rPr>
              <a:t> </a:t>
            </a:r>
            <a:r>
              <a:rPr lang="en-US" kern="0" dirty="0" err="1">
                <a:solidFill>
                  <a:srgbClr val="7030A0"/>
                </a:solidFill>
                <a:effectLst/>
                <a:latin typeface="Times New Roman"/>
              </a:rPr>
              <a:t>núi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Chăn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nuôi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được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phát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triển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ngày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càng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tăng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Chăn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nuôi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đóng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góp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¾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giá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trị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sản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xuất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nông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nghiệp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nước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ta.</a:t>
            </a:r>
          </a:p>
        </p:txBody>
      </p:sp>
      <p:sp>
        <p:nvSpPr>
          <p:cNvPr id="11" name="Action Button: Custom 10">
            <a:hlinkClick r:id="" action="ppaction://noaction" highlightClick="1"/>
          </p:cNvPr>
          <p:cNvSpPr/>
          <p:nvPr/>
        </p:nvSpPr>
        <p:spPr>
          <a:xfrm>
            <a:off x="7755082" y="609600"/>
            <a:ext cx="381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7755082" y="1524000"/>
            <a:ext cx="381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7755082" y="2514600"/>
            <a:ext cx="381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7755082" y="3390900"/>
            <a:ext cx="381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0" name="Action Button: Custom 19">
            <a:hlinkClick r:id="" action="ppaction://noaction" highlightClick="1"/>
          </p:cNvPr>
          <p:cNvSpPr/>
          <p:nvPr/>
        </p:nvSpPr>
        <p:spPr>
          <a:xfrm>
            <a:off x="7755082" y="5029200"/>
            <a:ext cx="381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1" name="Action Button: Custom 20">
            <a:hlinkClick r:id="" action="ppaction://noaction" highlightClick="1"/>
          </p:cNvPr>
          <p:cNvSpPr/>
          <p:nvPr/>
        </p:nvSpPr>
        <p:spPr>
          <a:xfrm>
            <a:off x="7755082" y="4114799"/>
            <a:ext cx="381000" cy="457200"/>
          </a:xfrm>
          <a:prstGeom prst="actionButtonBlank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53790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92725" y="1917700"/>
            <a:ext cx="8544658" cy="2609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524265" y="152400"/>
            <a:ext cx="4419600" cy="1600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Củng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cố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53209" y="1974850"/>
            <a:ext cx="7989277" cy="22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lnSpc>
                <a:spcPct val="1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7" descr="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4" y="4800600"/>
            <a:ext cx="219807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219807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35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08" grpId="0"/>
      <p:bldP spid="215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20782"/>
            <a:ext cx="91301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4840" y="4191000"/>
            <a:ext cx="7212232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94" y="16002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5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7200" b="1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Địa</a:t>
            </a:r>
            <a:r>
              <a:rPr lang="en-US" sz="7200" b="1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</a:t>
            </a:r>
            <a:r>
              <a:rPr lang="en-US" sz="7200" b="1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spc="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7200" b="1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10: </a:t>
            </a:r>
          </a:p>
          <a:p>
            <a:pPr algn="ctr"/>
            <a:r>
              <a:rPr lang="en-US" sz="7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NÔNG NGHIỆP</a:t>
            </a:r>
          </a:p>
        </p:txBody>
      </p:sp>
      <p:pic>
        <p:nvPicPr>
          <p:cNvPr id="5" name="Picture 5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4" y="1653697"/>
            <a:ext cx="1600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5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46889"/>
            <a:ext cx="1600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7" descr="Picture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5725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2879" y="51226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912" y="1194226"/>
            <a:ext cx="7561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715" y="1894034"/>
            <a:ext cx="7973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</a:pP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030432" y="1912243"/>
            <a:ext cx="26670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BlackH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8715" y="3035991"/>
            <a:ext cx="48196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</a:pP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	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Trong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nông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nghiệp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nước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ta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trồng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trọt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là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ngành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sản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xuất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chính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.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Trồng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trọt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đóng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góp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tới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gần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¾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giá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trị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sản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xuất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nông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000" b="1" i="1" kern="0" dirty="0" err="1">
                <a:solidFill>
                  <a:srgbClr val="002060"/>
                </a:solidFill>
                <a:latin typeface="Times New Roman"/>
              </a:rPr>
              <a:t>nghiệp</a:t>
            </a:r>
            <a:r>
              <a:rPr lang="en-US" sz="3000" b="1" i="1" kern="0" dirty="0">
                <a:solidFill>
                  <a:srgbClr val="002060"/>
                </a:solidFill>
                <a:latin typeface="Times New Roman"/>
              </a:rPr>
              <a:t>.</a:t>
            </a: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6" y="2944091"/>
            <a:ext cx="368530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inus 8"/>
          <p:cNvSpPr/>
          <p:nvPr/>
        </p:nvSpPr>
        <p:spPr>
          <a:xfrm>
            <a:off x="7429500" y="4038600"/>
            <a:ext cx="741218" cy="237259"/>
          </a:xfrm>
          <a:prstGeom prst="mathMinu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2247" y="335252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2247" y="40386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1284" y="4773107"/>
            <a:ext cx="3395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Ngành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trồng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trọt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12" grpId="0"/>
      <p:bldP spid="3" grpId="0"/>
      <p:bldP spid="9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154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3820" y="533562"/>
            <a:ext cx="6192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5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icture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914400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Picture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6" y="3810000"/>
            <a:ext cx="155170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888673" y="609600"/>
            <a:ext cx="4876800" cy="1504950"/>
          </a:xfrm>
          <a:prstGeom prst="cloudCallout">
            <a:avLst>
              <a:gd name="adj1" fmla="val -68276"/>
              <a:gd name="adj2" fmla="val 4609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667000" y="2470944"/>
            <a:ext cx="5638800" cy="1676400"/>
          </a:xfrm>
          <a:prstGeom prst="cloudCallout">
            <a:avLst>
              <a:gd name="adj1" fmla="val -63585"/>
              <a:gd name="adj2" fmla="val 8398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0" name="Picture 10" descr="Picture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47344"/>
            <a:ext cx="2286000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6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8" name="Oval 42"/>
          <p:cNvSpPr>
            <a:spLocks noChangeArrowheads="1"/>
          </p:cNvSpPr>
          <p:nvPr/>
        </p:nvSpPr>
        <p:spPr bwMode="auto">
          <a:xfrm>
            <a:off x="351750" y="3029065"/>
            <a:ext cx="606669" cy="6572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575596" y="611191"/>
            <a:ext cx="1931377" cy="6619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63500" cmpd="dbl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endParaRPr lang="en-US" sz="23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47299" y="2113979"/>
            <a:ext cx="2069123" cy="889000"/>
          </a:xfrm>
          <a:prstGeom prst="downArrowCallout">
            <a:avLst>
              <a:gd name="adj1" fmla="val 63036"/>
              <a:gd name="adj2" fmla="val 63036"/>
              <a:gd name="adj3" fmla="val 16667"/>
              <a:gd name="adj4" fmla="val 66667"/>
            </a:avLst>
          </a:prstGeom>
          <a:solidFill>
            <a:srgbClr val="CCFFFF"/>
          </a:solid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512527" y="2014538"/>
            <a:ext cx="2069123" cy="889000"/>
          </a:xfrm>
          <a:prstGeom prst="downArrowCallout">
            <a:avLst>
              <a:gd name="adj1" fmla="val 63036"/>
              <a:gd name="adj2" fmla="val 63036"/>
              <a:gd name="adj3" fmla="val 16667"/>
              <a:gd name="adj4" fmla="val 66667"/>
            </a:avLst>
          </a:prstGeom>
          <a:solidFill>
            <a:srgbClr val="CCFFFF"/>
          </a:solid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6707068" y="2014538"/>
            <a:ext cx="2149719" cy="889000"/>
          </a:xfrm>
          <a:prstGeom prst="downArrowCallout">
            <a:avLst>
              <a:gd name="adj1" fmla="val 65491"/>
              <a:gd name="adj2" fmla="val 65491"/>
              <a:gd name="adj3" fmla="val 16667"/>
              <a:gd name="adj4" fmla="val 66667"/>
            </a:avLst>
          </a:prstGeom>
          <a:solidFill>
            <a:srgbClr val="CCFFFF"/>
          </a:solid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3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7151" y="3049588"/>
            <a:ext cx="2521926" cy="10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83928" y="3087688"/>
            <a:ext cx="2521926" cy="10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Cam,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645520" y="3087688"/>
            <a:ext cx="252192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fontAlgn="base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3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mía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3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H="1">
            <a:off x="1283685" y="923925"/>
            <a:ext cx="2265485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1307123" y="898640"/>
            <a:ext cx="0" cy="1139825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H="1">
            <a:off x="5527488" y="923925"/>
            <a:ext cx="2265485" cy="0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7781192" y="885940"/>
            <a:ext cx="0" cy="1139825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4497266" y="1298690"/>
            <a:ext cx="0" cy="714375"/>
          </a:xfrm>
          <a:prstGeom prst="line">
            <a:avLst/>
          </a:prstGeom>
          <a:noFill/>
          <a:ln w="66675" cmpd="dbl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Text Box 31"/>
          <p:cNvSpPr txBox="1">
            <a:spLocks noChangeArrowheads="1"/>
          </p:cNvSpPr>
          <p:nvPr/>
        </p:nvSpPr>
        <p:spPr bwMode="auto">
          <a:xfrm>
            <a:off x="114304" y="133465"/>
            <a:ext cx="641838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4639" y="95365"/>
            <a:ext cx="6901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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381859" y="4513089"/>
            <a:ext cx="70030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600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1443012" y="4486390"/>
            <a:ext cx="56505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ta?                                                   </a:t>
            </a:r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3033346" y="4143375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655084" y="4471525"/>
            <a:ext cx="8018585" cy="17811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655084" y="4289510"/>
            <a:ext cx="7955516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fontAlgn="base" hangingPunct="1">
              <a:lnSpc>
                <a:spcPct val="14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                                                                             </a:t>
            </a:r>
          </a:p>
        </p:txBody>
      </p:sp>
      <p:pic>
        <p:nvPicPr>
          <p:cNvPr id="14379" name="Picture 43" descr="zeichen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" y="4486390"/>
            <a:ext cx="49823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8" grpId="0" animBg="1"/>
      <p:bldP spid="14378" grpId="1" animBg="1"/>
      <p:bldP spid="14341" grpId="0" animBg="1"/>
      <p:bldP spid="14342" grpId="0" animBg="1"/>
      <p:bldP spid="14343" grpId="0" animBg="1"/>
      <p:bldP spid="14344" grpId="0" animBg="1"/>
      <p:bldP spid="14345" grpId="0"/>
      <p:bldP spid="14346" grpId="0"/>
      <p:bldP spid="14347" grpId="0"/>
      <p:bldP spid="14362" grpId="0" animBg="1"/>
      <p:bldP spid="14363" grpId="0" animBg="1"/>
      <p:bldP spid="14364" grpId="0" animBg="1"/>
      <p:bldP spid="14365" grpId="0" animBg="1"/>
      <p:bldP spid="14366" grpId="0" animBg="1"/>
      <p:bldP spid="14368" grpId="0"/>
      <p:bldP spid="14369" grpId="0"/>
      <p:bldP spid="14369" grpId="1"/>
      <p:bldP spid="14373" grpId="0"/>
      <p:bldP spid="14373" grpId="1"/>
      <p:bldP spid="143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768788"/>
            <a:ext cx="468283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930" y="581895"/>
            <a:ext cx="465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36" y="1412888"/>
            <a:ext cx="442652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tabLst>
                <a:tab pos="457200" algn="l"/>
              </a:tabLs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	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Quan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sát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lược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đồ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kết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hợp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với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vốn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hiểu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biết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trả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lời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câu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Times New Roman"/>
              </a:rPr>
              <a:t>hỏi</a:t>
            </a:r>
            <a:r>
              <a:rPr lang="en-US" sz="2400" kern="0" dirty="0">
                <a:solidFill>
                  <a:srgbClr val="FF0000"/>
                </a:solidFill>
                <a:latin typeface="Times New Roman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74" y="2112035"/>
            <a:ext cx="450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1)</a:t>
            </a:r>
            <a:r>
              <a:rPr lang="en-US" sz="2400" dirty="0"/>
              <a:t>  </a:t>
            </a:r>
            <a:r>
              <a:rPr lang="vi-VN" sz="2400" dirty="0"/>
              <a:t>Cây lúa gạo được trồng chủ yếu ở đâu?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hlinkClick r:id="rId5" action="ppaction://hlinksldjump"/>
              </a:rPr>
              <a:t>Ở</a:t>
            </a:r>
            <a:r>
              <a:rPr lang="vi-VN" sz="2400" b="1" dirty="0">
                <a:solidFill>
                  <a:srgbClr val="002060"/>
                </a:solidFill>
                <a:hlinkClick r:id="rId5" action="ppaction://hlinksldjump"/>
              </a:rPr>
              <a:t> các đồng bằng: ĐB sông Cửu Long, ĐB </a:t>
            </a:r>
            <a:r>
              <a:rPr lang="en-US" sz="2400" b="1" dirty="0" err="1">
                <a:solidFill>
                  <a:srgbClr val="002060"/>
                </a:solidFill>
                <a:hlinkClick r:id="rId5" action="ppaction://hlinksldjump"/>
              </a:rPr>
              <a:t>sông</a:t>
            </a:r>
            <a:r>
              <a:rPr lang="vi-VN" sz="2400" b="1" dirty="0">
                <a:solidFill>
                  <a:srgbClr val="002060"/>
                </a:solidFill>
                <a:hlinkClick r:id="rId5" action="ppaction://hlinksldjump"/>
              </a:rPr>
              <a:t> Hồng, </a:t>
            </a:r>
            <a:r>
              <a:rPr lang="en-US" sz="2400" b="1" dirty="0">
                <a:solidFill>
                  <a:srgbClr val="002060"/>
                </a:solidFill>
                <a:hlinkClick r:id="rId5" action="ppaction://hlinksldjump"/>
              </a:rPr>
              <a:t>ĐB </a:t>
            </a:r>
            <a:r>
              <a:rPr lang="vi-VN" sz="2400" b="1" dirty="0">
                <a:solidFill>
                  <a:srgbClr val="002060"/>
                </a:solidFill>
                <a:hlinkClick r:id="rId5" action="ppaction://hlinksldjump"/>
              </a:rPr>
              <a:t>duyên hải miền trung</a:t>
            </a:r>
            <a:endParaRPr lang="vi-VN" sz="2400" b="1" dirty="0">
              <a:solidFill>
                <a:srgbClr val="002060"/>
              </a:solidFill>
            </a:endParaRPr>
          </a:p>
          <a:p>
            <a:pPr marL="457200" indent="-457200">
              <a:buAutoNum type="arabicParenR" startAt="2"/>
            </a:pPr>
            <a:r>
              <a:rPr lang="vi-VN" sz="2400" dirty="0"/>
              <a:t>Cây công nghiệp lâu năm được trồng nhiều ở đâu?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vi-VN" sz="2400" b="1" dirty="0">
                <a:solidFill>
                  <a:srgbClr val="002060"/>
                </a:solidFill>
                <a:hlinkClick r:id="rId6" action="ppaction://hlinksldjump"/>
              </a:rPr>
              <a:t>Vùng núi &amp; cao nguyên</a:t>
            </a:r>
            <a:endParaRPr lang="vi-VN" sz="2400" b="1" dirty="0">
              <a:solidFill>
                <a:srgbClr val="002060"/>
              </a:solidFill>
            </a:endParaRPr>
          </a:p>
          <a:p>
            <a:pPr marL="457200" indent="-457200">
              <a:buAutoNum type="arabicParenR" startAt="3"/>
            </a:pPr>
            <a:r>
              <a:rPr lang="vi-VN" sz="2400" dirty="0"/>
              <a:t>Cây ăn quả được trồng chủ y</a:t>
            </a:r>
            <a:r>
              <a:rPr lang="en-US" sz="2400" dirty="0"/>
              <a:t>ế</a:t>
            </a:r>
            <a:r>
              <a:rPr lang="vi-VN" sz="2400" dirty="0"/>
              <a:t>u ở đâu?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vi-VN" sz="2400" b="1" dirty="0">
                <a:solidFill>
                  <a:srgbClr val="002060"/>
                </a:solidFill>
                <a:hlinkClick r:id="rId7" action="ppaction://hlinksldjump"/>
              </a:rPr>
              <a:t>ĐB Nam Bộ, ĐB Bắc bộ, vùng núi phía Bắc.</a:t>
            </a:r>
            <a:endParaRPr lang="vi-VN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3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250px-Koeh-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53" y="1981200"/>
            <a:ext cx="2366597" cy="3352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ory_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5" y="1981200"/>
            <a:ext cx="2520462" cy="3276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s745973_CayL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55850"/>
            <a:ext cx="3376246" cy="25209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1152583936lua-chin-vang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2286000"/>
            <a:ext cx="3024554" cy="25876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3235652" y="1799431"/>
            <a:ext cx="2784147" cy="36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normalizeH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kern="10" normalizeH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normalizeH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600" b="1" kern="10" normalizeH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659E-6 -3.33333E-6 L -0.3064 -0.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8" y="-10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5857E-6 2.22222E-6 L 0.31618 -0.18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9" y="-9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13E-6 -7.40741E-7 L -0.27321 0.26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0" y="133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515E-6 -4.81481E-6 L 0.27705 0.272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8596</TotalTime>
  <Words>930</Words>
  <Application>Microsoft Office PowerPoint</Application>
  <PresentationFormat>On-screen Show (4:3)</PresentationFormat>
  <Paragraphs>98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.VnBlackH</vt:lpstr>
      <vt:lpstr>Arial</vt:lpstr>
      <vt:lpstr>Calibri</vt:lpstr>
      <vt:lpstr>Times New Roman</vt:lpstr>
      <vt:lpstr>Wingdings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6_Default Design</vt:lpstr>
      <vt:lpstr>7_Default Design</vt:lpstr>
      <vt:lpstr>5_Default Design</vt:lpstr>
      <vt:lpstr>8_Default Design</vt:lpstr>
      <vt:lpstr>9_Default Design</vt:lpstr>
      <vt:lpstr>10_Default Design</vt:lpstr>
      <vt:lpstr>11_Default Design</vt:lpstr>
      <vt:lpstr>PowerPoint Presentation</vt:lpstr>
      <vt:lpstr>   KIỂM TRA BÀI CŨ</vt:lpstr>
      <vt:lpstr>Môn Địa Lí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Internet VanKhanh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thầy cô và các bạn</dc:title>
  <dc:creator>User</dc:creator>
  <cp:lastModifiedBy>Administrator</cp:lastModifiedBy>
  <cp:revision>84</cp:revision>
  <dcterms:created xsi:type="dcterms:W3CDTF">2016-03-09T14:35:59Z</dcterms:created>
  <dcterms:modified xsi:type="dcterms:W3CDTF">2024-07-09T14:39:54Z</dcterms:modified>
</cp:coreProperties>
</file>