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427" r:id="rId3"/>
    <p:sldId id="448" r:id="rId4"/>
    <p:sldId id="430" r:id="rId5"/>
    <p:sldId id="432" r:id="rId6"/>
    <p:sldId id="440" r:id="rId7"/>
    <p:sldId id="434" r:id="rId8"/>
    <p:sldId id="442" r:id="rId9"/>
    <p:sldId id="443" r:id="rId10"/>
    <p:sldId id="444" r:id="rId11"/>
    <p:sldId id="445" r:id="rId12"/>
    <p:sldId id="446" r:id="rId13"/>
    <p:sldId id="447" r:id="rId14"/>
    <p:sldId id="431" r:id="rId15"/>
  </p:sldIdLst>
  <p:sldSz cx="16276320"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17550" indent="-2603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437005" indent="-52260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154555" indent="-78295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873375" indent="-10445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showGuides="1">
      <p:cViewPr varScale="1">
        <p:scale>
          <a:sx n="55" d="100"/>
          <a:sy n="55" d="100"/>
        </p:scale>
        <p:origin x="564" y="6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gs" Target="tags/tag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US" noProof="0" smtClean="0"/>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1pPr>
    <a:lvl2pPr marL="717550"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2pPr>
    <a:lvl3pPr marL="143700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3pPr>
    <a:lvl4pPr marL="215455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4pPr>
    <a:lvl5pPr marL="287337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5pPr>
    <a:lvl6pPr marL="3592195" algn="l" defTabSz="1437005" rtl="0" eaLnBrk="1" latinLnBrk="0" hangingPunct="1">
      <a:defRPr sz="1900" kern="1200">
        <a:solidFill>
          <a:schemeClr val="tx1"/>
        </a:solidFill>
        <a:latin typeface="+mn-lt"/>
        <a:ea typeface="+mn-ea"/>
        <a:cs typeface="+mn-cs"/>
      </a:defRPr>
    </a:lvl6pPr>
    <a:lvl7pPr marL="4310380" algn="l" defTabSz="1437005" rtl="0" eaLnBrk="1" latinLnBrk="0" hangingPunct="1">
      <a:defRPr sz="1900" kern="1200">
        <a:solidFill>
          <a:schemeClr val="tx1"/>
        </a:solidFill>
        <a:latin typeface="+mn-lt"/>
        <a:ea typeface="+mn-ea"/>
        <a:cs typeface="+mn-cs"/>
      </a:defRPr>
    </a:lvl7pPr>
    <a:lvl8pPr marL="5029200" algn="l" defTabSz="1437005" rtl="0" eaLnBrk="1" latinLnBrk="0" hangingPunct="1">
      <a:defRPr sz="1900" kern="1200">
        <a:solidFill>
          <a:schemeClr val="tx1"/>
        </a:solidFill>
        <a:latin typeface="+mn-lt"/>
        <a:ea typeface="+mn-ea"/>
        <a:cs typeface="+mn-cs"/>
      </a:defRPr>
    </a:lvl8pPr>
    <a:lvl9pPr marL="5747385" algn="l" defTabSz="1437005"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185" indent="0" algn="ctr">
              <a:buNone/>
              <a:defRPr/>
            </a:lvl2pPr>
            <a:lvl3pPr marL="1437005" indent="0" algn="ctr">
              <a:buNone/>
              <a:defRPr/>
            </a:lvl3pPr>
            <a:lvl4pPr marL="2155190" indent="0" algn="ctr">
              <a:buNone/>
              <a:defRPr/>
            </a:lvl4pPr>
            <a:lvl5pPr marL="2874010" indent="0" algn="ctr">
              <a:buNone/>
              <a:defRPr/>
            </a:lvl5pPr>
            <a:lvl6pPr marL="3592195" indent="0" algn="ctr">
              <a:buNone/>
              <a:defRPr/>
            </a:lvl6pPr>
            <a:lvl7pPr marL="4310380" indent="0" algn="ctr">
              <a:buNone/>
              <a:defRPr/>
            </a:lvl7pPr>
            <a:lvl8pPr marL="5029200" indent="0" algn="ctr">
              <a:buNone/>
              <a:defRPr/>
            </a:lvl8pPr>
            <a:lvl9pPr marL="5747385"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185" indent="0">
              <a:buNone/>
              <a:defRPr sz="2800"/>
            </a:lvl2pPr>
            <a:lvl3pPr marL="1437005" indent="0">
              <a:buNone/>
              <a:defRPr sz="2500"/>
            </a:lvl3pPr>
            <a:lvl4pPr marL="2155190" indent="0">
              <a:buNone/>
              <a:defRPr sz="2200"/>
            </a:lvl4pPr>
            <a:lvl5pPr marL="2874010" indent="0">
              <a:buNone/>
              <a:defRPr sz="2200"/>
            </a:lvl5pPr>
            <a:lvl6pPr marL="3592195" indent="0">
              <a:buNone/>
              <a:defRPr sz="2200"/>
            </a:lvl6pPr>
            <a:lvl7pPr marL="4310380" indent="0">
              <a:buNone/>
              <a:defRPr sz="2200"/>
            </a:lvl7pPr>
            <a:lvl8pPr marL="5029200" indent="0">
              <a:buNone/>
              <a:defRPr sz="2200"/>
            </a:lvl8pPr>
            <a:lvl9pPr marL="5747385" indent="0">
              <a:buNone/>
              <a:defRPr sz="22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185" indent="0">
              <a:buNone/>
              <a:defRPr sz="4400"/>
            </a:lvl2pPr>
            <a:lvl3pPr marL="1437005" indent="0">
              <a:buNone/>
              <a:defRPr sz="3800"/>
            </a:lvl3pPr>
            <a:lvl4pPr marL="2155190" indent="0">
              <a:buNone/>
              <a:defRPr sz="3100"/>
            </a:lvl4pPr>
            <a:lvl5pPr marL="2874010" indent="0">
              <a:buNone/>
              <a:defRPr sz="3100"/>
            </a:lvl5pPr>
            <a:lvl6pPr marL="3592195" indent="0">
              <a:buNone/>
              <a:defRPr sz="3100"/>
            </a:lvl6pPr>
            <a:lvl7pPr marL="4310380" indent="0">
              <a:buNone/>
              <a:defRPr sz="3100"/>
            </a:lvl7pPr>
            <a:lvl8pPr marL="5029200" indent="0">
              <a:buNone/>
              <a:defRPr sz="3100"/>
            </a:lvl8pPr>
            <a:lvl9pPr marL="5747385"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22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22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2200"/>
            </a:lvl1pPr>
          </a:lstStyle>
          <a:p>
            <a:pPr>
              <a:defRPr/>
            </a:pPr>
            <a:fld id="{F4264759-E7CE-4A8C-955C-20DA2A50E45F}"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538480" indent="-538480" algn="l" rtl="0" eaLnBrk="0" fontAlgn="base" hangingPunct="0">
        <a:spcBef>
          <a:spcPct val="20000"/>
        </a:spcBef>
        <a:spcAft>
          <a:spcPct val="0"/>
        </a:spcAft>
        <a:buChar char="•"/>
        <a:defRPr sz="5000">
          <a:solidFill>
            <a:schemeClr val="tx1"/>
          </a:solidFill>
          <a:latin typeface="+mn-lt"/>
          <a:ea typeface="+mn-ea"/>
          <a:cs typeface="+mn-cs"/>
        </a:defRPr>
      </a:lvl1pPr>
      <a:lvl2pPr marL="1167130" indent="-447675" algn="l" rtl="0" eaLnBrk="0" fontAlgn="base" hangingPunct="0">
        <a:spcBef>
          <a:spcPct val="20000"/>
        </a:spcBef>
        <a:spcAft>
          <a:spcPct val="0"/>
        </a:spcAft>
        <a:buChar char="–"/>
        <a:defRPr sz="4400">
          <a:solidFill>
            <a:schemeClr val="tx1"/>
          </a:solidFill>
          <a:latin typeface="+mn-lt"/>
        </a:defRPr>
      </a:lvl2pPr>
      <a:lvl3pPr marL="1795780" indent="-358775" algn="l" rtl="0" eaLnBrk="0" fontAlgn="base" hangingPunct="0">
        <a:spcBef>
          <a:spcPct val="20000"/>
        </a:spcBef>
        <a:spcAft>
          <a:spcPct val="0"/>
        </a:spcAft>
        <a:buChar char="•"/>
        <a:defRPr sz="3800">
          <a:solidFill>
            <a:schemeClr val="tx1"/>
          </a:solidFill>
          <a:latin typeface="+mn-lt"/>
        </a:defRPr>
      </a:lvl3pPr>
      <a:lvl4pPr marL="2513330"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605" indent="-359410" algn="l" rtl="0" fontAlgn="base">
        <a:spcBef>
          <a:spcPct val="20000"/>
        </a:spcBef>
        <a:spcAft>
          <a:spcPct val="0"/>
        </a:spcAft>
        <a:buChar char="»"/>
        <a:defRPr sz="3100">
          <a:solidFill>
            <a:schemeClr val="tx1"/>
          </a:solidFill>
          <a:latin typeface="+mn-lt"/>
        </a:defRPr>
      </a:lvl6pPr>
      <a:lvl7pPr marL="4669790" indent="-359410" algn="l" rtl="0" fontAlgn="base">
        <a:spcBef>
          <a:spcPct val="20000"/>
        </a:spcBef>
        <a:spcAft>
          <a:spcPct val="0"/>
        </a:spcAft>
        <a:buChar char="»"/>
        <a:defRPr sz="3100">
          <a:solidFill>
            <a:schemeClr val="tx1"/>
          </a:solidFill>
          <a:latin typeface="+mn-lt"/>
        </a:defRPr>
      </a:lvl7pPr>
      <a:lvl8pPr marL="5388610" indent="-359410" algn="l" rtl="0" fontAlgn="base">
        <a:spcBef>
          <a:spcPct val="20000"/>
        </a:spcBef>
        <a:spcAft>
          <a:spcPct val="0"/>
        </a:spcAft>
        <a:buChar char="»"/>
        <a:defRPr sz="3100">
          <a:solidFill>
            <a:schemeClr val="tx1"/>
          </a:solidFill>
          <a:latin typeface="+mn-lt"/>
        </a:defRPr>
      </a:lvl8pPr>
      <a:lvl9pPr marL="6106795" indent="-359410"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7005" rtl="0" eaLnBrk="1" latinLnBrk="0" hangingPunct="1">
        <a:defRPr sz="2800" kern="1200">
          <a:solidFill>
            <a:schemeClr val="tx1"/>
          </a:solidFill>
          <a:latin typeface="+mn-lt"/>
          <a:ea typeface="+mn-ea"/>
          <a:cs typeface="+mn-cs"/>
        </a:defRPr>
      </a:lvl1pPr>
      <a:lvl2pPr marL="718185" algn="l" defTabSz="1437005" rtl="0" eaLnBrk="1" latinLnBrk="0" hangingPunct="1">
        <a:defRPr sz="2800" kern="1200">
          <a:solidFill>
            <a:schemeClr val="tx1"/>
          </a:solidFill>
          <a:latin typeface="+mn-lt"/>
          <a:ea typeface="+mn-ea"/>
          <a:cs typeface="+mn-cs"/>
        </a:defRPr>
      </a:lvl2pPr>
      <a:lvl3pPr marL="1437005" algn="l" defTabSz="1437005" rtl="0" eaLnBrk="1" latinLnBrk="0" hangingPunct="1">
        <a:defRPr sz="2800" kern="1200">
          <a:solidFill>
            <a:schemeClr val="tx1"/>
          </a:solidFill>
          <a:latin typeface="+mn-lt"/>
          <a:ea typeface="+mn-ea"/>
          <a:cs typeface="+mn-cs"/>
        </a:defRPr>
      </a:lvl3pPr>
      <a:lvl4pPr marL="2155190" algn="l" defTabSz="1437005" rtl="0" eaLnBrk="1" latinLnBrk="0" hangingPunct="1">
        <a:defRPr sz="2800" kern="1200">
          <a:solidFill>
            <a:schemeClr val="tx1"/>
          </a:solidFill>
          <a:latin typeface="+mn-lt"/>
          <a:ea typeface="+mn-ea"/>
          <a:cs typeface="+mn-cs"/>
        </a:defRPr>
      </a:lvl4pPr>
      <a:lvl5pPr marL="2874010" algn="l" defTabSz="1437005" rtl="0" eaLnBrk="1" latinLnBrk="0" hangingPunct="1">
        <a:defRPr sz="2800" kern="1200">
          <a:solidFill>
            <a:schemeClr val="tx1"/>
          </a:solidFill>
          <a:latin typeface="+mn-lt"/>
          <a:ea typeface="+mn-ea"/>
          <a:cs typeface="+mn-cs"/>
        </a:defRPr>
      </a:lvl5pPr>
      <a:lvl6pPr marL="3592195" algn="l" defTabSz="1437005" rtl="0" eaLnBrk="1" latinLnBrk="0" hangingPunct="1">
        <a:defRPr sz="2800" kern="1200">
          <a:solidFill>
            <a:schemeClr val="tx1"/>
          </a:solidFill>
          <a:latin typeface="+mn-lt"/>
          <a:ea typeface="+mn-ea"/>
          <a:cs typeface="+mn-cs"/>
        </a:defRPr>
      </a:lvl6pPr>
      <a:lvl7pPr marL="4310380" algn="l" defTabSz="1437005" rtl="0" eaLnBrk="1" latinLnBrk="0" hangingPunct="1">
        <a:defRPr sz="2800" kern="1200">
          <a:solidFill>
            <a:schemeClr val="tx1"/>
          </a:solidFill>
          <a:latin typeface="+mn-lt"/>
          <a:ea typeface="+mn-ea"/>
          <a:cs typeface="+mn-cs"/>
        </a:defRPr>
      </a:lvl7pPr>
      <a:lvl8pPr marL="5029200" algn="l" defTabSz="1437005" rtl="0" eaLnBrk="1" latinLnBrk="0" hangingPunct="1">
        <a:defRPr sz="2800" kern="1200">
          <a:solidFill>
            <a:schemeClr val="tx1"/>
          </a:solidFill>
          <a:latin typeface="+mn-lt"/>
          <a:ea typeface="+mn-ea"/>
          <a:cs typeface="+mn-cs"/>
        </a:defRPr>
      </a:lvl8pPr>
      <a:lvl9pPr marL="5747385" algn="l" defTabSz="1437005"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GIF"/><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media" Target="../media/media2.mp4"/><Relationship Id="rId4" Type="http://schemas.openxmlformats.org/officeDocument/2006/relationships/video" Target="../media/media2.mp4"/><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26.wdp"/><Relationship Id="rId2" Type="http://schemas.openxmlformats.org/officeDocument/2006/relationships/image" Target="../media/image25.png"/><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png"/><Relationship Id="rId3" Type="http://schemas.microsoft.com/office/2007/relationships/media" Target="../media/media3.mp4"/><Relationship Id="rId2" Type="http://schemas.openxmlformats.org/officeDocument/2006/relationships/video" Target="NULL" TargetMode="External"/><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image" Target="../media/image4.GIF"/></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13.wdp"/><Relationship Id="rId4" Type="http://schemas.openxmlformats.org/officeDocument/2006/relationships/image" Target="../media/image12.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3.wdp"/><Relationship Id="rId2" Type="http://schemas.openxmlformats.org/officeDocument/2006/relationships/image" Target="../media/image14.pn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19.wdp"/><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a:solidFill>
                  <a:srgbClr val="FF0066"/>
                </a:solidFill>
                <a:latin typeface="Times New Roman" panose="02020603050405020304" pitchFamily="18" charset="0"/>
              </a:rPr>
              <a:t>TRƯỜNG TIỂU HỌC SÀI SƠN A</a:t>
            </a:r>
            <a:endParaRPr lang="en-US" altLang="en-US" sz="3500" b="1">
              <a:solidFill>
                <a:srgbClr val="FF0066"/>
              </a:solidFill>
              <a:latin typeface="Times New Roman" panose="02020603050405020304" pitchFamily="18" charset="0"/>
            </a:endParaRP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2804436" y="3657573"/>
            <a:ext cx="9018111" cy="319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Xã</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3A3</a:t>
            </a:r>
            <a:endPar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r>
              <a:rPr lang="en-US" sz="4400" b="1" dirty="0">
                <a:solidFill>
                  <a:srgbClr val="FF0000"/>
                </a:solidFill>
                <a:latin typeface="Times New Roman" panose="02020603050405020304" pitchFamily="18" charset="0"/>
                <a:ea typeface="+mj-ea"/>
                <a:cs typeface="Times New Roman" panose="02020603050405020304" pitchFamily="18" charset="0"/>
              </a:rPr>
              <a:t>BÀI 20: CƠ QUAN TUẦN HOÀN</a:t>
            </a:r>
            <a:br>
              <a:rPr lang="en-US" sz="4400" b="1" dirty="0">
                <a:solidFill>
                  <a:srgbClr val="FF0000"/>
                </a:solidFill>
                <a:latin typeface="Times New Roman" panose="02020603050405020304" pitchFamily="18" charset="0"/>
                <a:ea typeface="+mj-ea"/>
                <a:cs typeface="Times New Roman" panose="02020603050405020304" pitchFamily="18" charset="0"/>
              </a:rPr>
            </a:br>
            <a:r>
              <a:rPr lang="en-US" sz="4400" b="1" dirty="0">
                <a:solidFill>
                  <a:srgbClr val="FF0000"/>
                </a:solidFill>
                <a:latin typeface="Times New Roman" panose="02020603050405020304" pitchFamily="18" charset="0"/>
                <a:ea typeface="+mj-ea"/>
                <a:cs typeface="Times New Roman" panose="02020603050405020304" pitchFamily="18" charset="0"/>
              </a:rPr>
              <a:t>(TIẾT 1)</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i="1" dirty="0" err="1">
                <a:solidFill>
                  <a:srgbClr val="0000CC"/>
                </a:solidFill>
                <a:latin typeface="Times New Roman" panose="02020603050405020304" pitchFamily="18" charset="0"/>
              </a:rPr>
              <a:t>Giáo</a:t>
            </a:r>
            <a:r>
              <a:rPr lang="en-US" altLang="en-US" sz="2800" b="1" i="1" dirty="0">
                <a:solidFill>
                  <a:srgbClr val="0000CC"/>
                </a:solidFill>
                <a:latin typeface="Times New Roman" panose="02020603050405020304" pitchFamily="18" charset="0"/>
              </a:rPr>
              <a:t> </a:t>
            </a:r>
            <a:r>
              <a:rPr lang="en-US" altLang="en-US" sz="2800" b="1" i="1" dirty="0" err="1">
                <a:solidFill>
                  <a:srgbClr val="0000CC"/>
                </a:solidFill>
                <a:latin typeface="Times New Roman" panose="02020603050405020304" pitchFamily="18" charset="0"/>
              </a:rPr>
              <a:t>viên</a:t>
            </a:r>
            <a:r>
              <a:rPr lang="en-US" altLang="en-US" sz="2800" b="1" i="1" dirty="0" smtClean="0">
                <a:solidFill>
                  <a:srgbClr val="0000CC"/>
                </a:solidFill>
                <a:latin typeface="Times New Roman" panose="02020603050405020304" pitchFamily="18" charset="0"/>
              </a:rPr>
              <a:t>:……………………………………</a:t>
            </a:r>
            <a:endParaRPr lang="en-US" altLang="en-US" sz="2800" b="1" i="1" dirty="0">
              <a:solidFill>
                <a:srgbClr val="0000CC"/>
              </a:solidFill>
              <a:latin typeface="Times New Roman" panose="02020603050405020304" pitchFamily="18" charset="0"/>
            </a:endParaRPr>
          </a:p>
          <a:p>
            <a:pPr eaLnBrk="1" hangingPunct="1"/>
            <a:r>
              <a:rPr lang="en-US" altLang="en-US" sz="2800" b="1" i="1" dirty="0" err="1">
                <a:solidFill>
                  <a:srgbClr val="0000CC"/>
                </a:solidFill>
                <a:latin typeface="Times New Roman" panose="02020603050405020304" pitchFamily="18" charset="0"/>
              </a:rPr>
              <a:t>Lớp</a:t>
            </a:r>
            <a:r>
              <a:rPr lang="en-US" altLang="en-US" sz="2800" b="1" i="1" dirty="0">
                <a:solidFill>
                  <a:srgbClr val="0000CC"/>
                </a:solidFill>
                <a:latin typeface="Times New Roman" panose="02020603050405020304" pitchFamily="18" charset="0"/>
              </a:rPr>
              <a:t>:  3</a:t>
            </a:r>
            <a:endParaRPr lang="en-US" altLang="en-US" sz="2800" b="1" i="1" dirty="0">
              <a:solidFill>
                <a:srgbClr val="0000CC"/>
              </a:solidFill>
              <a:latin typeface="Times New Roman" panose="02020603050405020304" pitchFamily="18" charset="0"/>
            </a:endParaRPr>
          </a:p>
        </p:txBody>
      </p:sp>
      <p:pic>
        <p:nvPicPr>
          <p:cNvPr id="30"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CÔ</a:t>
            </a:r>
            <a:endPar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VỀ </a:t>
            </a: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DỰ GIỜ THĂM LỚP</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pic>
        <p:nvPicPr>
          <p:cNvPr id="32" name="Picture 7" descr="BƯỚM 58"/>
          <p:cNvPicPr>
            <a:picLocks noChangeAspect="1" noChangeArrowheads="1" noCrop="1"/>
          </p:cNvPicPr>
          <p:nvPr/>
        </p:nvPicPr>
        <p:blipFill>
          <a:blip r:embed="rId3"/>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4"/>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9"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smtClean="0">
                  <a:ln>
                    <a:noFill/>
                  </a:ln>
                  <a:solidFill>
                    <a:srgbClr val="FF0066"/>
                  </a:solidFill>
                  <a:effectLst/>
                  <a:uLnTx/>
                  <a:uFillTx/>
                  <a:latin typeface="Times New Roman" panose="02020603050405020304" pitchFamily="18" charset="0"/>
                  <a:ea typeface="+mn-ea"/>
                  <a:cs typeface="Times New Roman" panose="02020603050405020304"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1800"/>
              </a:spcBef>
              <a:spcAft>
                <a:spcPct val="0"/>
              </a:spcAft>
              <a:buClrTx/>
              <a:buSzTx/>
              <a:buFontTx/>
              <a:buNone/>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89719" y="1716205"/>
            <a:ext cx="11353800" cy="769441"/>
          </a:xfrm>
          <a:prstGeom prst="rect">
            <a:avLst/>
          </a:prstGeom>
          <a:noFill/>
        </p:spPr>
        <p:txBody>
          <a:bodyPr wrap="square" rtlCol="0">
            <a:spAutoFit/>
          </a:bodyPr>
          <a:lstStyle/>
          <a:p>
            <a:pPr lvl="0" eaLnBrk="1" fontAlgn="auto" hangingPunct="1">
              <a:spcBef>
                <a:spcPts val="0"/>
              </a:spcBef>
              <a:spcAft>
                <a:spcPts val="0"/>
              </a:spcAft>
            </a:pPr>
            <a:r>
              <a:rPr lang="en-US" sz="4400" b="1" dirty="0" err="1" smtClean="0">
                <a:solidFill>
                  <a:srgbClr val="FF0000"/>
                </a:solidFill>
                <a:latin typeface="Times New Roman" panose="02020603050405020304" pitchFamily="18" charset="0"/>
                <a:cs typeface="Times New Roman" panose="02020603050405020304" pitchFamily="18" charset="0"/>
              </a:rPr>
              <a:t>Hoạt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động</a:t>
            </a:r>
            <a:r>
              <a:rPr lang="en-US" sz="4400" b="1" dirty="0" smtClean="0">
                <a:solidFill>
                  <a:srgbClr val="FF0000"/>
                </a:solidFill>
                <a:latin typeface="Times New Roman" panose="02020603050405020304" pitchFamily="18" charset="0"/>
                <a:cs typeface="Times New Roman" panose="02020603050405020304" pitchFamily="18" charset="0"/>
              </a:rPr>
              <a:t> 3:</a:t>
            </a:r>
            <a:endParaRPr lang="en-US" sz="4000" b="1" dirty="0" smtClean="0">
              <a:solidFill>
                <a:srgbClr val="0000FF"/>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srgbClr val="0000FF"/>
                </a:solidFill>
                <a:latin typeface="Times New Roman" panose="02020603050405020304" pitchFamily="18" charset="0"/>
                <a:cs typeface="Times New Roman" panose="02020603050405020304" pitchFamily="18" charset="0"/>
              </a:rPr>
              <a:t>Chức </a:t>
            </a:r>
            <a:r>
              <a:rPr lang="en-US" sz="4000" b="1" dirty="0" err="1">
                <a:solidFill>
                  <a:srgbClr val="0000FF"/>
                </a:solidFill>
                <a:latin typeface="Times New Roman" panose="02020603050405020304" pitchFamily="18" charset="0"/>
                <a:cs typeface="Times New Roman" panose="02020603050405020304" pitchFamily="18" charset="0"/>
              </a:rPr>
              <a:t>năng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của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cơ</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quan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tuần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hoàn</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985763" y="2539869"/>
            <a:ext cx="4524156" cy="584775"/>
          </a:xfrm>
          <a:prstGeom prst="rect">
            <a:avLst/>
          </a:prstGeom>
        </p:spPr>
        <p:txBody>
          <a:bodyPr wrap="square">
            <a:spAutoFit/>
          </a:bodyPr>
          <a:lstStyle/>
          <a:p>
            <a:pPr algn="ctr" eaLnBrk="1" fontAlgn="auto" hangingPunct="1">
              <a:spcBef>
                <a:spcPts val="0"/>
              </a:spcBef>
              <a:spcAft>
                <a:spcPts val="0"/>
              </a:spcAft>
            </a:pPr>
            <a:r>
              <a:rPr lang="en-US" sz="3200" b="1" dirty="0" err="1"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Làm</a:t>
            </a:r>
            <a:r>
              <a:rPr lang="en-US" sz="32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việc</a:t>
            </a:r>
            <a:r>
              <a:rPr lang="en-US" sz="32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theo</a:t>
            </a:r>
            <a:r>
              <a:rPr lang="en-US" sz="32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nhóm</a:t>
            </a:r>
            <a:r>
              <a:rPr lang="en-US" sz="32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4</a:t>
            </a:r>
            <a:r>
              <a:rPr lang="vi-VN" sz="32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endParaRPr lang="en-US" sz="32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9" name="Rectangle 18"/>
          <p:cNvSpPr/>
          <p:nvPr/>
        </p:nvSpPr>
        <p:spPr>
          <a:xfrm>
            <a:off x="826874" y="3258698"/>
            <a:ext cx="8317778" cy="3416320"/>
          </a:xfrm>
          <a:prstGeom prst="rect">
            <a:avLst/>
          </a:prstGeom>
        </p:spPr>
        <p:txBody>
          <a:bodyPr wrap="square">
            <a:spAutoFit/>
          </a:bodyPr>
          <a:lstStyle/>
          <a:p>
            <a:pPr eaLnBrk="1" fontAlgn="auto" hangingPunct="1">
              <a:spcBef>
                <a:spcPts val="0"/>
              </a:spcBef>
              <a:spcAft>
                <a:spcPts val="0"/>
              </a:spcAft>
            </a:pPr>
            <a:r>
              <a:rPr lang="nl-NL" sz="36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Hãy chỉ vào động mạch, tĩnh mạch và mao mạch trên sơ đồ?</a:t>
            </a:r>
            <a:endParaRPr lang="en-US" sz="3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Động mạch có nhiệm vụ gì?</a:t>
            </a:r>
            <a:endParaRPr lang="en-US" sz="3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Tĩnh mạch có nhiệm vụ gì?</a:t>
            </a:r>
            <a:endParaRPr lang="en-US" sz="3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Tim có nhiệm vụ gì?Nếu tim ngừng đập thì cơ thể sẽ như thế nào?</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sharpenSoften amount="50000"/>
                    </a14:imgEffect>
                  </a14:imgLayer>
                </a14:imgProps>
              </a:ext>
            </a:extLst>
          </a:blip>
          <a:srcRect l="38669" t="26000" r="17396" b="8781"/>
          <a:stretch>
            <a:fillRect/>
          </a:stretch>
        </p:blipFill>
        <p:spPr>
          <a:xfrm>
            <a:off x="9967119" y="2582951"/>
            <a:ext cx="5489291" cy="6206269"/>
          </a:xfrm>
          <a:prstGeom prst="rect">
            <a:avLst/>
          </a:prstGeom>
          <a:ln>
            <a:noFill/>
          </a:ln>
          <a:effectLst>
            <a:softEdge rad="112500"/>
          </a:effectLst>
        </p:spPr>
      </p:pic>
      <p:pic>
        <p:nvPicPr>
          <p:cNvPr id="21" name="5 Minutes timer (Đồng hồ đếm ngược 5 phút) (1)">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5966619" y="6913428"/>
            <a:ext cx="2706324" cy="1398190"/>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inVertical)">
                                      <p:cBhvr>
                                        <p:cTn id="22" dur="500"/>
                                        <p:tgtEl>
                                          <p:spTgt spid="1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500"/>
                                        <p:tgtEl>
                                          <p:spTgt spid="19">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fade">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 presetClass="mediacall" presetSubtype="0" fill="hold" nodeType="withEffect">
                                  <p:stCondLst>
                                    <p:cond delay="0"/>
                                  </p:stCondLst>
                                  <p:childTnLst>
                                    <p:cmd type="call" cmd="playFrom(0.0)">
                                      <p:cBhvr>
                                        <p:cTn id="45" dur="30007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9"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smtClean="0">
                  <a:ln>
                    <a:noFill/>
                  </a:ln>
                  <a:solidFill>
                    <a:srgbClr val="FF0066"/>
                  </a:solidFill>
                  <a:effectLst/>
                  <a:uLnTx/>
                  <a:uFillTx/>
                  <a:latin typeface="Times New Roman" panose="02020603050405020304" pitchFamily="18" charset="0"/>
                  <a:ea typeface="+mn-ea"/>
                  <a:cs typeface="Times New Roman" panose="02020603050405020304"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1800"/>
              </a:spcBef>
              <a:spcAft>
                <a:spcPct val="0"/>
              </a:spcAft>
              <a:buClrTx/>
              <a:buSzTx/>
              <a:buFontTx/>
              <a:buNone/>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89719" y="1716205"/>
            <a:ext cx="11353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3:</a:t>
            </a:r>
            <a:endParaRPr kumimoji="0" 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Chức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năng</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cơ</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quan</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tuần</a:t>
            </a: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hoàn</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4" name="矩形 51"/>
          <p:cNvSpPr>
            <a:spLocks noChangeArrowheads="1"/>
          </p:cNvSpPr>
          <p:nvPr/>
        </p:nvSpPr>
        <p:spPr bwMode="auto">
          <a:xfrm>
            <a:off x="4560496" y="2514923"/>
            <a:ext cx="4127156"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eaLnBrk="1" fontAlgn="auto" hangingPunct="1">
              <a:spcBef>
                <a:spcPts val="1000"/>
              </a:spcBef>
              <a:spcAft>
                <a:spcPts val="0"/>
              </a:spcAft>
            </a:pPr>
            <a:r>
              <a:rPr lang="en-US" sz="3000" b="1" dirty="0" smtClean="0">
                <a:solidFill>
                  <a:srgbClr val="0070C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CHIA SẺ TRƯỚC LỚP</a:t>
            </a:r>
            <a:endParaRPr lang="en-US" sz="3000" b="1" dirty="0">
              <a:solidFill>
                <a:srgbClr val="0070C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endParaRPr>
          </a:p>
        </p:txBody>
      </p:sp>
      <p:pic>
        <p:nvPicPr>
          <p:cNvPr id="15" name="Picture 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4655" y="3207152"/>
            <a:ext cx="10554789" cy="593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p:cNvSpPr/>
          <p:nvPr/>
        </p:nvSpPr>
        <p:spPr>
          <a:xfrm>
            <a:off x="2651919" y="5257800"/>
            <a:ext cx="2138766" cy="822960"/>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Rounded Rectangle 21"/>
          <p:cNvSpPr/>
          <p:nvPr/>
        </p:nvSpPr>
        <p:spPr>
          <a:xfrm>
            <a:off x="9662319" y="4267200"/>
            <a:ext cx="2447182" cy="803627"/>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2651919" y="6802266"/>
            <a:ext cx="2138766" cy="1198734"/>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 name="Rounded Rectangle 23"/>
          <p:cNvSpPr/>
          <p:nvPr/>
        </p:nvSpPr>
        <p:spPr>
          <a:xfrm>
            <a:off x="2651919" y="3122833"/>
            <a:ext cx="2308583" cy="842333"/>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9"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smtClean="0">
                  <a:ln>
                    <a:noFill/>
                  </a:ln>
                  <a:solidFill>
                    <a:srgbClr val="FF0066"/>
                  </a:solidFill>
                  <a:effectLst/>
                  <a:uLnTx/>
                  <a:uFillTx/>
                  <a:latin typeface="Times New Roman" panose="02020603050405020304" pitchFamily="18" charset="0"/>
                  <a:ea typeface="+mn-ea"/>
                  <a:cs typeface="Times New Roman" panose="02020603050405020304"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1800"/>
              </a:spcBef>
              <a:spcAft>
                <a:spcPct val="0"/>
              </a:spcAft>
              <a:buClrTx/>
              <a:buSzTx/>
              <a:buFontTx/>
              <a:buNone/>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Lớp 3- TNXH Hoạt động tuần hoàn (1)">
            <a:hlinkClick r:id="" action="ppaction://media"/>
          </p:cNvPr>
          <p:cNvPicPr>
            <a:picLocks noChangeAspect="1"/>
          </p:cNvPicPr>
          <p:nvPr>
            <a:videoFile r:link="rId2"/>
            <p:extLst>
              <p:ext uri="{DAA4B4D4-6D71-4841-9C94-3DE7FCFB9230}">
                <p14:media xmlns:p14="http://schemas.microsoft.com/office/powerpoint/2010/main" r:embed="rId3">
                  <p14:trim st="159786.000000" end="79125.000000"/>
                </p14:media>
              </p:ext>
            </p:extLst>
          </p:nvPr>
        </p:nvPicPr>
        <p:blipFill>
          <a:blip r:embed="rId4"/>
          <a:stretch>
            <a:fillRect/>
          </a:stretch>
        </p:blipFill>
        <p:spPr>
          <a:xfrm>
            <a:off x="1432719" y="1746025"/>
            <a:ext cx="14173200" cy="6331176"/>
          </a:xfrm>
          <a:prstGeom prst="rect">
            <a:avLst/>
          </a:prstGeom>
          <a:solidFill>
            <a:srgbClr val="FFFFFF">
              <a:shade val="85000"/>
            </a:srgbClr>
          </a:solidFill>
          <a:ln w="88900" cap="sq">
            <a:solidFill>
              <a:srgbClr val="FFFFFF"/>
            </a:solidFill>
            <a:prstDash val="solid"/>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5146417" y="1875987"/>
            <a:ext cx="5910943" cy="574766"/>
          </a:xfrm>
          <a:prstGeom prst="rect">
            <a:avLst/>
          </a:prstGeom>
          <a:solidFill>
            <a:srgbClr val="FFCCCC"/>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VIDEO HOẠT ĐỘNG TUẦN HOÀN</a:t>
            </a:r>
            <a:endParaRPr kumimoji="0" lang="en-US" sz="2800" b="1" i="0" u="none" strike="noStrike" kern="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XIN CHÂN THÀNH CẢM ƠN </a:t>
            </a:r>
            <a:endParaRPr lang="vi-VN" sz="5700" b="1" kern="10">
              <a:ln w="19050">
                <a:solidFill>
                  <a:srgbClr val="FFFF00"/>
                </a:solidFill>
                <a:rou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a:p>
            <a:pPr algn="ctr"/>
            <a:r>
              <a:rPr lang="vi-VN" sz="5700" b="1" kern="10">
                <a:ln w="19050">
                  <a:solidFill>
                    <a:srgbClr val="FFFF00"/>
                  </a:solidFill>
                  <a:rou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QUÝ THẦY CÔ GIÁO VÀ CÁC EM</a:t>
            </a:r>
            <a:endParaRPr lang="en-US" sz="5700" b="1" kern="10">
              <a:ln w="19050">
                <a:solidFill>
                  <a:srgbClr val="FFFF00"/>
                </a:solidFill>
                <a:rou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3706772" y="4115408"/>
            <a:ext cx="7708148" cy="149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8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2" name="Picture 7" descr="BƯỚM 58"/>
          <p:cNvPicPr>
            <a:picLocks noChangeAspect="1" noChangeArrowheads="1" noCrop="1"/>
          </p:cNvPicPr>
          <p:nvPr/>
        </p:nvPicPr>
        <p:blipFill>
          <a:blip r:embed="rId1"/>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2"/>
          <a:srcRect/>
          <a:stretch>
            <a:fillRect/>
          </a:stretch>
        </p:blipFill>
        <p:spPr bwMode="auto">
          <a:xfrm rot="417220" flipH="1">
            <a:off x="867941" y="7421499"/>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4546501" y="7343794"/>
            <a:ext cx="1207113" cy="938865"/>
          </a:xfrm>
          <a:prstGeom prst="rect">
            <a:avLst/>
          </a:prstGeom>
        </p:spPr>
      </p:pic>
      <p:pic>
        <p:nvPicPr>
          <p:cNvPr id="3" name="Picture 2"/>
          <p:cNvPicPr>
            <a:picLocks noChangeAspect="1"/>
          </p:cNvPicPr>
          <p:nvPr/>
        </p:nvPicPr>
        <p:blipFill>
          <a:blip r:embed="rId3"/>
          <a:stretch>
            <a:fillRect/>
          </a:stretch>
        </p:blipFill>
        <p:spPr>
          <a:xfrm>
            <a:off x="975519" y="533400"/>
            <a:ext cx="1207113" cy="938865"/>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0" y="-1"/>
            <a:ext cx="16276638" cy="9146677"/>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9"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anose="02020603050405020304" pitchFamily="18" charset="0"/>
                  <a:cs typeface="Times New Roman" panose="02020603050405020304" pitchFamily="18" charset="0"/>
                </a:rPr>
                <a:t>TỰ NHIÊN VÀ XÃ HỘI</a:t>
              </a:r>
              <a:endParaRPr lang="en-US" sz="2800" b="1">
                <a:solidFill>
                  <a:srgbClr val="FF0066"/>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ts val="1800"/>
              </a:spcBef>
              <a:defRPr/>
            </a:pPr>
            <a:r>
              <a:rPr lang="en-US" sz="2800" b="1" dirty="0">
                <a:solidFill>
                  <a:srgbClr val="0000CC"/>
                </a:solidFill>
                <a:latin typeface="Times New Roman" panose="02020603050405020304" pitchFamily="18" charset="0"/>
                <a:cs typeface="Times New Roman" panose="02020603050405020304" pitchFamily="18" charset="0"/>
              </a:rPr>
              <a:t>BÀI 20: CƠ QUAN TUẦN </a:t>
            </a:r>
            <a:r>
              <a:rPr lang="en-US" sz="2800" b="1" dirty="0" smtClean="0">
                <a:solidFill>
                  <a:srgbClr val="0000CC"/>
                </a:solidFill>
                <a:latin typeface="Times New Roman" panose="02020603050405020304" pitchFamily="18" charset="0"/>
                <a:cs typeface="Times New Roman" panose="02020603050405020304" pitchFamily="18" charset="0"/>
              </a:rPr>
              <a:t>HOÀN (TIẾT </a:t>
            </a:r>
            <a:r>
              <a:rPr lang="en-US" sz="2800" b="1" dirty="0">
                <a:solidFill>
                  <a:srgbClr val="0000CC"/>
                </a:solidFill>
                <a:latin typeface="Times New Roman" panose="02020603050405020304" pitchFamily="18" charset="0"/>
                <a:cs typeface="Times New Roman" panose="02020603050405020304" pitchFamily="18" charset="0"/>
              </a:rPr>
              <a:t>1)</a:t>
            </a:r>
            <a:endPar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8" name="Picture 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54763" y="2660488"/>
            <a:ext cx="4090729" cy="543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4633119" y="2536373"/>
            <a:ext cx="4286444" cy="748144"/>
          </a:xfrm>
          <a:prstGeom prst="roundRect">
            <a:avLst/>
          </a:prstGeom>
          <a:solidFill>
            <a:sysClr val="window" lastClr="FFFFFF">
              <a:lumMod val="95000"/>
            </a:sys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2</a:t>
            </a:r>
            <a:endPar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Rectangle: Rounded Corners 186"/>
          <p:cNvSpPr/>
          <p:nvPr/>
        </p:nvSpPr>
        <p:spPr>
          <a:xfrm>
            <a:off x="11338719" y="1953016"/>
            <a:ext cx="2246749" cy="666799"/>
          </a:xfrm>
          <a:prstGeom prst="roundRect">
            <a:avLst/>
          </a:prstGeom>
          <a:solidFill>
            <a:srgbClr val="FF000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HẾT GIỜ</a:t>
            </a:r>
            <a:endParaRPr kumimoji="0" lang="en-US" sz="3600" b="1" i="0" u="none" strike="noStrike" kern="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21" name="Rounded Rectangle 20"/>
          <p:cNvSpPr/>
          <p:nvPr/>
        </p:nvSpPr>
        <p:spPr>
          <a:xfrm>
            <a:off x="3072742" y="4064626"/>
            <a:ext cx="6894377" cy="812739"/>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 name="Rounded Rectangle 21"/>
          <p:cNvSpPr/>
          <p:nvPr/>
        </p:nvSpPr>
        <p:spPr>
          <a:xfrm>
            <a:off x="2978299" y="5638800"/>
            <a:ext cx="6239642" cy="1380155"/>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r>
              <a:rPr kumimoji="0" lang="nl-NL"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Hãy chỉ và nói tên các bộ phận của cơ quan tuần hoàn.</a:t>
            </a:r>
            <a:endPar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Content Placeholder 6"/>
          <p:cNvPicPr>
            <a:picLocks noChangeAspect="1"/>
          </p:cNvPicPr>
          <p:nvPr/>
        </p:nvPicPr>
        <p:blipFill rotWithShape="1">
          <a:blip r:embed="rId4"/>
          <a:srcRect l="17448"/>
          <a:stretch>
            <a:fillRect/>
          </a:stretch>
        </p:blipFill>
        <p:spPr>
          <a:xfrm>
            <a:off x="410649" y="3733800"/>
            <a:ext cx="2567649" cy="2253141"/>
          </a:xfrm>
          <a:prstGeom prst="rect">
            <a:avLst/>
          </a:prstGeom>
        </p:spPr>
      </p:pic>
      <p:sp>
        <p:nvSpPr>
          <p:cNvPr id="25" name="TextBox 24"/>
          <p:cNvSpPr txBox="1"/>
          <p:nvPr/>
        </p:nvSpPr>
        <p:spPr>
          <a:xfrm>
            <a:off x="121872" y="1532362"/>
            <a:ext cx="3139647" cy="769441"/>
          </a:xfrm>
          <a:prstGeom prst="rect">
            <a:avLst/>
          </a:prstGeom>
          <a:noFill/>
        </p:spPr>
        <p:txBody>
          <a:bodyPr wrap="square" rtlCol="0">
            <a:spAutoFit/>
          </a:bodyPr>
          <a:lstStyle/>
          <a:p>
            <a:pPr eaLnBrk="1" fontAlgn="auto" hangingPunct="1">
              <a:spcBef>
                <a:spcPts val="0"/>
              </a:spcBef>
              <a:spcAft>
                <a:spcPts val="0"/>
              </a:spcAft>
            </a:pPr>
            <a:r>
              <a:rPr lang="en-US" sz="4400" b="1" dirty="0" err="1" smtClean="0">
                <a:solidFill>
                  <a:srgbClr val="FF0000"/>
                </a:solidFill>
                <a:latin typeface="Times New Roman" panose="02020603050405020304" pitchFamily="18" charset="0"/>
                <a:cs typeface="Times New Roman" panose="02020603050405020304" pitchFamily="18" charset="0"/>
              </a:rPr>
              <a:t>Hoạt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động</a:t>
            </a:r>
            <a:r>
              <a:rPr lang="en-US" sz="4400" b="1" dirty="0" smtClean="0">
                <a:solidFill>
                  <a:srgbClr val="FF0000"/>
                </a:solidFill>
                <a:latin typeface="Times New Roman" panose="02020603050405020304" pitchFamily="18" charset="0"/>
                <a:cs typeface="Times New Roman" panose="02020603050405020304" pitchFamily="18" charset="0"/>
              </a:rPr>
              <a:t> 1</a:t>
            </a:r>
            <a:endParaRPr lang="en-US" sz="4400" b="1" dirty="0" smtClean="0">
              <a:solidFill>
                <a:srgbClr val="FF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3090263" y="1578323"/>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smtClean="0">
                <a:solidFill>
                  <a:srgbClr val="0000FF"/>
                </a:solidFill>
                <a:latin typeface="Times New Roman" panose="02020603050405020304" pitchFamily="18" charset="0"/>
                <a:cs typeface="Times New Roman" panose="02020603050405020304" pitchFamily="18" charset="0"/>
              </a:rPr>
              <a:t>Các</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bộ</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phận</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của</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cơ</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quan</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tuần</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hoàn</a:t>
            </a:r>
            <a:endParaRPr lang="en-US" sz="40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9"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smtClean="0">
                  <a:ln>
                    <a:noFill/>
                  </a:ln>
                  <a:solidFill>
                    <a:srgbClr val="FF0066"/>
                  </a:solidFill>
                  <a:effectLst/>
                  <a:uLnTx/>
                  <a:uFillTx/>
                  <a:latin typeface="Times New Roman" panose="02020603050405020304" pitchFamily="18" charset="0"/>
                  <a:ea typeface="+mn-ea"/>
                  <a:cs typeface="Times New Roman" panose="02020603050405020304"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1800"/>
              </a:spcBef>
              <a:spcAft>
                <a:spcPct val="0"/>
              </a:spcAft>
              <a:buClrTx/>
              <a:buSzTx/>
              <a:buFontTx/>
              <a:buNone/>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4" name="Picture 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09319" y="1746025"/>
            <a:ext cx="7588775" cy="716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39679" l="46310" r="100000">
                        <a14:foregroundMark x1="47417" y1="22244" x2="69188" y2="2605"/>
                        <a14:foregroundMark x1="48155" y1="22645" x2="68819" y2="33066"/>
                        <a14:foregroundMark x1="72878" y1="1403" x2="69188" y2="3607"/>
                        <a14:foregroundMark x1="73801" y1="1202" x2="85793" y2="1202"/>
                        <a14:foregroundMark x1="86531" y1="1403" x2="94649" y2="8216"/>
                        <a14:foregroundMark x1="94465" y1="8818" x2="97786" y2="23046"/>
                        <a14:foregroundMark x1="97232" y1="22645" x2="90406" y2="34269"/>
                        <a14:foregroundMark x1="90775" y1="34870" x2="66974" y2="34870"/>
                        <a14:foregroundMark x1="71771" y1="28657" x2="82841" y2="1603"/>
                        <a14:foregroundMark x1="88561" y1="33066" x2="96679" y2="17836"/>
                        <a14:foregroundMark x1="63100" y1="12024" x2="92066" y2="29259"/>
                        <a14:foregroundMark x1="63284" y1="25651" x2="76568" y2="2405"/>
                        <a14:foregroundMark x1="81919" y1="21643" x2="88745" y2="6613"/>
                        <a14:foregroundMark x1="82657" y1="7415" x2="82657" y2="7415"/>
                        <a14:foregroundMark x1="70849" y1="29058" x2="70849" y2="29058"/>
                        <a14:foregroundMark x1="66421" y1="28858" x2="75830" y2="32866"/>
                        <a14:foregroundMark x1="84133" y1="29259" x2="84133" y2="29259"/>
                        <a14:foregroundMark x1="85424" y1="10421" x2="85424" y2="10421"/>
                        <a14:foregroundMark x1="69188" y1="8617" x2="69188" y2="8617"/>
                        <a14:backgroundMark x1="46679" y1="21242" x2="52214" y2="18036"/>
                        <a14:backgroundMark x1="59041" y1="9820" x2="69742" y2="1403"/>
                        <a14:backgroundMark x1="66052" y1="33667" x2="64022" y2="41283"/>
                        <a14:backgroundMark x1="66974" y1="34269" x2="66974" y2="34269"/>
                        <a14:backgroundMark x1="68081" y1="35271" x2="68081" y2="35271"/>
                        <a14:backgroundMark x1="69004" y1="35872" x2="69004" y2="35872"/>
                        <a14:backgroundMark x1="59963" y1="29860" x2="59963" y2="29860"/>
                        <a14:backgroundMark x1="62362" y1="30060" x2="62362" y2="30060"/>
                      </a14:backgroundRemoval>
                    </a14:imgEffect>
                    <a14:imgEffect>
                      <a14:sharpenSoften amount="50000"/>
                    </a14:imgEffect>
                  </a14:imgLayer>
                </a14:imgProps>
              </a:ext>
              <a:ext uri="{28A0092B-C50C-407E-A947-70E740481C1C}">
                <a14:useLocalDpi xmlns:a14="http://schemas.microsoft.com/office/drawing/2010/main" val="0"/>
              </a:ext>
            </a:extLst>
          </a:blip>
          <a:srcRect l="46119" r="2016" b="60622"/>
          <a:stretch>
            <a:fillRect/>
          </a:stretch>
        </p:blipFill>
        <p:spPr bwMode="auto">
          <a:xfrm>
            <a:off x="9586119" y="2163371"/>
            <a:ext cx="4900612" cy="232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5343498" y="2971800"/>
            <a:ext cx="1347021" cy="505046"/>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Tim</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5178828" y="5658391"/>
            <a:ext cx="2121291" cy="742409"/>
          </a:xfrm>
          <a:prstGeom prst="roundRect">
            <a:avLst/>
          </a:prstGeom>
          <a:solidFill>
            <a:srgbClr val="ED7D31">
              <a:lumMod val="20000"/>
              <a:lumOff val="80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Các </a:t>
            </a:r>
            <a:r>
              <a:rPr kumimoji="0" lang="en-US" sz="24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mạch</a:t>
            </a:r>
            <a:r>
              <a:rPr kumimoji="0" lang="en-US" sz="24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máu</a:t>
            </a:r>
            <a:endParaRPr kumimoji="0" lang="vi-VN" sz="24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9"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anose="02020603050405020304" pitchFamily="18" charset="0"/>
                  <a:cs typeface="Times New Roman" panose="02020603050405020304" pitchFamily="18" charset="0"/>
                </a:rPr>
                <a:t>TỰ NHIÊN VÀ XÃ HỘI</a:t>
              </a:r>
              <a:endParaRPr lang="en-US" sz="2800" b="1">
                <a:solidFill>
                  <a:srgbClr val="FF0066"/>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ts val="1800"/>
              </a:spcBef>
              <a:defRPr/>
            </a:pPr>
            <a:r>
              <a:rPr lang="en-US" sz="2800" b="1" dirty="0">
                <a:solidFill>
                  <a:srgbClr val="0000CC"/>
                </a:solidFill>
                <a:latin typeface="Times New Roman" panose="02020603050405020304" pitchFamily="18" charset="0"/>
                <a:cs typeface="Times New Roman" panose="02020603050405020304" pitchFamily="18" charset="0"/>
              </a:rPr>
              <a:t>BÀI 20: CƠ QUAN TUẦN </a:t>
            </a:r>
            <a:r>
              <a:rPr lang="en-US" sz="2800" b="1" dirty="0" smtClean="0">
                <a:solidFill>
                  <a:srgbClr val="0000CC"/>
                </a:solidFill>
                <a:latin typeface="Times New Roman" panose="02020603050405020304" pitchFamily="18" charset="0"/>
                <a:cs typeface="Times New Roman" panose="02020603050405020304" pitchFamily="18" charset="0"/>
              </a:rPr>
              <a:t>HOÀN (TIẾT </a:t>
            </a:r>
            <a:r>
              <a:rPr lang="en-US" sz="2800" b="1" dirty="0">
                <a:solidFill>
                  <a:srgbClr val="0000CC"/>
                </a:solidFill>
                <a:latin typeface="Times New Roman" panose="02020603050405020304" pitchFamily="18" charset="0"/>
                <a:cs typeface="Times New Roman" panose="02020603050405020304" pitchFamily="18" charset="0"/>
              </a:rPr>
              <a:t>1)</a:t>
            </a:r>
            <a:endParaRPr 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3801" y1="35671" x2="73801" y2="35671"/>
                        <a14:foregroundMark x1="87454" y1="31062" x2="87454" y2="31062"/>
                        <a14:foregroundMark x1="24539" y1="18236" x2="24539" y2="18236"/>
                        <a14:foregroundMark x1="27306" y1="14429" x2="27306" y2="14429"/>
                        <a14:foregroundMark x1="30443" y1="12826" x2="30443" y2="12826"/>
                        <a14:foregroundMark x1="33210" y1="2004" x2="33395" y2="2004"/>
                        <a14:foregroundMark x1="32657" y1="3407" x2="32657" y2="3407"/>
                        <a14:foregroundMark x1="44280" y1="59719" x2="44280" y2="59719"/>
                        <a14:foregroundMark x1="43727" y1="63727" x2="43727" y2="63727"/>
                        <a14:foregroundMark x1="44096" y1="70140" x2="44096" y2="70140"/>
                        <a14:foregroundMark x1="44280" y1="75752" x2="44280" y2="75752"/>
                        <a14:foregroundMark x1="43358" y1="84569" x2="43358" y2="84569"/>
                        <a14:foregroundMark x1="45203" y1="91984" x2="45203" y2="91984"/>
                        <a14:foregroundMark x1="40590" y1="91383" x2="40590" y2="91383"/>
                        <a14:foregroundMark x1="34133" y1="71543" x2="34133" y2="71543"/>
                        <a14:foregroundMark x1="33764" y1="77154" x2="33764" y2="77154"/>
                        <a14:foregroundMark x1="32657" y1="82365" x2="32657" y2="82365"/>
                        <a14:foregroundMark x1="32657" y1="87375" x2="32657" y2="87375"/>
                        <a14:foregroundMark x1="32657" y1="90581" x2="32657" y2="90581"/>
                        <a14:foregroundMark x1="33210" y1="92184" x2="33210" y2="92184"/>
                        <a14:foregroundMark x1="28967" y1="92184" x2="28967" y2="92184"/>
                        <a14:foregroundMark x1="29705" y1="87976" x2="29705" y2="87976"/>
                        <a14:foregroundMark x1="29705" y1="83567" x2="29705" y2="83567"/>
                        <a14:foregroundMark x1="29151" y1="77756" x2="29151" y2="77756"/>
                        <a14:foregroundMark x1="36531" y1="93387" x2="36531" y2="93387"/>
                        <a14:foregroundMark x1="95018" y1="14429" x2="95018" y2="14429"/>
                        <a14:foregroundMark x1="28967" y1="49299" x2="28967" y2="49299"/>
                        <a14:foregroundMark x1="28967" y1="53908" x2="28967" y2="53908"/>
                        <a14:foregroundMark x1="27306" y1="92585" x2="27306" y2="92585"/>
                        <a14:foregroundMark x1="28782" y1="93788" x2="28782" y2="93788"/>
                        <a14:foregroundMark x1="30996" y1="92986" x2="30996" y2="92986"/>
                        <a14:foregroundMark x1="43727" y1="93587" x2="43727" y2="93587"/>
                        <a14:foregroundMark x1="45203" y1="93587" x2="45203" y2="93587"/>
                        <a14:foregroundMark x1="28413" y1="59920" x2="28413" y2="59920"/>
                        <a14:foregroundMark x1="29151" y1="63727" x2="29151" y2="63727"/>
                        <a14:foregroundMark x1="28782" y1="68737" x2="28782" y2="68737"/>
                        <a14:foregroundMark x1="28598" y1="73347" x2="28598" y2="73347"/>
                        <a14:foregroundMark x1="54982" y1="32465" x2="54982" y2="32465"/>
                        <a14:foregroundMark x1="56089" y1="34669" x2="56089" y2="34669"/>
                        <a14:foregroundMark x1="59410" y1="47495" x2="59410" y2="47495"/>
                        <a14:foregroundMark x1="64207" y1="41483" x2="64207" y2="41483"/>
                        <a14:foregroundMark x1="11808" y1="47295" x2="11808" y2="47295"/>
                        <a14:foregroundMark x1="14022" y1="47295" x2="14022" y2="47295"/>
                        <a14:foregroundMark x1="10148" y1="46493" x2="10148" y2="46493"/>
                        <a14:foregroundMark x1="8856" y1="44289" x2="8856" y2="44289"/>
                        <a14:foregroundMark x1="9225" y1="40681" x2="9225" y2="40681"/>
                        <a14:foregroundMark x1="68266" y1="29259" x2="68266" y2="29259"/>
                        <a14:foregroundMark x1="81550" y1="33066" x2="81550" y2="33066"/>
                        <a14:foregroundMark x1="94280" y1="24449" x2="94280" y2="24449"/>
                        <a14:foregroundMark x1="34133" y1="68938" x2="34133" y2="68938"/>
                        <a14:foregroundMark x1="34686" y1="63126" x2="34686" y2="63126"/>
                        <a14:foregroundMark x1="40221" y1="4208" x2="40221" y2="4208"/>
                        <a14:foregroundMark x1="38745" y1="7615" x2="38745" y2="7615"/>
                        <a14:foregroundMark x1="40406" y1="12224" x2="40406" y2="12224"/>
                        <a14:foregroundMark x1="43911" y1="13627" x2="43911" y2="13627"/>
                        <a14:foregroundMark x1="47970" y1="17435" x2="47970" y2="17435"/>
                        <a14:foregroundMark x1="57565" y1="37275" x2="57565" y2="37275"/>
                        <a14:foregroundMark x1="58487" y1="38878" x2="58487" y2="38878"/>
                        <a14:foregroundMark x1="29151" y1="57715" x2="29151" y2="57715"/>
                        <a14:foregroundMark x1="18819" y1="29860" x2="18819" y2="29860"/>
                        <a14:foregroundMark x1="21402" y1="26253" x2="21402" y2="26253"/>
                        <a14:foregroundMark x1="23247" y1="21443" x2="23247" y2="21443"/>
                        <a14:foregroundMark x1="17528" y1="33667" x2="17528" y2="33667"/>
                        <a14:foregroundMark x1="59963" y1="28457" x2="68081" y2="34068"/>
                        <a14:foregroundMark x1="37085" y1="94990" x2="37085" y2="94990"/>
                        <a14:foregroundMark x1="37638" y1="49900" x2="37638" y2="49900"/>
                        <a14:foregroundMark x1="37638" y1="56713" x2="37638" y2="56713"/>
                        <a14:foregroundMark x1="38376" y1="62525" x2="38376" y2="62525"/>
                        <a14:foregroundMark x1="33764" y1="65331" x2="33764" y2="65331"/>
                        <a14:backgroundMark x1="12362" y1="22445" x2="12362" y2="22445"/>
                        <a14:backgroundMark x1="21218" y1="23848" x2="21218" y2="23848"/>
                        <a14:backgroundMark x1="14391" y1="37475" x2="14391" y2="37475"/>
                        <a14:backgroundMark x1="7934" y1="43687" x2="7934" y2="43687"/>
                        <a14:backgroundMark x1="9963" y1="50100" x2="9963" y2="50100"/>
                        <a14:backgroundMark x1="23801" y1="30461" x2="23801" y2="30461"/>
                        <a14:backgroundMark x1="27860" y1="25852" x2="27860" y2="25852"/>
                        <a14:backgroundMark x1="26384" y1="41884" x2="26384" y2="41884"/>
                        <a14:backgroundMark x1="22509" y1="52305" x2="22509" y2="52305"/>
                        <a14:backgroundMark x1="27122" y1="56313" x2="27122" y2="56313"/>
                        <a14:backgroundMark x1="25092" y1="65130" x2="25092" y2="65130"/>
                        <a14:backgroundMark x1="36162" y1="52305" x2="36162" y2="52305"/>
                        <a14:backgroundMark x1="36716" y1="59519" x2="36716" y2="59519"/>
                        <a14:backgroundMark x1="35609" y1="67134" x2="35609" y2="67134"/>
                        <a14:backgroundMark x1="36162" y1="56112" x2="36162" y2="56112"/>
                        <a14:backgroundMark x1="36162" y1="49699" x2="36162" y2="49699"/>
                        <a14:backgroundMark x1="36716" y1="54509" x2="36716" y2="54509"/>
                        <a14:backgroundMark x1="36531" y1="49098" x2="36531" y2="49098"/>
                        <a14:backgroundMark x1="44649" y1="26453" x2="44649" y2="26453"/>
                        <a14:backgroundMark x1="46310" y1="42886" x2="46310" y2="42886"/>
                        <a14:backgroundMark x1="54797" y1="42084" x2="54797" y2="42084"/>
                        <a14:backgroundMark x1="56827" y1="30060" x2="56827" y2="30060"/>
                        <a14:backgroundMark x1="47048" y1="10421" x2="46863" y2="10421"/>
                        <a14:backgroundMark x1="27860" y1="34068" x2="27860" y2="34068"/>
                        <a14:backgroundMark x1="27122" y1="71343" x2="27122" y2="71343"/>
                        <a14:backgroundMark x1="27122" y1="49499" x2="27122" y2="49499"/>
                        <a14:backgroundMark x1="44465" y1="34068" x2="44465" y2="34068"/>
                        <a14:backgroundMark x1="64022" y1="36273" x2="64022" y2="36273"/>
                        <a14:backgroundMark x1="31919" y1="96593" x2="31919" y2="96593"/>
                        <a14:backgroundMark x1="15683" y1="50501" x2="15683" y2="50501"/>
                        <a14:backgroundMark x1="26384" y1="62725" x2="26384" y2="62725"/>
                        <a14:backgroundMark x1="22509" y1="65130" x2="22509" y2="65130"/>
                        <a14:backgroundMark x1="59963" y1="38677" x2="59963" y2="38677"/>
                        <a14:backgroundMark x1="54059" y1="28257" x2="54059" y2="28257"/>
                        <a14:backgroundMark x1="43173" y1="7816" x2="43173" y2="7816"/>
                        <a14:backgroundMark x1="52214" y1="15431" x2="52214" y2="15431"/>
                        <a14:backgroundMark x1="24354" y1="37475" x2="24354" y2="37475"/>
                        <a14:backgroundMark x1="60701" y1="33667" x2="60701" y2="33667"/>
                        <a14:backgroundMark x1="91513" y1="44890" x2="91513" y2="44890"/>
                        <a14:backgroundMark x1="66605" y1="38477" x2="66605" y2="38477"/>
                        <a14:backgroundMark x1="58672" y1="32665" x2="58672" y2="3266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71119" y="1746025"/>
            <a:ext cx="8022149" cy="698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5623719" y="8229600"/>
            <a:ext cx="5791200" cy="646331"/>
          </a:xfrm>
          <a:prstGeom prst="rect">
            <a:avLst/>
          </a:prstGeom>
          <a:solidFill>
            <a:srgbClr val="ED7D31">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Sơ</a:t>
            </a:r>
            <a:r>
              <a:rPr kumimoji="0" lang="en-US" sz="3600" b="1"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đồ</a:t>
            </a:r>
            <a:r>
              <a:rPr kumimoji="0" lang="en-US" sz="3600" b="1"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cơ</a:t>
            </a:r>
            <a:r>
              <a:rPr kumimoji="0" lang="en-US" sz="3600" b="1"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quan</a:t>
            </a:r>
            <a:r>
              <a:rPr kumimoji="0" lang="en-US" sz="3600" b="1"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tuần</a:t>
            </a:r>
            <a:r>
              <a:rPr kumimoji="0" lang="en-US" sz="3600" b="1"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hoàn</a:t>
            </a:r>
            <a:endParaRPr kumimoji="0" lang="en-US" sz="3600" b="1"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9"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smtClean="0">
                  <a:ln>
                    <a:noFill/>
                  </a:ln>
                  <a:solidFill>
                    <a:srgbClr val="FF0066"/>
                  </a:solidFill>
                  <a:effectLst/>
                  <a:uLnTx/>
                  <a:uFillTx/>
                  <a:latin typeface="Times New Roman" panose="02020603050405020304" pitchFamily="18" charset="0"/>
                  <a:ea typeface="+mn-ea"/>
                  <a:cs typeface="Times New Roman" panose="02020603050405020304"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1800"/>
              </a:spcBef>
              <a:spcAft>
                <a:spcPct val="0"/>
              </a:spcAft>
              <a:buClrTx/>
              <a:buSzTx/>
              <a:buFontTx/>
              <a:buNone/>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518319" y="1951673"/>
            <a:ext cx="3426619" cy="769441"/>
          </a:xfrm>
          <a:prstGeom prst="rect">
            <a:avLst/>
          </a:prstGeom>
          <a:noFill/>
        </p:spPr>
        <p:txBody>
          <a:bodyPr wrap="square" rtlCol="0">
            <a:spAutoFit/>
          </a:bodyPr>
          <a:lstStyle/>
          <a:p>
            <a:pPr eaLnBrk="1" fontAlgn="auto" hangingPunct="1">
              <a:spcBef>
                <a:spcPts val="0"/>
              </a:spcBef>
              <a:spcAft>
                <a:spcPts val="0"/>
              </a:spcAft>
            </a:pPr>
            <a:r>
              <a:rPr lang="en-US" sz="4400" b="1" dirty="0" err="1" smtClean="0">
                <a:solidFill>
                  <a:srgbClr val="FF0000"/>
                </a:solidFill>
                <a:latin typeface="Times New Roman" panose="02020603050405020304" pitchFamily="18" charset="0"/>
                <a:cs typeface="Times New Roman" panose="02020603050405020304" pitchFamily="18" charset="0"/>
              </a:rPr>
              <a:t>Hoạt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động</a:t>
            </a:r>
            <a:r>
              <a:rPr lang="en-US" sz="4400" b="1" dirty="0" smtClean="0">
                <a:solidFill>
                  <a:srgbClr val="FF0000"/>
                </a:solidFill>
                <a:latin typeface="Times New Roman" panose="02020603050405020304" pitchFamily="18" charset="0"/>
                <a:cs typeface="Times New Roman" panose="02020603050405020304" pitchFamily="18" charset="0"/>
              </a:rPr>
              <a:t> 2</a:t>
            </a:r>
            <a:endParaRPr lang="en-US" sz="4400" b="1" dirty="0" smtClean="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718719" y="2013228"/>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smtClean="0">
                <a:solidFill>
                  <a:srgbClr val="0000FF"/>
                </a:solidFill>
                <a:latin typeface="Times New Roman" panose="02020603050405020304" pitchFamily="18" charset="0"/>
                <a:cs typeface="Times New Roman" panose="02020603050405020304" pitchFamily="18" charset="0"/>
              </a:rPr>
              <a:t>Mở</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rộng</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kiến</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thức</a:t>
            </a:r>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14" name="Picture 4" descr="Huyết thanh là gì? Cách phân biệt huyết thanh và huyết tương? | Medlat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321" y="3230831"/>
            <a:ext cx="6356016" cy="5289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 Box 13"/>
          <p:cNvSpPr txBox="1">
            <a:spLocks noChangeArrowheads="1"/>
          </p:cNvSpPr>
          <p:nvPr/>
        </p:nvSpPr>
        <p:spPr bwMode="auto">
          <a:xfrm>
            <a:off x="9738519" y="2475809"/>
            <a:ext cx="5838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ct val="50000"/>
              </a:spcBef>
              <a:spcAft>
                <a:spcPts val="0"/>
              </a:spcAft>
            </a:pPr>
            <a:r>
              <a:rPr lang="en-US" altLang="vi-VN" sz="3600" dirty="0" err="1">
                <a:ln w="0"/>
                <a:solidFill>
                  <a:srgbClr val="C00000"/>
                </a:solidFill>
                <a:cs typeface="Times New Roman" panose="02020603050405020304" pitchFamily="18" charset="0"/>
              </a:rPr>
              <a:t>Các</a:t>
            </a:r>
            <a:r>
              <a:rPr lang="en-US" altLang="vi-VN" sz="3600" dirty="0">
                <a:ln w="0"/>
                <a:solidFill>
                  <a:srgbClr val="C00000"/>
                </a:solidFill>
                <a:cs typeface="Times New Roman" panose="02020603050405020304" pitchFamily="18" charset="0"/>
              </a:rPr>
              <a:t> </a:t>
            </a:r>
            <a:r>
              <a:rPr lang="en-US" altLang="vi-VN" sz="3600" dirty="0" err="1">
                <a:ln w="0"/>
                <a:solidFill>
                  <a:srgbClr val="C00000"/>
                </a:solidFill>
                <a:cs typeface="Times New Roman" panose="02020603050405020304" pitchFamily="18" charset="0"/>
              </a:rPr>
              <a:t>thành</a:t>
            </a:r>
            <a:r>
              <a:rPr lang="en-US" altLang="vi-VN" sz="3600" dirty="0">
                <a:ln w="0"/>
                <a:solidFill>
                  <a:srgbClr val="C00000"/>
                </a:solidFill>
                <a:cs typeface="Times New Roman" panose="02020603050405020304" pitchFamily="18" charset="0"/>
              </a:rPr>
              <a:t> </a:t>
            </a:r>
            <a:r>
              <a:rPr lang="en-US" altLang="vi-VN" sz="3600" dirty="0" err="1">
                <a:ln w="0"/>
                <a:solidFill>
                  <a:srgbClr val="C00000"/>
                </a:solidFill>
                <a:cs typeface="Times New Roman" panose="02020603050405020304" pitchFamily="18" charset="0"/>
              </a:rPr>
              <a:t>phần</a:t>
            </a:r>
            <a:r>
              <a:rPr lang="en-US" altLang="vi-VN" sz="3600" dirty="0">
                <a:ln w="0"/>
                <a:solidFill>
                  <a:srgbClr val="C00000"/>
                </a:solidFill>
                <a:cs typeface="Times New Roman" panose="02020603050405020304" pitchFamily="18" charset="0"/>
              </a:rPr>
              <a:t> </a:t>
            </a:r>
            <a:r>
              <a:rPr lang="en-US" altLang="vi-VN" sz="3600" dirty="0" err="1">
                <a:ln w="0"/>
                <a:solidFill>
                  <a:srgbClr val="C00000"/>
                </a:solidFill>
                <a:cs typeface="Times New Roman" panose="02020603050405020304" pitchFamily="18" charset="0"/>
              </a:rPr>
              <a:t>của</a:t>
            </a:r>
            <a:r>
              <a:rPr lang="en-US" altLang="vi-VN" sz="3600" dirty="0">
                <a:ln w="0"/>
                <a:solidFill>
                  <a:srgbClr val="C00000"/>
                </a:solidFill>
                <a:cs typeface="Times New Roman" panose="02020603050405020304" pitchFamily="18" charset="0"/>
              </a:rPr>
              <a:t> </a:t>
            </a:r>
            <a:r>
              <a:rPr lang="en-US" altLang="vi-VN" sz="3600" dirty="0" err="1">
                <a:ln w="0"/>
                <a:solidFill>
                  <a:srgbClr val="C00000"/>
                </a:solidFill>
                <a:cs typeface="Times New Roman" panose="02020603050405020304" pitchFamily="18" charset="0"/>
              </a:rPr>
              <a:t>máu</a:t>
            </a:r>
            <a:endParaRPr lang="en-US" altLang="vi-VN" sz="3600" dirty="0">
              <a:ln w="0"/>
              <a:solidFill>
                <a:srgbClr val="C00000"/>
              </a:solidFill>
              <a:cs typeface="Times New Roman" panose="02020603050405020304" pitchFamily="18" charset="0"/>
            </a:endParaRPr>
          </a:p>
        </p:txBody>
      </p:sp>
      <p:sp>
        <p:nvSpPr>
          <p:cNvPr id="16" name="Text Box 13"/>
          <p:cNvSpPr txBox="1">
            <a:spLocks noChangeArrowheads="1"/>
          </p:cNvSpPr>
          <p:nvPr/>
        </p:nvSpPr>
        <p:spPr bwMode="auto">
          <a:xfrm>
            <a:off x="4329481" y="3230831"/>
            <a:ext cx="2749814" cy="646331"/>
          </a:xfrm>
          <a:prstGeom prst="rect">
            <a:avLst/>
          </a:prstGeom>
          <a:solidFill>
            <a:srgbClr val="ED7D31"/>
          </a:solidFill>
          <a:ln w="38100" cap="flat" cmpd="sng" algn="ctr">
            <a:noFill/>
            <a:prstDash val="solid"/>
            <a:miter lim="800000"/>
          </a:ln>
          <a:effectLst/>
        </p:spPr>
        <p:txBody>
          <a:bodyPr wrap="square">
            <a:spAutoFit/>
          </a:bodyPr>
          <a:lstStyle>
            <a:defPPr>
              <a:defRPr lang="en-US"/>
            </a:defPPr>
            <a:lvl1pP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Huyết</a:t>
            </a:r>
            <a:r>
              <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tương</a:t>
            </a:r>
            <a:endPar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9" name="Rectangle 18"/>
          <p:cNvSpPr/>
          <p:nvPr/>
        </p:nvSpPr>
        <p:spPr>
          <a:xfrm>
            <a:off x="3596440" y="4991032"/>
            <a:ext cx="4215896" cy="1384995"/>
          </a:xfrm>
          <a:prstGeom prst="rect">
            <a:avLst/>
          </a:prstGeom>
          <a:solidFill>
            <a:srgbClr val="ED7D31"/>
          </a:solidFill>
          <a:ln w="38100" cap="flat" cmpd="sng" algn="ctr">
            <a:noFill/>
            <a:prstDash val="solid"/>
            <a:miter lim="800000"/>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defRPr/>
            </a:pPr>
            <a:r>
              <a:rPr kumimoji="0" lang="en-US"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Đây là phần dung dịch, có màu vàng, thành phần chủ yếu là nước</a:t>
            </a:r>
            <a:r>
              <a:rPr kumimoji="0" lang="en-US"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0" name="Text Box 13"/>
          <p:cNvSpPr txBox="1">
            <a:spLocks noChangeArrowheads="1"/>
          </p:cNvSpPr>
          <p:nvPr/>
        </p:nvSpPr>
        <p:spPr bwMode="auto">
          <a:xfrm>
            <a:off x="3499750" y="6737730"/>
            <a:ext cx="3677412" cy="523220"/>
          </a:xfrm>
          <a:prstGeom prst="rect">
            <a:avLst/>
          </a:prstGeom>
          <a:solidFill>
            <a:srgbClr val="70AD47"/>
          </a:solidFill>
          <a:ln w="28575" cap="flat" cmpd="sng" algn="ctr">
            <a:solidFill>
              <a:sysClr val="windowText" lastClr="000000"/>
            </a:solidFill>
            <a:prstDash val="solid"/>
            <a:miter lim="800000"/>
          </a:ln>
          <a:effectLst/>
        </p:spPr>
        <p:txBody>
          <a:bodyPr wrap="square">
            <a:spAutoFit/>
          </a:bodyPr>
          <a:lstStyle>
            <a:defPPr>
              <a:defRPr lang="en-US"/>
            </a:defPPr>
            <a:lvl1pPr algn="ct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Huyết</a:t>
            </a:r>
            <a:r>
              <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vi-VN" sz="2800" b="1" i="0" u="none" strike="noStrike" kern="0" cap="none" spc="0" normalizeH="0" baseline="0" noProof="0" dirty="0" err="1"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cầu</a:t>
            </a:r>
            <a:endPar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2188473" y="8010601"/>
            <a:ext cx="2364933"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vi-VN"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Huyết cầu đỏ</a:t>
            </a:r>
            <a:endParaRPr kumimoji="0" lang="vi-VN"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5811266" y="7962229"/>
            <a:ext cx="2930070"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vi-VN"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Huyết cầu trắng</a:t>
            </a:r>
            <a:endParaRPr kumimoji="0" lang="vi-VN"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22"/>
          <p:cNvCxnSpPr/>
          <p:nvPr/>
        </p:nvCxnSpPr>
        <p:spPr>
          <a:xfrm flipH="1" flipV="1">
            <a:off x="7142042" y="3676082"/>
            <a:ext cx="3739477" cy="2115118"/>
          </a:xfrm>
          <a:prstGeom prst="straightConnector1">
            <a:avLst/>
          </a:prstGeom>
          <a:noFill/>
          <a:ln w="38100" cap="flat" cmpd="sng" algn="ctr">
            <a:solidFill>
              <a:srgbClr val="FFC000"/>
            </a:solidFill>
            <a:prstDash val="solid"/>
            <a:miter lim="800000"/>
            <a:tailEnd type="triangle"/>
          </a:ln>
          <a:effectLst/>
        </p:spPr>
      </p:cxnSp>
      <p:cxnSp>
        <p:nvCxnSpPr>
          <p:cNvPr id="24" name="Straight Arrow Connector 23"/>
          <p:cNvCxnSpPr>
            <a:endCxn id="19" idx="0"/>
          </p:cNvCxnSpPr>
          <p:nvPr/>
        </p:nvCxnSpPr>
        <p:spPr>
          <a:xfrm>
            <a:off x="5704388" y="3877162"/>
            <a:ext cx="0" cy="1113870"/>
          </a:xfrm>
          <a:prstGeom prst="straightConnector1">
            <a:avLst/>
          </a:prstGeom>
          <a:noFill/>
          <a:ln w="38100" cap="flat" cmpd="sng" algn="ctr">
            <a:solidFill>
              <a:sysClr val="windowText" lastClr="000000"/>
            </a:solidFill>
            <a:prstDash val="solid"/>
            <a:miter lim="800000"/>
            <a:tailEnd type="triangle"/>
          </a:ln>
          <a:effectLst/>
        </p:spPr>
      </p:cxnSp>
      <p:cxnSp>
        <p:nvCxnSpPr>
          <p:cNvPr id="25" name="Straight Arrow Connector 24"/>
          <p:cNvCxnSpPr/>
          <p:nvPr/>
        </p:nvCxnSpPr>
        <p:spPr>
          <a:xfrm flipH="1">
            <a:off x="7216413" y="6885744"/>
            <a:ext cx="3665106" cy="202155"/>
          </a:xfrm>
          <a:prstGeom prst="straightConnector1">
            <a:avLst/>
          </a:prstGeom>
          <a:noFill/>
          <a:ln w="38100" cap="flat" cmpd="sng" algn="ctr">
            <a:solidFill>
              <a:srgbClr val="4472C4"/>
            </a:solidFill>
            <a:prstDash val="solid"/>
            <a:miter lim="800000"/>
            <a:tailEnd type="triangle"/>
          </a:ln>
          <a:effectLst/>
        </p:spPr>
      </p:cxnSp>
      <p:cxnSp>
        <p:nvCxnSpPr>
          <p:cNvPr id="31" name="Straight Arrow Connector 30"/>
          <p:cNvCxnSpPr/>
          <p:nvPr/>
        </p:nvCxnSpPr>
        <p:spPr>
          <a:xfrm flipH="1">
            <a:off x="3013356" y="7260950"/>
            <a:ext cx="1166167" cy="736058"/>
          </a:xfrm>
          <a:prstGeom prst="straightConnector1">
            <a:avLst/>
          </a:prstGeom>
          <a:noFill/>
          <a:ln w="57150" cap="flat" cmpd="sng" algn="ctr">
            <a:solidFill>
              <a:srgbClr val="C00000"/>
            </a:solidFill>
            <a:prstDash val="solid"/>
            <a:miter lim="800000"/>
            <a:tailEnd type="triangle"/>
          </a:ln>
          <a:effectLst/>
        </p:spPr>
      </p:cxnSp>
      <p:cxnSp>
        <p:nvCxnSpPr>
          <p:cNvPr id="32" name="Straight Arrow Connector 31"/>
          <p:cNvCxnSpPr/>
          <p:nvPr/>
        </p:nvCxnSpPr>
        <p:spPr>
          <a:xfrm>
            <a:off x="5900561" y="7260950"/>
            <a:ext cx="1315852" cy="632828"/>
          </a:xfrm>
          <a:prstGeom prst="straightConnector1">
            <a:avLst/>
          </a:prstGeom>
          <a:noFill/>
          <a:ln w="57150" cap="flat" cmpd="sng" algn="ctr">
            <a:solidFill>
              <a:srgbClr val="C00000"/>
            </a:solidFill>
            <a:prstDash val="solid"/>
            <a:miter lim="800000"/>
            <a:tailEnd type="triangle"/>
          </a:ln>
          <a:effectLst/>
        </p:spPr>
      </p:cxn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heel(1)">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ircle(in)">
                                      <p:cBhvr>
                                        <p:cTn id="54" dur="2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9"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smtClean="0">
                  <a:ln>
                    <a:noFill/>
                  </a:ln>
                  <a:solidFill>
                    <a:srgbClr val="FF0066"/>
                  </a:solidFill>
                  <a:effectLst/>
                  <a:uLnTx/>
                  <a:uFillTx/>
                  <a:latin typeface="Times New Roman" panose="02020603050405020304" pitchFamily="18" charset="0"/>
                  <a:ea typeface="+mn-ea"/>
                  <a:cs typeface="Times New Roman" panose="02020603050405020304"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1800"/>
              </a:spcBef>
              <a:spcAft>
                <a:spcPct val="0"/>
              </a:spcAft>
              <a:buClrTx/>
              <a:buSzTx/>
              <a:buFontTx/>
              <a:buNone/>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3" name="TextBox 32"/>
          <p:cNvSpPr txBox="1"/>
          <p:nvPr/>
        </p:nvSpPr>
        <p:spPr>
          <a:xfrm>
            <a:off x="593725" y="1682016"/>
            <a:ext cx="15087600" cy="1200329"/>
          </a:xfrm>
          <a:prstGeom prst="rect">
            <a:avLst/>
          </a:prstGeom>
          <a:noFill/>
        </p:spPr>
        <p:txBody>
          <a:bodyPr wrap="square" rtlCol="0">
            <a:spAutoFit/>
          </a:bodyPr>
          <a:lstStyle/>
          <a:p>
            <a:pPr lvl="0" eaLnBrk="1" fontAlgn="auto" hangingPunct="1">
              <a:spcBef>
                <a:spcPts val="0"/>
              </a:spcBef>
              <a:spcAft>
                <a:spcPts val="0"/>
              </a:spcAft>
            </a:pPr>
            <a:r>
              <a:rPr lang="en-US" sz="2800" dirty="0">
                <a:solidFill>
                  <a:srgbClr val="002060"/>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=&gt; </a:t>
            </a:r>
            <a:r>
              <a:rPr lang="vi-VN" sz="3600" b="1" i="1" dirty="0">
                <a:solidFill>
                  <a:srgbClr val="FF0000"/>
                </a:solidFill>
                <a:latin typeface="Times New Roman" panose="02020603050405020304" pitchFamily="18" charset="0"/>
                <a:cs typeface="Times New Roman" panose="02020603050405020304" pitchFamily="18" charset="0"/>
              </a:rPr>
              <a:t>Huyết cầu đỏ</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hồng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có  dạng </a:t>
            </a:r>
            <a:r>
              <a:rPr lang="en-US" sz="3600" dirty="0" err="1">
                <a:solidFill>
                  <a:srgbClr val="002060"/>
                </a:solidFill>
                <a:latin typeface="Times New Roman" panose="02020603050405020304" pitchFamily="18" charset="0"/>
                <a:cs typeface="Times New Roman" panose="02020603050405020304" pitchFamily="18" charset="0"/>
              </a:rPr>
              <a:t>tròn</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như </a:t>
            </a:r>
            <a:r>
              <a:rPr lang="en-US" sz="3600" dirty="0" err="1">
                <a:solidFill>
                  <a:srgbClr val="002060"/>
                </a:solidFill>
                <a:latin typeface="Times New Roman" panose="02020603050405020304" pitchFamily="18" charset="0"/>
                <a:cs typeface="Times New Roman" panose="02020603050405020304" pitchFamily="18" charset="0"/>
              </a:rPr>
              <a:t>cái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đĩa</a:t>
            </a:r>
            <a:r>
              <a:rPr 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a:solidFill>
                  <a:srgbClr val="002060"/>
                </a:solidFill>
                <a:latin typeface="Times New Roman" panose="02020603050405020304" pitchFamily="18" charset="0"/>
                <a:cs typeface="Times New Roman" panose="02020603050405020304" pitchFamily="18" charset="0"/>
              </a:rPr>
              <a:t>hai </a:t>
            </a:r>
            <a:r>
              <a:rPr lang="en-US" altLang="en-US" sz="3600" dirty="0" err="1">
                <a:solidFill>
                  <a:srgbClr val="002060"/>
                </a:solidFill>
                <a:latin typeface="Times New Roman" panose="02020603050405020304" pitchFamily="18" charset="0"/>
                <a:cs typeface="Times New Roman" panose="02020603050405020304" pitchFamily="18" charset="0"/>
              </a:rPr>
              <a:t>mặt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lõm</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chúng</a:t>
            </a:r>
            <a:r>
              <a:rPr lang="en-US" altLang="en-US" sz="3600" dirty="0">
                <a:solidFill>
                  <a:srgbClr val="002060"/>
                </a:solidFill>
                <a:latin typeface="Times New Roman" panose="02020603050405020304" pitchFamily="18" charset="0"/>
                <a:cs typeface="Times New Roman" panose="02020603050405020304" pitchFamily="18" charset="0"/>
              </a:rPr>
              <a:t>  di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trong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mạch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máu</a:t>
            </a:r>
            <a:r>
              <a:rPr lang="en-US" altLang="en-US" sz="3600" dirty="0">
                <a:solidFill>
                  <a:srgbClr val="002060"/>
                </a:solidFill>
                <a:latin typeface="Times New Roman" panose="02020603050405020304" pitchFamily="18" charset="0"/>
                <a:cs typeface="Times New Roman" panose="02020603050405020304" pitchFamily="18" charset="0"/>
              </a:rPr>
              <a:t>, </a:t>
            </a:r>
            <a:endParaRPr lang="en-US" altLang="en-US" sz="3600" dirty="0" smtClean="0">
              <a:solidFill>
                <a:srgbClr val="002060"/>
              </a:solidFill>
              <a:latin typeface="Times New Roman" panose="02020603050405020304" pitchFamily="18" charset="0"/>
              <a:cs typeface="Times New Roman" panose="02020603050405020304" pitchFamily="18" charset="0"/>
            </a:endParaRPr>
          </a:p>
        </p:txBody>
      </p:sp>
      <p:pic>
        <p:nvPicPr>
          <p:cNvPr id="35" name="Picture 2" descr="Hướng dẫn đọc kết quả xét nghiệm huyết học"/>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7919" y="4090031"/>
            <a:ext cx="6705600" cy="4533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8172267" y="4090031"/>
            <a:ext cx="7086600" cy="4568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9925" y="2194020"/>
            <a:ext cx="15011400" cy="1754326"/>
          </a:xfrm>
          <a:prstGeom prst="rect">
            <a:avLst/>
          </a:prstGeom>
        </p:spPr>
        <p:txBody>
          <a:bodyPr wrap="square">
            <a:spAutoFit/>
          </a:bodyPr>
          <a:lstStyle/>
          <a:p>
            <a:pPr lvl="0" eaLnBrk="1" fontAlgn="auto" hangingPunct="1">
              <a:spcBef>
                <a:spcPts val="0"/>
              </a:spcBef>
              <a:spcAft>
                <a:spcPts val="0"/>
              </a:spcAft>
            </a:pPr>
            <a:r>
              <a:rPr lang="en-US" altLang="en-US" sz="3600" dirty="0" smtClean="0">
                <a:solidFill>
                  <a:srgbClr val="002060"/>
                </a:solidFill>
                <a:latin typeface="Times New Roman" panose="02020603050405020304" pitchFamily="18" charset="0"/>
                <a:cs typeface="Times New Roman" panose="02020603050405020304" pitchFamily="18" charset="0"/>
              </a:rPr>
              <a:t>                                              có </a:t>
            </a:r>
            <a:r>
              <a:rPr lang="en-US" altLang="en-US" sz="3600" dirty="0" err="1">
                <a:solidFill>
                  <a:srgbClr val="002060"/>
                </a:solidFill>
                <a:latin typeface="Times New Roman" panose="02020603050405020304" pitchFamily="18" charset="0"/>
                <a:cs typeface="Times New Roman" panose="02020603050405020304" pitchFamily="18" charset="0"/>
              </a:rPr>
              <a:t>chức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năng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vận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ô-xi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chất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dinh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dưỡng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nuôi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mang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các-bô-níc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từ</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quan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về</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phổi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thải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ra</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ngoài</a:t>
            </a:r>
            <a:r>
              <a:rPr lang="en-US" sz="3600" dirty="0">
                <a:solidFill>
                  <a:srgbClr val="002060"/>
                </a:solidFill>
                <a:latin typeface="Times New Roman" panose="02020603050405020304" pitchFamily="18" charset="0"/>
                <a:cs typeface="Times New Roman" panose="02020603050405020304" pitchFamily="18" charset="0"/>
              </a:rPr>
              <a:t>.</a:t>
            </a:r>
            <a:r>
              <a:rPr lang="en-US" altLang="en-US" sz="3600" dirty="0">
                <a:solidFill>
                  <a:srgbClr val="002060"/>
                </a:solidFill>
                <a:latin typeface="Times New Roman" panose="02020603050405020304" pitchFamily="18" charset="0"/>
                <a:cs typeface="Times New Roman" panose="02020603050405020304" pitchFamily="18" charset="0"/>
              </a:rPr>
              <a:t> </a:t>
            </a:r>
            <a:endParaRPr lang="en-US" altLang="en-US" sz="36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6157119" y="575463"/>
            <a:ext cx="3974101" cy="523220"/>
            <a:chOff x="5993302" y="636422"/>
            <a:chExt cx="3907046" cy="523220"/>
          </a:xfrm>
        </p:grpSpPr>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smtClean="0">
                  <a:ln>
                    <a:noFill/>
                  </a:ln>
                  <a:solidFill>
                    <a:srgbClr val="FF0066"/>
                  </a:solidFill>
                  <a:effectLst/>
                  <a:uLnTx/>
                  <a:uFillTx/>
                  <a:latin typeface="Times New Roman" panose="02020603050405020304" pitchFamily="18" charset="0"/>
                  <a:ea typeface="+mn-ea"/>
                  <a:cs typeface="Times New Roman" panose="02020603050405020304"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1800"/>
              </a:spcBef>
              <a:spcAft>
                <a:spcPct val="0"/>
              </a:spcAft>
              <a:buClrTx/>
              <a:buSzTx/>
              <a:buFontTx/>
              <a:buNone/>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892969" y="1899913"/>
            <a:ext cx="15017750" cy="1815882"/>
          </a:xfrm>
          <a:prstGeom prst="rect">
            <a:avLst/>
          </a:prstGeom>
          <a:noFill/>
        </p:spPr>
        <p:txBody>
          <a:bodyPr wrap="square" rtlCol="0">
            <a:spAutoFit/>
          </a:bodyPr>
          <a:lstStyle/>
          <a:p>
            <a:pPr eaLnBrk="1" fontAlgn="auto" hangingPunct="1">
              <a:spcBef>
                <a:spcPts val="0"/>
              </a:spcBef>
              <a:spcAft>
                <a:spcPts val="0"/>
              </a:spcAft>
            </a:pPr>
            <a:r>
              <a:rPr lang="en-US" sz="4000" i="1" dirty="0">
                <a:solidFill>
                  <a:prstClr val="black"/>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Huyết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trắng</a:t>
            </a:r>
            <a:r>
              <a:rPr lang="en-US"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Bạch cầu</a:t>
            </a:r>
            <a:r>
              <a:rPr lang="en-US" sz="3600" b="1" dirty="0">
                <a:solidFill>
                  <a:srgbClr val="FF0000"/>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còn được gọi là tế bào miễn </a:t>
            </a:r>
            <a:r>
              <a:rPr lang="vi-VN" sz="3600" dirty="0" smtClean="0">
                <a:solidFill>
                  <a:prstClr val="black"/>
                </a:solidFill>
                <a:latin typeface="Times New Roman" panose="02020603050405020304" pitchFamily="18" charset="0"/>
                <a:cs typeface="Times New Roman" panose="02020603050405020304" pitchFamily="18" charset="0"/>
              </a:rPr>
              <a:t>dịch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bởi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nó</a:t>
            </a:r>
            <a:r>
              <a:rPr lang="en-US" sz="3600" dirty="0" smtClean="0">
                <a:solidFill>
                  <a:prstClr val="black"/>
                </a:solidFill>
                <a:latin typeface="Times New Roman" panose="02020603050405020304" pitchFamily="18" charset="0"/>
                <a:cs typeface="Times New Roman" panose="02020603050405020304" pitchFamily="18" charset="0"/>
              </a:rPr>
              <a:t> </a:t>
            </a:r>
            <a:r>
              <a:rPr lang="vi-VN" sz="3600" dirty="0" smtClean="0">
                <a:solidFill>
                  <a:prstClr val="black"/>
                </a:solidFill>
                <a:latin typeface="Times New Roman" panose="02020603050405020304" pitchFamily="18" charset="0"/>
                <a:cs typeface="Times New Roman" panose="02020603050405020304" pitchFamily="18" charset="0"/>
              </a:rPr>
              <a:t>có </a:t>
            </a:r>
            <a:r>
              <a:rPr lang="vi-VN" sz="3600" dirty="0">
                <a:solidFill>
                  <a:prstClr val="black"/>
                </a:solidFill>
                <a:latin typeface="Times New Roman" panose="02020603050405020304" pitchFamily="18" charset="0"/>
                <a:cs typeface="Times New Roman" panose="02020603050405020304" pitchFamily="18" charset="0"/>
              </a:rPr>
              <a:t>vai trò quan trọng trong nhiệm vụ tăng cường sức đề kháng của cơ thể với các tác nhân gây bệnh, nhất là các bệnh nhiễm khuẩn, nhiễm ký sinh trùng, nhiễm </a:t>
            </a:r>
            <a:r>
              <a:rPr lang="vi-VN" sz="3600" dirty="0" smtClean="0">
                <a:solidFill>
                  <a:prstClr val="black"/>
                </a:solidFill>
                <a:latin typeface="Times New Roman" panose="02020603050405020304" pitchFamily="18" charset="0"/>
                <a:cs typeface="Times New Roman" panose="02020603050405020304" pitchFamily="18" charset="0"/>
              </a:rPr>
              <a:t>độc</a:t>
            </a:r>
            <a:r>
              <a:rPr lang="en-US" sz="3600" dirty="0" smtClean="0">
                <a:solidFill>
                  <a:prstClr val="black"/>
                </a:solidFill>
                <a:latin typeface="Times New Roman" panose="02020603050405020304" pitchFamily="18" charset="0"/>
                <a:cs typeface="Times New Roman" panose="02020603050405020304" pitchFamily="18" charset="0"/>
              </a:rPr>
              <a:t>.</a:t>
            </a:r>
            <a:r>
              <a:rPr lang="en-US" altLang="en-US" sz="3600" b="1" dirty="0">
                <a:solidFill>
                  <a:srgbClr val="FF0000"/>
                </a:solidFill>
                <a:latin typeface="Times New Roman" panose="02020603050405020304" pitchFamily="18" charset="0"/>
              </a:rPr>
              <a:t> </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4" name="Picture 2" descr="bach-cau-mien-dich4 - Tangmiendich.com - Trang cộng đồng dành cho bệnh nhân  Ung thư và Viêm gan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541" y="4056184"/>
            <a:ext cx="6791778" cy="44020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319" y="4038599"/>
            <a:ext cx="7467599" cy="4419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split orient="vert"/>
  </p:transition>
  <p:timing>
    <p:tnLst>
      <p:par>
        <p:cTn id="1" dur="indefinite" restart="never" nodeType="tmRoot"/>
      </p:par>
    </p:tnLst>
  </p:timing>
</p:sld>
</file>

<file path=ppt/tags/tag1.xml><?xml version="1.0" encoding="utf-8"?>
<p:tagLst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0</TotalTime>
  <Words>1888</Words>
  <Application>WPS Presentation</Application>
  <PresentationFormat>Custom</PresentationFormat>
  <Paragraphs>112</Paragraphs>
  <Slides>13</Slides>
  <Notes>0</Notes>
  <HiddenSlides>0</HiddenSlides>
  <MMClips>3</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13</vt:i4>
      </vt:variant>
    </vt:vector>
  </HeadingPairs>
  <TitlesOfParts>
    <vt:vector size="24" baseType="lpstr">
      <vt:lpstr>Arial</vt:lpstr>
      <vt:lpstr>SimSun</vt:lpstr>
      <vt:lpstr>Wingdings</vt:lpstr>
      <vt:lpstr>Times New Roman</vt:lpstr>
      <vt:lpstr>Segoe UI</vt:lpstr>
      <vt:lpstr>Calibri</vt:lpstr>
      <vt:lpstr>Microsoft YaHei</vt:lpstr>
      <vt:lpstr>Calibri</vt:lpstr>
      <vt:lpstr>Arial</vt:lpstr>
      <vt:lpstr>Arial Unicode MS</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Lenovo</cp:lastModifiedBy>
  <cp:revision>1101</cp:revision>
  <dcterms:created xsi:type="dcterms:W3CDTF">2008-09-09T22:52:00Z</dcterms:created>
  <dcterms:modified xsi:type="dcterms:W3CDTF">2024-07-09T08:04:00Z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E4E4E004C9F1463E89FE6E802E5239B4_12</vt:lpwstr>
  </property>
  <property fmtid="{D5CDD505-2E9C-101B-9397-08002B2CF9AE}" pid="3" name="KSOProductBuildVer">
    <vt:lpwstr>1033-12.2.0.17119</vt:lpwstr>
  </property>
</Properties>
</file>