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27"/>
  </p:notesMasterIdLst>
  <p:sldIdLst>
    <p:sldId id="274" r:id="rId4"/>
    <p:sldId id="260" r:id="rId5"/>
    <p:sldId id="273" r:id="rId6"/>
    <p:sldId id="275" r:id="rId7"/>
    <p:sldId id="262" r:id="rId8"/>
    <p:sldId id="266" r:id="rId9"/>
    <p:sldId id="276" r:id="rId10"/>
    <p:sldId id="277" r:id="rId11"/>
    <p:sldId id="365" r:id="rId12"/>
    <p:sldId id="364" r:id="rId13"/>
    <p:sldId id="367" r:id="rId14"/>
    <p:sldId id="370" r:id="rId15"/>
    <p:sldId id="375" r:id="rId16"/>
    <p:sldId id="376" r:id="rId17"/>
    <p:sldId id="279" r:id="rId18"/>
    <p:sldId id="285" r:id="rId19"/>
    <p:sldId id="378" r:id="rId20"/>
    <p:sldId id="379" r:id="rId21"/>
    <p:sldId id="377" r:id="rId22"/>
    <p:sldId id="294" r:id="rId23"/>
    <p:sldId id="282" r:id="rId24"/>
    <p:sldId id="288"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7" d="100"/>
          <a:sy n="67" d="100"/>
        </p:scale>
        <p:origin x="-86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5CC8C-A66C-48E4-A5C8-2E04BC1BB18C}"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1138D-89EA-4BDF-A393-E8048E4C39F7}" type="slidenum">
              <a:rPr lang="en-US" smtClean="0"/>
              <a:t>‹#›</a:t>
            </a:fld>
            <a:endParaRPr lang="en-US"/>
          </a:p>
        </p:txBody>
      </p:sp>
    </p:spTree>
    <p:extLst>
      <p:ext uri="{BB962C8B-B14F-4D97-AF65-F5344CB8AC3E}">
        <p14:creationId xmlns:p14="http://schemas.microsoft.com/office/powerpoint/2010/main" val="361762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106491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tranthao121004@gmail.com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tranthao121004@gmail.com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518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421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745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538250"/>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5789915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82632845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8762470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811958692"/>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2024/7/9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1973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2024/7/9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628701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32638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2024/7/9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34910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2024/7/9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14823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2024/7/9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22987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62946065"/>
      </p:ext>
    </p:extLst>
  </p:cSld>
  <p:clrMapOvr>
    <a:masterClrMapping/>
  </p:clrMapOvr>
  <p:transition spd="slow"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2024/7/9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742964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2024/7/9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359662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2024/7/9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957958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2024/7/9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983583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2024/7/9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6365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63732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5155163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78214047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4590826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630193125"/>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00970671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25594682"/>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3CA37AB-9022-43A1-B12F-EE9E5B2CE9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70991" y="207594"/>
            <a:ext cx="1152939" cy="1152939"/>
          </a:xfrm>
          <a:prstGeom prst="rect">
            <a:avLst/>
          </a:prstGeom>
        </p:spPr>
      </p:pic>
    </p:spTree>
    <p:extLst>
      <p:ext uri="{BB962C8B-B14F-4D97-AF65-F5344CB8AC3E}">
        <p14:creationId xmlns:p14="http://schemas.microsoft.com/office/powerpoint/2010/main" val="720122058"/>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slow"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pic>
        <p:nvPicPr>
          <p:cNvPr id="4" name="Picture 3">
            <a:extLst>
              <a:ext uri="{FF2B5EF4-FFF2-40B4-BE49-F238E27FC236}">
                <a16:creationId xmlns="" xmlns:a16="http://schemas.microsoft.com/office/drawing/2014/main" id="{F7499469-4AC3-411D-A2C4-49B8D28390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70991" y="207594"/>
            <a:ext cx="1152939" cy="1152939"/>
          </a:xfrm>
          <a:prstGeom prst="rect">
            <a:avLst/>
          </a:prstGeom>
        </p:spPr>
      </p:pic>
    </p:spTree>
    <p:extLst>
      <p:ext uri="{BB962C8B-B14F-4D97-AF65-F5344CB8AC3E}">
        <p14:creationId xmlns:p14="http://schemas.microsoft.com/office/powerpoint/2010/main" val="7728550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2024/7/9</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3966631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3.xml"/><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4.xml"/><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5.xml"/><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6.xml"/><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8.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4.xml"/><Relationship Id="rId7" Type="http://schemas.openxmlformats.org/officeDocument/2006/relationships/image" Target="../media/image32.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slide" Target="slide11.xml"/><Relationship Id="rId5" Type="http://schemas.openxmlformats.org/officeDocument/2006/relationships/image" Target="../media/image27.png"/><Relationship Id="rId10" Type="http://schemas.microsoft.com/office/2007/relationships/hdphoto" Target="../media/hdphoto3.wdp"/><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94114" y="333799"/>
            <a:ext cx="9274987" cy="5080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613880" y="1187498"/>
            <a:ext cx="1161288"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9777" y="-583448"/>
            <a:ext cx="1161288" cy="3541892"/>
          </a:xfrm>
          <a:prstGeom prst="rect">
            <a:avLst/>
          </a:prstGeom>
        </p:spPr>
      </p:pic>
      <p:sp>
        <p:nvSpPr>
          <p:cNvPr id="24" name="TextBox 23">
            <a:extLst>
              <a:ext uri="{FF2B5EF4-FFF2-40B4-BE49-F238E27FC236}">
                <a16:creationId xmlns="" xmlns:a16="http://schemas.microsoft.com/office/drawing/2014/main" id="{191F72DA-56F2-45B7-A1C9-1C3819EFABA6}"/>
              </a:ext>
            </a:extLst>
          </p:cNvPr>
          <p:cNvSpPr txBox="1"/>
          <p:nvPr/>
        </p:nvSpPr>
        <p:spPr>
          <a:xfrm>
            <a:off x="5498878" y="1200678"/>
            <a:ext cx="145264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iCiel Cadena" panose="02000503000000020004" pitchFamily="50" charset="0"/>
                <a:ea typeface="+mn-ea"/>
                <a:cs typeface="+mn-cs"/>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6933646" y="3271519"/>
            <a:ext cx="6785993" cy="4824841"/>
          </a:xfrm>
          <a:prstGeom prst="rect">
            <a:avLst/>
          </a:prstGeom>
        </p:spPr>
      </p:pic>
      <p:pic>
        <p:nvPicPr>
          <p:cNvPr id="15" name="Picture 14" descr="A picture containing text&#10;&#10;Description automatically generated">
            <a:extLst>
              <a:ext uri="{FF2B5EF4-FFF2-40B4-BE49-F238E27FC236}">
                <a16:creationId xmlns=""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808" y="2814319"/>
            <a:ext cx="4104609" cy="4104609"/>
          </a:xfrm>
          <a:prstGeom prst="rect">
            <a:avLst/>
          </a:prstGeom>
        </p:spPr>
      </p:pic>
      <p:pic>
        <p:nvPicPr>
          <p:cNvPr id="5" name="Picture 4">
            <a:extLst>
              <a:ext uri="{FF2B5EF4-FFF2-40B4-BE49-F238E27FC236}">
                <a16:creationId xmlns="" xmlns:a16="http://schemas.microsoft.com/office/drawing/2014/main" id="{3D7F0720-1D12-482D-94E6-43C60B5509F5}"/>
              </a:ext>
            </a:extLst>
          </p:cNvPr>
          <p:cNvPicPr>
            <a:picLocks noChangeAspect="1"/>
          </p:cNvPicPr>
          <p:nvPr/>
        </p:nvPicPr>
        <p:blipFill>
          <a:blip r:embed="rId9"/>
          <a:stretch>
            <a:fillRect/>
          </a:stretch>
        </p:blipFill>
        <p:spPr>
          <a:xfrm>
            <a:off x="2704454" y="1812273"/>
            <a:ext cx="7041490" cy="2700762"/>
          </a:xfrm>
          <a:prstGeom prst="rect">
            <a:avLst/>
          </a:prstGeom>
        </p:spPr>
      </p:pic>
      <p:pic>
        <p:nvPicPr>
          <p:cNvPr id="7" name="Picture 6" descr="Shape&#10;&#10;Description automatically generated with medium confidence">
            <a:extLst>
              <a:ext uri="{FF2B5EF4-FFF2-40B4-BE49-F238E27FC236}">
                <a16:creationId xmlns="" xmlns:a16="http://schemas.microsoft.com/office/drawing/2014/main" id="{8E33FE4D-DCEF-4BD7-A072-A1AAF7A56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21391" y="-11936"/>
            <a:ext cx="1270609" cy="1270609"/>
          </a:xfrm>
          <a:prstGeom prst="rect">
            <a:avLst/>
          </a:prstGeom>
        </p:spPr>
      </p:pic>
    </p:spTree>
    <p:extLst>
      <p:ext uri="{BB962C8B-B14F-4D97-AF65-F5344CB8AC3E}">
        <p14:creationId xmlns:p14="http://schemas.microsoft.com/office/powerpoint/2010/main" val="3403703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là tên một nước.</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của nước ta là nước Cộng hoà xã hội chủ nghĩa Việt Nam</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 xmlns:a16="http://schemas.microsoft.com/office/drawing/2014/main" id="{94AAAAED-4D83-41E3-BB60-D604328DBD4C}"/>
              </a:ext>
            </a:extLst>
          </p:cNvPr>
          <p:cNvSpPr txBox="1"/>
          <p:nvPr/>
        </p:nvSpPr>
        <p:spPr>
          <a:xfrm>
            <a:off x="666208" y="417086"/>
            <a:ext cx="10158742" cy="769441"/>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1. </a:t>
            </a:r>
            <a:r>
              <a:rPr lang="vi-VN" altLang="zh-CN" sz="4400" b="1" dirty="0">
                <a:solidFill>
                  <a:prstClr val="black"/>
                </a:solidFill>
                <a:latin typeface="Calibri"/>
                <a:ea typeface="宋体" panose="02010600030101010101" pitchFamily="2" charset="-122"/>
              </a:rPr>
              <a:t>Quốc hiệu của nước ta là gì?</a:t>
            </a:r>
          </a:p>
        </p:txBody>
      </p:sp>
      <p:pic>
        <p:nvPicPr>
          <p:cNvPr id="1026" name="Picture 2" descr="Quốc hiệu Việt Nam qua các thời kỳ lịch sử">
            <a:extLst>
              <a:ext uri="{FF2B5EF4-FFF2-40B4-BE49-F238E27FC236}">
                <a16:creationId xmlns=""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7650"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Calibri"/>
                </a:rPr>
                <a:t>Quốc</a:t>
              </a:r>
              <a:r>
                <a:rPr lang="en-US" sz="4800" dirty="0">
                  <a:solidFill>
                    <a:srgbClr val="C00000"/>
                  </a:solidFill>
                  <a:latin typeface="Calibri"/>
                </a:rPr>
                <a:t> </a:t>
              </a:r>
              <a:r>
                <a:rPr lang="en-US" sz="4800" dirty="0" err="1">
                  <a:solidFill>
                    <a:srgbClr val="C00000"/>
                  </a:solidFill>
                  <a:latin typeface="Calibri"/>
                </a:rPr>
                <a:t>kì</a:t>
              </a:r>
              <a:r>
                <a:rPr lang="en-US" sz="4800" dirty="0">
                  <a:solidFill>
                    <a:srgbClr val="C00000"/>
                  </a:solidFill>
                  <a:latin typeface="Calibri"/>
                </a:rPr>
                <a:t> </a:t>
              </a:r>
              <a:r>
                <a:rPr lang="en-US" sz="4800" dirty="0" err="1">
                  <a:solidFill>
                    <a:srgbClr val="C00000"/>
                  </a:solidFill>
                  <a:latin typeface="Calibri"/>
                </a:rPr>
                <a:t>Việt</a:t>
              </a:r>
              <a:r>
                <a:rPr lang="en-US" sz="4800" dirty="0">
                  <a:solidFill>
                    <a:srgbClr val="C00000"/>
                  </a:solidFill>
                  <a:latin typeface="Calibri"/>
                </a:rPr>
                <a:t> Nam </a:t>
              </a:r>
              <a:r>
                <a:rPr lang="en-US" sz="4800" dirty="0" err="1">
                  <a:solidFill>
                    <a:srgbClr val="C00000"/>
                  </a:solidFill>
                  <a:latin typeface="Calibri"/>
                </a:rPr>
                <a:t>là</a:t>
              </a:r>
              <a:r>
                <a:rPr lang="en-US" sz="4800" dirty="0">
                  <a:solidFill>
                    <a:srgbClr val="C00000"/>
                  </a:solidFill>
                  <a:latin typeface="Calibri"/>
                </a:rPr>
                <a:t> </a:t>
              </a:r>
              <a:r>
                <a:rPr lang="en-US" sz="4800" dirty="0" err="1">
                  <a:solidFill>
                    <a:srgbClr val="C00000"/>
                  </a:solidFill>
                  <a:latin typeface="Calibri"/>
                </a:rPr>
                <a:t>lá</a:t>
              </a:r>
              <a:r>
                <a:rPr lang="en-US" sz="4800" dirty="0">
                  <a:solidFill>
                    <a:srgbClr val="C00000"/>
                  </a:solidFill>
                  <a:latin typeface="Calibri"/>
                </a:rPr>
                <a:t> </a:t>
              </a:r>
              <a:r>
                <a:rPr lang="en-US" sz="4800" dirty="0" err="1">
                  <a:solidFill>
                    <a:srgbClr val="C00000"/>
                  </a:solidFill>
                  <a:latin typeface="Calibri"/>
                </a:rPr>
                <a:t>cờ</a:t>
              </a:r>
              <a:r>
                <a:rPr lang="en-US" sz="4800" dirty="0">
                  <a:solidFill>
                    <a:srgbClr val="C00000"/>
                  </a:solidFill>
                  <a:latin typeface="Calibri"/>
                </a:rPr>
                <a:t> </a:t>
              </a:r>
              <a:r>
                <a:rPr lang="en-US" sz="4800" dirty="0" err="1">
                  <a:solidFill>
                    <a:srgbClr val="C00000"/>
                  </a:solidFill>
                  <a:latin typeface="Calibri"/>
                </a:rPr>
                <a:t>đỏ</a:t>
              </a:r>
              <a:r>
                <a:rPr lang="en-US" sz="4800" dirty="0">
                  <a:solidFill>
                    <a:srgbClr val="C00000"/>
                  </a:solidFill>
                  <a:latin typeface="Calibri"/>
                </a:rPr>
                <a:t> </a:t>
              </a:r>
              <a:r>
                <a:rPr lang="en-US" sz="4800" dirty="0" err="1">
                  <a:solidFill>
                    <a:srgbClr val="C00000"/>
                  </a:solidFill>
                  <a:latin typeface="Calibri"/>
                </a:rPr>
                <a:t>sao</a:t>
              </a:r>
              <a:r>
                <a:rPr lang="en-US" sz="4800" dirty="0">
                  <a:solidFill>
                    <a:srgbClr val="C00000"/>
                  </a:solidFill>
                  <a:latin typeface="Calibri"/>
                </a:rPr>
                <a:t> </a:t>
              </a:r>
              <a:r>
                <a:rPr lang="en-US" sz="4800" dirty="0" err="1">
                  <a:solidFill>
                    <a:srgbClr val="C00000"/>
                  </a:solidFill>
                  <a:latin typeface="Calibri"/>
                </a:rPr>
                <a:t>vàng</a:t>
              </a:r>
              <a:r>
                <a:rPr lang="en-US" sz="4800" dirty="0">
                  <a:solidFill>
                    <a:srgbClr val="C00000"/>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3" name="文本框 18">
            <a:extLst>
              <a:ext uri="{FF2B5EF4-FFF2-40B4-BE49-F238E27FC236}">
                <a16:creationId xmlns="" xmlns:a16="http://schemas.microsoft.com/office/drawing/2014/main" id="{94AAAAED-4D83-41E3-BB60-D604328DBD4C}"/>
              </a:ext>
            </a:extLst>
          </p:cNvPr>
          <p:cNvSpPr txBox="1"/>
          <p:nvPr/>
        </p:nvSpPr>
        <p:spPr>
          <a:xfrm>
            <a:off x="975297" y="352455"/>
            <a:ext cx="10158742" cy="830997"/>
          </a:xfrm>
          <a:prstGeom prst="rect">
            <a:avLst/>
          </a:prstGeom>
          <a:noFill/>
        </p:spPr>
        <p:txBody>
          <a:bodyPr wrap="square" rtlCol="0">
            <a:spAutoFit/>
          </a:bodyPr>
          <a:lstStyle/>
          <a:p>
            <a:pPr algn="ctr" defTabSz="914126"/>
            <a:r>
              <a:rPr lang="en-US" altLang="zh-CN" sz="4800" b="1" dirty="0">
                <a:solidFill>
                  <a:prstClr val="black"/>
                </a:solidFill>
                <a:latin typeface="Calibri"/>
                <a:ea typeface="宋体" panose="02010600030101010101" pitchFamily="2" charset="-122"/>
              </a:rPr>
              <a:t>2. </a:t>
            </a:r>
            <a:r>
              <a:rPr lang="en-US" altLang="zh-CN" sz="4800" b="1" dirty="0" err="1">
                <a:solidFill>
                  <a:prstClr val="black"/>
                </a:solidFill>
                <a:latin typeface="Calibri"/>
                <a:ea typeface="宋体" panose="02010600030101010101" pitchFamily="2" charset="-122"/>
              </a:rPr>
              <a:t>Hãy</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mô</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tả</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Quốc</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kì</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Việt</a:t>
            </a:r>
            <a:r>
              <a:rPr lang="en-US" altLang="zh-CN" sz="4800" b="1" dirty="0">
                <a:solidFill>
                  <a:prstClr val="black"/>
                </a:solidFill>
                <a:latin typeface="Calibri"/>
                <a:ea typeface="宋体" panose="02010600030101010101" pitchFamily="2" charset="-122"/>
              </a:rPr>
              <a:t> Nam.</a:t>
            </a:r>
            <a:endParaRPr lang="zh-CN" altLang="en-US" sz="4800" dirty="0">
              <a:solidFill>
                <a:prstClr val="black"/>
              </a:solidFill>
              <a:latin typeface="Calibri"/>
              <a:ea typeface="宋体" panose="02010600030101010101" pitchFamily="2" charset="-122"/>
            </a:endParaRPr>
          </a:p>
        </p:txBody>
      </p:sp>
      <p:pic>
        <p:nvPicPr>
          <p:cNvPr id="2050" name="Picture 2" descr="Ý nghĩa lá cờ đỏ sao vàng - quốc kỳ Việt Nam - Thông Tin - Tin Tức">
            <a:extLst>
              <a:ext uri="{FF2B5EF4-FFF2-40B4-BE49-F238E27FC236}">
                <a16:creationId xmlns=""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7650"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Calibri"/>
                </a:rPr>
                <a:t>Quốc</a:t>
              </a:r>
              <a:r>
                <a:rPr lang="en-US" sz="4400" dirty="0">
                  <a:solidFill>
                    <a:prstClr val="black"/>
                  </a:solidFill>
                  <a:latin typeface="Calibri"/>
                </a:rPr>
                <a:t> ca </a:t>
              </a:r>
              <a:r>
                <a:rPr lang="en-US" sz="4400" dirty="0" err="1">
                  <a:solidFill>
                    <a:prstClr val="black"/>
                  </a:solidFill>
                  <a:latin typeface="Calibri"/>
                </a:rPr>
                <a:t>Việt</a:t>
              </a:r>
              <a:r>
                <a:rPr lang="en-US" sz="4400" dirty="0">
                  <a:solidFill>
                    <a:prstClr val="black"/>
                  </a:solidFill>
                  <a:latin typeface="Calibri"/>
                </a:rPr>
                <a:t> Nam </a:t>
              </a:r>
              <a:r>
                <a:rPr lang="en-US" sz="4400" dirty="0" err="1">
                  <a:solidFill>
                    <a:prstClr val="black"/>
                  </a:solidFill>
                  <a:latin typeface="Calibri"/>
                </a:rPr>
                <a:t>là</a:t>
              </a:r>
              <a:r>
                <a:rPr lang="en-US" sz="4400" dirty="0">
                  <a:solidFill>
                    <a:prstClr val="black"/>
                  </a:solidFill>
                  <a:latin typeface="Calibri"/>
                </a:rPr>
                <a:t> </a:t>
              </a:r>
              <a:r>
                <a:rPr lang="en-US" sz="4400" dirty="0" err="1">
                  <a:solidFill>
                    <a:prstClr val="black"/>
                  </a:solidFill>
                  <a:latin typeface="Calibri"/>
                </a:rPr>
                <a:t>bái</a:t>
              </a:r>
              <a:r>
                <a:rPr lang="en-US" sz="4400" dirty="0">
                  <a:solidFill>
                    <a:prstClr val="black"/>
                  </a:solidFill>
                  <a:latin typeface="Calibri"/>
                </a:rPr>
                <a:t> </a:t>
              </a:r>
              <a:r>
                <a:rPr lang="en-US" sz="4400" dirty="0" err="1">
                  <a:solidFill>
                    <a:prstClr val="black"/>
                  </a:solidFill>
                  <a:latin typeface="Calibri"/>
                </a:rPr>
                <a:t>hát</a:t>
              </a:r>
              <a:r>
                <a:rPr lang="en-US" sz="4400" dirty="0">
                  <a:solidFill>
                    <a:prstClr val="black"/>
                  </a:solidFill>
                  <a:latin typeface="Calibri"/>
                </a:rPr>
                <a:t> “</a:t>
              </a:r>
              <a:r>
                <a:rPr lang="en-US" sz="4400" b="1" dirty="0" err="1">
                  <a:solidFill>
                    <a:prstClr val="black"/>
                  </a:solidFill>
                  <a:latin typeface="Calibri"/>
                </a:rPr>
                <a:t>Tiến</a:t>
              </a:r>
              <a:r>
                <a:rPr lang="en-US" sz="4400" b="1" dirty="0">
                  <a:solidFill>
                    <a:prstClr val="black"/>
                  </a:solidFill>
                  <a:latin typeface="Calibri"/>
                </a:rPr>
                <a:t> </a:t>
              </a:r>
              <a:r>
                <a:rPr lang="en-US" sz="4400" b="1" dirty="0" err="1">
                  <a:solidFill>
                    <a:prstClr val="black"/>
                  </a:solidFill>
                  <a:latin typeface="Calibri"/>
                </a:rPr>
                <a:t>quân</a:t>
              </a:r>
              <a:r>
                <a:rPr lang="en-US" sz="4400" b="1" dirty="0">
                  <a:solidFill>
                    <a:prstClr val="black"/>
                  </a:solidFill>
                  <a:latin typeface="Calibri"/>
                </a:rPr>
                <a:t> ca</a:t>
              </a:r>
              <a:r>
                <a:rPr lang="en-US" sz="4400" dirty="0">
                  <a:solidFill>
                    <a:prstClr val="black"/>
                  </a:solidFill>
                  <a:latin typeface="Calibri"/>
                </a:rPr>
                <a:t>” do </a:t>
              </a:r>
              <a:r>
                <a:rPr lang="en-US" sz="4400" dirty="0" err="1">
                  <a:solidFill>
                    <a:prstClr val="black"/>
                  </a:solidFill>
                  <a:latin typeface="Calibri"/>
                </a:rPr>
                <a:t>cố</a:t>
              </a:r>
              <a:r>
                <a:rPr lang="en-US" sz="4400" dirty="0">
                  <a:solidFill>
                    <a:prstClr val="black"/>
                  </a:solidFill>
                  <a:latin typeface="Calibri"/>
                </a:rPr>
                <a:t> </a:t>
              </a:r>
              <a:r>
                <a:rPr lang="en-US" sz="4400" dirty="0" err="1">
                  <a:solidFill>
                    <a:prstClr val="black"/>
                  </a:solidFill>
                  <a:latin typeface="Calibri"/>
                </a:rPr>
                <a:t>nhạc</a:t>
              </a:r>
              <a:r>
                <a:rPr lang="en-US" sz="4400" dirty="0">
                  <a:solidFill>
                    <a:prstClr val="black"/>
                  </a:solidFill>
                  <a:latin typeface="Calibri"/>
                </a:rPr>
                <a:t> </a:t>
              </a:r>
              <a:r>
                <a:rPr lang="en-US" sz="4400" dirty="0" err="1">
                  <a:solidFill>
                    <a:prstClr val="black"/>
                  </a:solidFill>
                  <a:latin typeface="Calibri"/>
                </a:rPr>
                <a:t>sĩ</a:t>
              </a:r>
              <a:r>
                <a:rPr lang="en-US" sz="4400" dirty="0">
                  <a:solidFill>
                    <a:prstClr val="black"/>
                  </a:solidFill>
                  <a:latin typeface="Calibri"/>
                </a:rPr>
                <a:t> </a:t>
              </a:r>
              <a:r>
                <a:rPr lang="en-US" sz="4400" dirty="0" err="1">
                  <a:solidFill>
                    <a:prstClr val="black"/>
                  </a:solidFill>
                  <a:latin typeface="Calibri"/>
                </a:rPr>
                <a:t>Văn</a:t>
              </a:r>
              <a:r>
                <a:rPr lang="en-US" sz="4400" dirty="0">
                  <a:solidFill>
                    <a:prstClr val="black"/>
                  </a:solidFill>
                  <a:latin typeface="Calibri"/>
                </a:rPr>
                <a:t> Cao </a:t>
              </a:r>
              <a:r>
                <a:rPr lang="en-US" sz="4400" dirty="0" err="1">
                  <a:solidFill>
                    <a:prstClr val="black"/>
                  </a:solidFill>
                  <a:latin typeface="Calibri"/>
                </a:rPr>
                <a:t>sáng</a:t>
              </a:r>
              <a:r>
                <a:rPr lang="en-US" sz="4400" dirty="0">
                  <a:solidFill>
                    <a:prstClr val="black"/>
                  </a:solidFill>
                  <a:latin typeface="Calibri"/>
                </a:rPr>
                <a:t> </a:t>
              </a:r>
              <a:r>
                <a:rPr lang="en-US" sz="4400" dirty="0" err="1">
                  <a:solidFill>
                    <a:prstClr val="black"/>
                  </a:solidFill>
                  <a:latin typeface="Calibri"/>
                </a:rPr>
                <a:t>tác</a:t>
              </a:r>
              <a:r>
                <a:rPr lang="en-US" sz="4400" dirty="0">
                  <a:solidFill>
                    <a:prstClr val="black"/>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 xmlns:a16="http://schemas.microsoft.com/office/drawing/2014/main" id="{94AAAAED-4D83-41E3-BB60-D604328DBD4C}"/>
              </a:ext>
            </a:extLst>
          </p:cNvPr>
          <p:cNvSpPr txBox="1"/>
          <p:nvPr/>
        </p:nvSpPr>
        <p:spPr>
          <a:xfrm>
            <a:off x="692216" y="83110"/>
            <a:ext cx="10158742" cy="1446550"/>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3. </a:t>
            </a:r>
            <a:r>
              <a:rPr lang="en-US" altLang="zh-CN" sz="4400" b="1" dirty="0" err="1">
                <a:solidFill>
                  <a:prstClr val="black"/>
                </a:solidFill>
                <a:latin typeface="Calibri"/>
                <a:ea typeface="宋体" panose="02010600030101010101" pitchFamily="2" charset="-122"/>
              </a:rPr>
              <a:t>Nêu</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tên</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bài</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hát</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và</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tác</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giả</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Quốc</a:t>
            </a:r>
            <a:r>
              <a:rPr lang="en-US" altLang="zh-CN" sz="4400" b="1" dirty="0">
                <a:solidFill>
                  <a:prstClr val="black"/>
                </a:solidFill>
                <a:latin typeface="Calibri"/>
                <a:ea typeface="宋体" panose="02010600030101010101" pitchFamily="2" charset="-122"/>
              </a:rPr>
              <a:t> ca </a:t>
            </a:r>
          </a:p>
          <a:p>
            <a:pPr algn="ctr" defTabSz="914126"/>
            <a:r>
              <a:rPr lang="en-US" altLang="zh-CN" sz="4400" b="1" dirty="0" err="1">
                <a:solidFill>
                  <a:prstClr val="black"/>
                </a:solidFill>
                <a:latin typeface="Calibri"/>
                <a:ea typeface="宋体" panose="02010600030101010101" pitchFamily="2" charset="-122"/>
              </a:rPr>
              <a:t>Việt</a:t>
            </a:r>
            <a:r>
              <a:rPr lang="en-US" altLang="zh-CN" sz="4400" b="1" dirty="0">
                <a:solidFill>
                  <a:prstClr val="black"/>
                </a:solidFill>
                <a:latin typeface="Calibri"/>
                <a:ea typeface="宋体" panose="02010600030101010101" pitchFamily="2" charset="-122"/>
              </a:rPr>
              <a:t> Nam</a:t>
            </a:r>
            <a:endParaRPr lang="zh-CN" altLang="en-US" sz="4400" dirty="0">
              <a:solidFill>
                <a:prstClr val="black"/>
              </a:solidFill>
              <a:latin typeface="Calibri"/>
              <a:ea typeface="宋体" panose="02010600030101010101" pitchFamily="2" charset="-122"/>
            </a:endParaRPr>
          </a:p>
        </p:txBody>
      </p:sp>
      <p:pic>
        <p:nvPicPr>
          <p:cNvPr id="3074" name="Picture 2" descr="Đừng “nghịch dại” với Quốc ca! | Văn hóa xã hội">
            <a:extLst>
              <a:ext uri="{FF2B5EF4-FFF2-40B4-BE49-F238E27FC236}">
                <a16:creationId xmlns=""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0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7650"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a:ea typeface="+mn-ea"/>
                <a:cs typeface="+mn-cs"/>
              </a:rPr>
              <a:t>Quay </a:t>
            </a:r>
            <a:r>
              <a:rPr kumimoji="0" lang="en-US" sz="2399" b="0" i="0" u="none" strike="noStrike" kern="1200" cap="none" spc="0" normalizeH="0" baseline="0" noProof="0" dirty="0" err="1">
                <a:ln>
                  <a:noFill/>
                </a:ln>
                <a:solidFill>
                  <a:prstClr val="white"/>
                </a:solidFill>
                <a:effectLst/>
                <a:uLnTx/>
                <a:uFillTx/>
                <a:latin typeface="Calibri"/>
                <a:ea typeface="+mn-ea"/>
                <a:cs typeface="+mn-cs"/>
              </a:rPr>
              <a:t>về</a:t>
            </a:r>
            <a:endParaRPr kumimoji="0" lang="en-US" sz="2399"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文本框 18">
            <a:extLst>
              <a:ext uri="{FF2B5EF4-FFF2-40B4-BE49-F238E27FC236}">
                <a16:creationId xmlns="" xmlns:a16="http://schemas.microsoft.com/office/drawing/2014/main" id="{94AAAAED-4D83-41E3-BB60-D604328DBD4C}"/>
              </a:ext>
            </a:extLst>
          </p:cNvPr>
          <p:cNvSpPr txBox="1"/>
          <p:nvPr/>
        </p:nvSpPr>
        <p:spPr>
          <a:xfrm>
            <a:off x="894017" y="161852"/>
            <a:ext cx="10158742"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4.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sao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nghiêm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trang</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khi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và</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hát</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Quốc</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ca?</a:t>
            </a:r>
            <a:endParaRPr kumimoji="0" lang="zh-CN" altLang="en-US" sz="4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5122" name="Picture 2" descr="chào cờ tranh vẽ paint - Tư liệu phim ảnh - Phạm Văn Phúc - Website của  Phạm Văn Phúc- Tuy Hòa- Phú Yên">
            <a:extLst>
              <a:ext uri="{FF2B5EF4-FFF2-40B4-BE49-F238E27FC236}">
                <a16:creationId xmlns=""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765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55106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 xmlns:a16="http://schemas.microsoft.com/office/drawing/2014/main"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 xmlns:a16="http://schemas.microsoft.com/office/drawing/2014/main"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Arial" panose="020B0604020202020204" pitchFamily="34" charset="0"/>
                  <a:cs typeface="Arial" panose="020B0604020202020204" pitchFamily="34" charset="0"/>
                </a:rPr>
                <a:t>Q</a:t>
              </a:r>
              <a:r>
                <a:rPr lang="en-US" sz="3200" b="1" i="0" dirty="0">
                  <a:solidFill>
                    <a:srgbClr val="FF0000"/>
                  </a:solidFill>
                  <a:effectLst/>
                  <a:latin typeface="Arial" panose="020B0604020202020204" pitchFamily="34" charset="0"/>
                  <a:cs typeface="Arial" panose="020B0604020202020204" pitchFamily="34" charset="0"/>
                </a:rPr>
                <a:t>uan </a:t>
              </a:r>
              <a:r>
                <a:rPr lang="en-US" sz="3200" b="1" i="0" dirty="0" err="1">
                  <a:solidFill>
                    <a:srgbClr val="FF0000"/>
                  </a:solidFill>
                  <a:effectLst/>
                  <a:latin typeface="Arial" panose="020B0604020202020204" pitchFamily="34" charset="0"/>
                  <a:cs typeface="Arial" panose="020B0604020202020204" pitchFamily="34" charset="0"/>
                </a:rPr>
                <a:t>sát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tranh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23" name="Google Shape;1045;p15">
            <a:extLst>
              <a:ext uri="{FF2B5EF4-FFF2-40B4-BE49-F238E27FC236}">
                <a16:creationId xmlns="" xmlns:a16="http://schemas.microsoft.com/office/drawing/2014/main"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Arial"/>
                <a:ea typeface="Arial"/>
                <a:cs typeface="Arial"/>
                <a:sym typeface="Arial"/>
              </a:rPr>
              <a:t>Khi </a:t>
            </a:r>
            <a:r>
              <a:rPr lang="en-US" sz="2800" kern="0" dirty="0" err="1">
                <a:solidFill>
                  <a:prstClr val="black"/>
                </a:solidFill>
                <a:latin typeface="Arial"/>
                <a:ea typeface="Arial"/>
                <a:cs typeface="Arial"/>
                <a:sym typeface="Arial"/>
              </a:rPr>
              <a:t>chuẩn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bị</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chào</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cờ</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em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cần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phải</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làm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gì</a:t>
            </a:r>
            <a:r>
              <a:rPr lang="en-US" sz="2800" kern="0" dirty="0">
                <a:solidFill>
                  <a:prstClr val="black"/>
                </a:solidFill>
                <a:latin typeface="Arial"/>
                <a:ea typeface="Arial"/>
                <a:cs typeface="Arial"/>
                <a:sym typeface="Arial"/>
              </a:rPr>
              <a:t>?</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3" name="Picture 2">
            <a:extLst>
              <a:ext uri="{FF2B5EF4-FFF2-40B4-BE49-F238E27FC236}">
                <a16:creationId xmlns="" xmlns:a16="http://schemas.microsoft.com/office/drawing/2014/main"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 xmlns:a16="http://schemas.microsoft.com/office/drawing/2014/main"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Arial"/>
                <a:ea typeface="Arial"/>
                <a:cs typeface="Arial"/>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sp>
        <p:nvSpPr>
          <p:cNvPr id="26" name="Google Shape;1045;p15">
            <a:extLst>
              <a:ext uri="{FF2B5EF4-FFF2-40B4-BE49-F238E27FC236}">
                <a16:creationId xmlns="" xmlns:a16="http://schemas.microsoft.com/office/drawing/2014/main"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Arial"/>
                <a:ea typeface="Arial"/>
                <a:cs typeface="Arial"/>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28" name="Picture 27">
            <a:extLst>
              <a:ext uri="{FF2B5EF4-FFF2-40B4-BE49-F238E27FC236}">
                <a16:creationId xmlns="" xmlns:a16="http://schemas.microsoft.com/office/drawing/2014/main"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4946416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 xmlns:a16="http://schemas.microsoft.com/office/drawing/2014/main"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 xmlns:a16="http://schemas.microsoft.com/office/drawing/2014/main"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 xmlns:a16="http://schemas.microsoft.com/office/drawing/2014/main"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Trình</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bày</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trước</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lớp</a:t>
            </a:r>
            <a:endParaRPr lang="zh-CN" altLang="en-US" sz="4400" dirty="0">
              <a:solidFill>
                <a:srgbClr val="C00000"/>
              </a:solidFill>
              <a:latin typeface="Arial" panose="020B0604020202020204" pitchFamily="34" charset="0"/>
              <a:ea typeface="仓耳今楷05-6763 W05" panose="02020400000000000000" pitchFamily="18" charset="-122"/>
              <a:cs typeface="Arial" panose="020B0604020202020204" pitchFamily="34" charset="0"/>
            </a:endParaRPr>
          </a:p>
        </p:txBody>
      </p:sp>
      <p:pic>
        <p:nvPicPr>
          <p:cNvPr id="32" name="图片 20">
            <a:extLst>
              <a:ext uri="{FF2B5EF4-FFF2-40B4-BE49-F238E27FC236}">
                <a16:creationId xmlns=""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195906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chuẩn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bị</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chào</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cờ</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em</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cần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chỉnh</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sửa</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trang</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phục</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bỏ</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mũ</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nón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 xmlns:a16="http://schemas.microsoft.com/office/drawing/2014/main" id="{94AAAAED-4D83-41E3-BB60-D604328DBD4C}"/>
              </a:ext>
            </a:extLst>
          </p:cNvPr>
          <p:cNvSpPr txBox="1"/>
          <p:nvPr/>
        </p:nvSpPr>
        <p:spPr>
          <a:xfrm>
            <a:off x="1488687" y="459763"/>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 Khi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chuẩn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bị</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em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cần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làm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gì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p>
        </p:txBody>
      </p:sp>
      <p:pic>
        <p:nvPicPr>
          <p:cNvPr id="5" name="Picture 4">
            <a:extLst>
              <a:ext uri="{FF2B5EF4-FFF2-40B4-BE49-F238E27FC236}">
                <a16:creationId xmlns="" xmlns:a16="http://schemas.microsoft.com/office/drawing/2014/main"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39458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765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 xmlns:a16="http://schemas.microsoft.com/office/drawing/2014/main" id="{94AAAAED-4D83-41E3-BB60-D604328DBD4C}"/>
              </a:ext>
            </a:extLst>
          </p:cNvPr>
          <p:cNvSpPr txBox="1"/>
          <p:nvPr/>
        </p:nvSpPr>
        <p:spPr>
          <a:xfrm>
            <a:off x="777487" y="459116"/>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 </a:t>
            </a:r>
            <a:r>
              <a:rPr kumimoji="0" lang="vi-VN"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Khi chào cờ, em cần giữ tư thế như thế nào?</a:t>
            </a:r>
            <a:endPar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6" name="Picture 5">
            <a:extLst>
              <a:ext uri="{FF2B5EF4-FFF2-40B4-BE49-F238E27FC236}">
                <a16:creationId xmlns="" xmlns:a16="http://schemas.microsoft.com/office/drawing/2014/main"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19214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765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Calibri" panose="020F0502020204030204" pitchFamily="34" charset="0"/>
                  <a:cs typeface="Calibri" panose="020F0502020204030204" pitchFamily="34" charset="0"/>
                </a:rPr>
                <a:t>Khi </a:t>
              </a:r>
              <a:r>
                <a:rPr lang="en-US" sz="4400" dirty="0" err="1">
                  <a:solidFill>
                    <a:srgbClr val="C00000"/>
                  </a:solidFill>
                  <a:latin typeface="Calibri" panose="020F0502020204030204" pitchFamily="34" charset="0"/>
                  <a:cs typeface="Calibri" panose="020F0502020204030204" pitchFamily="34" charset="0"/>
                </a:rPr>
                <a:t>chào</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cờ</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em</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cần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hát</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Quốc</a:t>
              </a:r>
              <a:r>
                <a:rPr lang="en-US" sz="4400" dirty="0">
                  <a:solidFill>
                    <a:srgbClr val="C00000"/>
                  </a:solidFill>
                  <a:latin typeface="Calibri" panose="020F0502020204030204" pitchFamily="34" charset="0"/>
                  <a:cs typeface="Calibri" panose="020F0502020204030204" pitchFamily="34" charset="0"/>
                </a:rPr>
                <a:t> ca to, </a:t>
              </a:r>
              <a:r>
                <a:rPr lang="en-US" sz="4400" dirty="0" err="1">
                  <a:solidFill>
                    <a:srgbClr val="C00000"/>
                  </a:solidFill>
                  <a:latin typeface="Calibri" panose="020F0502020204030204" pitchFamily="34" charset="0"/>
                  <a:cs typeface="Calibri" panose="020F0502020204030204" pitchFamily="34" charset="0"/>
                </a:rPr>
                <a:t>rõ</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ràng</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trôi</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chảy</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diễn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cảm</a:t>
              </a:r>
              <a:r>
                <a:rPr lang="en-US" sz="4400" dirty="0">
                  <a:solidFill>
                    <a:srgbClr val="C00000"/>
                  </a:solidFill>
                  <a:latin typeface="Calibri" panose="020F0502020204030204" pitchFamily="34" charset="0"/>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 xmlns:a16="http://schemas.microsoft.com/office/drawing/2014/main" id="{94AAAAED-4D83-41E3-BB60-D604328DBD4C}"/>
              </a:ext>
            </a:extLst>
          </p:cNvPr>
          <p:cNvSpPr txBox="1"/>
          <p:nvPr/>
        </p:nvSpPr>
        <p:spPr>
          <a:xfrm>
            <a:off x="666208" y="387809"/>
            <a:ext cx="10158742" cy="707886"/>
          </a:xfrm>
          <a:prstGeom prst="rect">
            <a:avLst/>
          </a:prstGeom>
          <a:noFill/>
        </p:spPr>
        <p:txBody>
          <a:bodyPr wrap="square" rtlCol="0">
            <a:spAutoFit/>
          </a:bodyPr>
          <a:lstStyle/>
          <a:p>
            <a:pPr defTabSz="914126"/>
            <a:r>
              <a:rPr lang="en-US" altLang="zh-CN" sz="4000" b="1" dirty="0">
                <a:solidFill>
                  <a:prstClr val="black"/>
                </a:solidFill>
                <a:latin typeface="Calibri"/>
                <a:ea typeface="宋体" panose="02010600030101010101" pitchFamily="2" charset="-122"/>
              </a:rPr>
              <a:t>3. </a:t>
            </a:r>
            <a:r>
              <a:rPr lang="vi-VN" altLang="zh-CN" sz="4000" b="1" dirty="0">
                <a:solidFill>
                  <a:prstClr val="black"/>
                </a:solidFill>
                <a:latin typeface="Calibri"/>
                <a:ea typeface="宋体" panose="02010600030101010101" pitchFamily="2" charset="-122"/>
              </a:rPr>
              <a:t>Khi chào cờ, em cần hát quốc ca như thế nào?</a:t>
            </a:r>
            <a:endParaRPr lang="en-US" altLang="zh-CN" sz="4000" b="1" dirty="0">
              <a:solidFill>
                <a:prstClr val="black"/>
              </a:solidFill>
              <a:latin typeface="Calibri"/>
              <a:ea typeface="宋体" panose="02010600030101010101" pitchFamily="2" charset="-122"/>
            </a:endParaRPr>
          </a:p>
        </p:txBody>
      </p:sp>
      <p:pic>
        <p:nvPicPr>
          <p:cNvPr id="17" name="Picture 16">
            <a:extLst>
              <a:ext uri="{FF2B5EF4-FFF2-40B4-BE49-F238E27FC236}">
                <a16:creationId xmlns="" xmlns:a16="http://schemas.microsoft.com/office/drawing/2014/main"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142631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7650"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364201001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 xmlns:a16="http://schemas.microsoft.com/office/drawing/2014/main"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Tree>
    <p:extLst>
      <p:ext uri="{BB962C8B-B14F-4D97-AF65-F5344CB8AC3E}">
        <p14:creationId xmlns:p14="http://schemas.microsoft.com/office/powerpoint/2010/main" val="18956888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 xmlns:a16="http://schemas.microsoft.com/office/drawing/2014/main"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 xmlns:a16="http://schemas.microsoft.com/office/drawing/2014/main"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23092075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sp>
            <p:nvSpPr>
              <p:cNvPr id="15" name="矩形 576">
                <a:extLst>
                  <a:ext uri="{FF2B5EF4-FFF2-40B4-BE49-F238E27FC236}">
                    <a16:creationId xmlns=""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grpSp>
        <p:sp>
          <p:nvSpPr>
            <p:cNvPr id="3" name="TextBox 2">
              <a:extLst>
                <a:ext uri="{FF2B5EF4-FFF2-40B4-BE49-F238E27FC236}">
                  <a16:creationId xmlns="" xmlns:a16="http://schemas.microsoft.com/office/drawing/2014/main"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Arial" panose="020B0604020202020204" pitchFamily="34" charset="0"/>
                  <a:cs typeface="Arial" panose="020B0604020202020204" pitchFamily="34" charset="0"/>
                </a:rPr>
                <a:t>Luật</a:t>
              </a:r>
              <a:r>
                <a:rPr lang="en-US" sz="7200" b="1" dirty="0">
                  <a:solidFill>
                    <a:srgbClr val="FF0000"/>
                  </a:solidFill>
                  <a:latin typeface="Arial" panose="020B0604020202020204" pitchFamily="34" charset="0"/>
                  <a:cs typeface="Arial" panose="020B0604020202020204" pitchFamily="34" charset="0"/>
                </a:rPr>
                <a:t> </a:t>
              </a:r>
              <a:r>
                <a:rPr lang="en-US" sz="7200" b="1" dirty="0" err="1">
                  <a:solidFill>
                    <a:srgbClr val="FF0000"/>
                  </a:solidFill>
                  <a:latin typeface="Arial" panose="020B0604020202020204" pitchFamily="34" charset="0"/>
                  <a:cs typeface="Arial" panose="020B0604020202020204" pitchFamily="34" charset="0"/>
                </a:rPr>
                <a:t>chơi</a:t>
              </a:r>
              <a:r>
                <a:rPr lang="en-US" sz="7200" b="1" dirty="0">
                  <a:solidFill>
                    <a:srgbClr val="FF0000"/>
                  </a:solidFill>
                  <a:latin typeface="Arial" panose="020B0604020202020204" pitchFamily="34" charset="0"/>
                  <a:cs typeface="Arial" panose="020B0604020202020204" pitchFamily="34" charset="0"/>
                </a:rPr>
                <a:t>:</a:t>
              </a:r>
            </a:p>
          </p:txBody>
        </p:sp>
      </p:grpSp>
      <p:pic>
        <p:nvPicPr>
          <p:cNvPr id="17" name="图片 40966" descr="1-39">
            <a:extLst>
              <a:ext uri="{FF2B5EF4-FFF2-40B4-BE49-F238E27FC236}">
                <a16:creationId xmlns=""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 xmlns:a16="http://schemas.microsoft.com/office/drawing/2014/main" id="{E4F02FA0-956C-4019-AA61-997FC2722FB2}"/>
              </a:ext>
            </a:extLst>
          </p:cNvPr>
          <p:cNvSpPr txBox="1"/>
          <p:nvPr/>
        </p:nvSpPr>
        <p:spPr>
          <a:xfrm>
            <a:off x="1117600" y="2905760"/>
            <a:ext cx="10109200"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Arial" panose="020B0604020202020204" pitchFamily="34" charset="0"/>
                <a:cs typeface="Arial" panose="020B0604020202020204" pitchFamily="34" charset="0"/>
              </a:rPr>
              <a:t>Cả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lớp</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chia ra thành các nhóm (3-4 nhóm). </a:t>
            </a:r>
            <a:r>
              <a:rPr lang="nl-NL" sz="3200" dirty="0">
                <a:latin typeface="Arial" panose="020B0604020202020204" pitchFamily="34" charset="0"/>
                <a:ea typeface="Times New Roman" panose="02020603050405020304" pitchFamily="18" charset="0"/>
                <a:cs typeface="Arial" panose="020B0604020202020204" pitchFamily="34" charset="0"/>
              </a:rPr>
              <a:t>Lớp trưởng điều hành lễ chào cờ.</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Arial" panose="020B0604020202020204" pitchFamily="34" charset="0"/>
              <a:buChar char="•"/>
            </a:pPr>
            <a:r>
              <a:rPr lang="vi-VN" sz="3200" dirty="0">
                <a:latin typeface="Arial" panose="020B0604020202020204" pitchFamily="34" charset="0"/>
                <a:cs typeface="Arial" panose="020B0604020202020204" pitchFamily="34" charset="0"/>
              </a:rPr>
              <a:t>Mỗi nhóm thực hành lèm lễ chào cờ và hát Quốc ca 1 lượt.</a:t>
            </a:r>
            <a:endParaRPr lang="en-US"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nl-NL" sz="3200" dirty="0">
                <a:effectLst/>
                <a:latin typeface="Arial" panose="020B0604020202020204" pitchFamily="34" charset="0"/>
                <a:ea typeface="Times New Roman" panose="02020603050405020304" pitchFamily="18" charset="0"/>
                <a:cs typeface="Arial" panose="020B0604020202020204" pitchFamily="34" charset="0"/>
              </a:rPr>
              <a:t>Mời các thành viên trong lớp nhận xét trao giải cho nhóm chào cờ tốt nhất, hát Quốc ca đúng và hay nhất.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4235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3402905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a:hlinkClick r:id="" action="ppaction://media"/>
            <a:extLst>
              <a:ext uri="{FF2B5EF4-FFF2-40B4-BE49-F238E27FC236}">
                <a16:creationId xmlns="" xmlns:a16="http://schemas.microsoft.com/office/drawing/2014/main" id="{D333D99F-DFD4-4F4C-AC26-19F6280FA1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721" y="1209040"/>
            <a:ext cx="11918685" cy="5648960"/>
          </a:xfrm>
          <a:prstGeom prst="rect">
            <a:avLst/>
          </a:prstGeom>
        </p:spPr>
      </p:pic>
      <p:grpSp>
        <p:nvGrpSpPr>
          <p:cNvPr id="3" name="Group 2">
            <a:extLst>
              <a:ext uri="{FF2B5EF4-FFF2-40B4-BE49-F238E27FC236}">
                <a16:creationId xmlns="" xmlns:a16="http://schemas.microsoft.com/office/drawing/2014/main" id="{C1CEB7AE-609A-405A-B5F3-7F1ECD1B7CC0}"/>
              </a:ext>
            </a:extLst>
          </p:cNvPr>
          <p:cNvGrpSpPr/>
          <p:nvPr/>
        </p:nvGrpSpPr>
        <p:grpSpPr>
          <a:xfrm>
            <a:off x="3369967" y="135601"/>
            <a:ext cx="5262880" cy="584776"/>
            <a:chOff x="3140798" y="440401"/>
            <a:chExt cx="5818792" cy="584776"/>
          </a:xfrm>
        </p:grpSpPr>
        <p:sp>
          <p:nvSpPr>
            <p:cNvPr id="4" name="Google Shape;1244;p45">
              <a:extLst>
                <a:ext uri="{FF2B5EF4-FFF2-40B4-BE49-F238E27FC236}">
                  <a16:creationId xmlns="" xmlns:a16="http://schemas.microsoft.com/office/drawing/2014/main" id="{438A1D8E-A653-47CF-B8DE-09B4D133C298}"/>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 xmlns:a16="http://schemas.microsoft.com/office/drawing/2014/main" id="{624F0959-B83B-407D-94AF-F65B488D9AEE}"/>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Arial" panose="020B0604020202020204" pitchFamily="34" charset="0"/>
                  <a:cs typeface="Arial" panose="020B0604020202020204" pitchFamily="34" charset="0"/>
                </a:rPr>
                <a:t>Lắng</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nghe</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bài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hát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788788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 xmlns:a16="http://schemas.microsoft.com/office/drawing/2014/main"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28201247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71487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 xmlns:a16="http://schemas.microsoft.com/office/drawing/2014/main"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Arial" panose="020B0604020202020204" pitchFamily="34" charset="0"/>
                  <a:cs typeface="Arial" panose="020B0604020202020204" pitchFamily="34" charset="0"/>
                </a:rPr>
                <a:t>1. </a:t>
              </a:r>
              <a:r>
                <a:rPr lang="en-US" sz="3200" b="1" i="0" dirty="0" err="1">
                  <a:solidFill>
                    <a:srgbClr val="FF0000"/>
                  </a:solidFill>
                  <a:effectLst/>
                  <a:latin typeface="Arial" panose="020B0604020202020204" pitchFamily="34" charset="0"/>
                  <a:cs typeface="Arial" panose="020B0604020202020204" pitchFamily="34" charset="0"/>
                </a:rPr>
                <a:t>Đọc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đoạn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hội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thoại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18" name="矩形: 圆角 7">
            <a:extLst>
              <a:ext uri="{FF2B5EF4-FFF2-40B4-BE49-F238E27FC236}">
                <a16:creationId xmlns="" xmlns:a16="http://schemas.microsoft.com/office/drawing/2014/main"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20" name="Rectangle 19">
            <a:extLst>
              <a:ext uri="{FF2B5EF4-FFF2-40B4-BE49-F238E27FC236}">
                <a16:creationId xmlns="" xmlns:a16="http://schemas.microsoft.com/office/drawing/2014/main" id="{9011D242-FE08-4E02-81D3-ADDD90A1F234}"/>
              </a:ext>
            </a:extLst>
          </p:cNvPr>
          <p:cNvSpPr/>
          <p:nvPr/>
        </p:nvSpPr>
        <p:spPr>
          <a:xfrm>
            <a:off x="1225843" y="1008212"/>
            <a:ext cx="102840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3788998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 xmlns:a16="http://schemas.microsoft.com/office/drawing/2014/main" id="{6C6B9BEC-41F3-4BBF-9936-03CA2845F570}"/>
              </a:ext>
            </a:extLst>
          </p:cNvPr>
          <p:cNvSpPr/>
          <p:nvPr/>
        </p:nvSpPr>
        <p:spPr>
          <a:xfrm flipH="1">
            <a:off x="4053840" y="244123"/>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B050"/>
                </a:solidFill>
                <a:latin typeface="iCiel Cadena" panose="02000503000000020004" pitchFamily="50" charset="0"/>
              </a:rPr>
              <a:t>Quốc hiệu của nước ta là gì?</a:t>
            </a:r>
            <a:endParaRPr lang="en-US" sz="3200" dirty="0">
              <a:solidFill>
                <a:srgbClr val="00B050"/>
              </a:solidFill>
              <a:latin typeface="iCiel Cadena" panose="02000503000000020004" pitchFamily="50" charset="0"/>
            </a:endParaRPr>
          </a:p>
        </p:txBody>
      </p:sp>
      <p:sp>
        <p:nvSpPr>
          <p:cNvPr id="9" name="Speech Bubble: Rectangle with Corners Rounded 8">
            <a:extLst>
              <a:ext uri="{FF2B5EF4-FFF2-40B4-BE49-F238E27FC236}">
                <a16:creationId xmlns="" xmlns:a16="http://schemas.microsoft.com/office/drawing/2014/main" id="{E84C2716-8BF7-4298-B8B4-CE703E267A3A}"/>
              </a:ext>
            </a:extLst>
          </p:cNvPr>
          <p:cNvSpPr/>
          <p:nvPr/>
        </p:nvSpPr>
        <p:spPr>
          <a:xfrm flipH="1">
            <a:off x="4053840" y="2047234"/>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iCiel Cadena" panose="02000503000000020004" pitchFamily="50" charset="0"/>
              </a:rPr>
              <a:t>Hãy</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mô</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tả</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Quốc</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kì</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Việt</a:t>
            </a:r>
            <a:r>
              <a:rPr lang="en-US" sz="3200" dirty="0">
                <a:solidFill>
                  <a:srgbClr val="00B050"/>
                </a:solidFill>
                <a:latin typeface="iCiel Cadena" panose="02000503000000020004" pitchFamily="50" charset="0"/>
              </a:rPr>
              <a:t> Nam</a:t>
            </a:r>
          </a:p>
        </p:txBody>
      </p:sp>
      <p:sp>
        <p:nvSpPr>
          <p:cNvPr id="10" name="Speech Bubble: Rectangle with Corners Rounded 9">
            <a:extLst>
              <a:ext uri="{FF2B5EF4-FFF2-40B4-BE49-F238E27FC236}">
                <a16:creationId xmlns="" xmlns:a16="http://schemas.microsoft.com/office/drawing/2014/main"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iCiel Cadena" panose="02000503000000020004" pitchFamily="50" charset="0"/>
              </a:rPr>
              <a:t>Nêu tên bài hát và tác giả Quốc ca Việt Nam</a:t>
            </a:r>
            <a:endParaRPr lang="en-US" sz="3200" dirty="0">
              <a:solidFill>
                <a:srgbClr val="00B050"/>
              </a:solidFill>
              <a:latin typeface="iCiel Cadena" panose="02000503000000020004" pitchFamily="50" charset="0"/>
            </a:endParaRPr>
          </a:p>
        </p:txBody>
      </p:sp>
      <p:sp>
        <p:nvSpPr>
          <p:cNvPr id="11" name="Speech Bubble: Rectangle with Corners Rounded 10">
            <a:extLst>
              <a:ext uri="{FF2B5EF4-FFF2-40B4-BE49-F238E27FC236}">
                <a16:creationId xmlns="" xmlns:a16="http://schemas.microsoft.com/office/drawing/2014/main"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iCiel Cadena" panose="02000503000000020004" pitchFamily="50" charset="0"/>
              </a:rPr>
              <a:t>Vì sao phải nghiêm trang khi chào cờ và hát Quốc ca</a:t>
            </a:r>
            <a:endParaRPr lang="en-US" sz="3200" dirty="0">
              <a:solidFill>
                <a:srgbClr val="00B050"/>
              </a:solidFill>
              <a:latin typeface="iCiel Cadena" panose="02000503000000020004" pitchFamily="50" charset="0"/>
            </a:endParaRPr>
          </a:p>
        </p:txBody>
      </p:sp>
    </p:spTree>
    <p:extLst>
      <p:ext uri="{BB962C8B-B14F-4D97-AF65-F5344CB8AC3E}">
        <p14:creationId xmlns:p14="http://schemas.microsoft.com/office/powerpoint/2010/main" val="61519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 xmlns:a16="http://schemas.microsoft.com/office/drawing/2014/main"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SVN-Cookies" panose="02040603050506020204" pitchFamily="18" charset="0"/>
                <a:ea typeface="+mn-ea"/>
                <a:cs typeface="+mn-cs"/>
              </a:rPr>
              <a:t>CHIA SẺ</a:t>
            </a:r>
          </a:p>
        </p:txBody>
      </p:sp>
      <p:pic>
        <p:nvPicPr>
          <p:cNvPr id="17" name="Picture 2" descr="Cute Kids Thai Students Uniform Vector Stock Vector (Royalty Free)  1650159838">
            <a:extLst>
              <a:ext uri="{FF2B5EF4-FFF2-40B4-BE49-F238E27FC236}">
                <a16:creationId xmlns=""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 xmlns:a16="http://schemas.microsoft.com/office/drawing/2014/main" id="{1A2BF507-CA41-4A54-A4CD-07AD81013AF8}"/>
              </a:ext>
            </a:extLst>
          </p:cNvPr>
          <p:cNvGrpSpPr/>
          <p:nvPr/>
        </p:nvGrpSpPr>
        <p:grpSpPr>
          <a:xfrm>
            <a:off x="7698394" y="819478"/>
            <a:ext cx="2369415" cy="2011680"/>
            <a:chOff x="7686151" y="1417318"/>
            <a:chExt cx="2369415" cy="2011680"/>
          </a:xfrm>
        </p:grpSpPr>
        <p:pic>
          <p:nvPicPr>
            <p:cNvPr id="20" name="Picture 19" descr="Shape&#10;&#10;Description automatically generated">
              <a:extLst>
                <a:ext uri="{FF2B5EF4-FFF2-40B4-BE49-F238E27FC236}">
                  <a16:creationId xmlns="" xmlns:a16="http://schemas.microsoft.com/office/drawing/2014/main"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 xmlns:a16="http://schemas.microsoft.com/office/drawing/2014/main" id="{9448279C-E27A-4160-BF2E-A8E9B0D198AE}"/>
                </a:ext>
              </a:extLst>
            </p:cNvPr>
            <p:cNvSpPr txBox="1"/>
            <p:nvPr/>
          </p:nvSpPr>
          <p:spPr>
            <a:xfrm>
              <a:off x="7918392" y="1999355"/>
              <a:ext cx="1904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22" name="Group 21">
            <a:extLst>
              <a:ext uri="{FF2B5EF4-FFF2-40B4-BE49-F238E27FC236}">
                <a16:creationId xmlns="" xmlns:a16="http://schemas.microsoft.com/office/drawing/2014/main"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 xmlns:a16="http://schemas.microsoft.com/office/drawing/2014/main" id="{985786A0-C5AA-4A12-B52E-8624661E20B3}"/>
                </a:ext>
              </a:extLst>
            </p:cNvPr>
            <p:cNvSpPr txBox="1"/>
            <p:nvPr/>
          </p:nvSpPr>
          <p:spPr>
            <a:xfrm>
              <a:off x="2059804" y="1836005"/>
              <a:ext cx="1975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5981949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 xmlns:a16="http://schemas.microsoft.com/office/drawing/2014/main"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77389"/>
            <a:ext cx="2583082" cy="2055922"/>
          </a:xfrm>
          <a:prstGeom prst="rect">
            <a:avLst/>
          </a:prstGeom>
        </p:spPr>
      </p:pic>
      <p:sp>
        <p:nvSpPr>
          <p:cNvPr id="24" name="文本框 18">
            <a:hlinkClick r:id="rId12" action="ppaction://hlinksldjump"/>
            <a:extLst>
              <a:ext uri="{FF2B5EF4-FFF2-40B4-BE49-F238E27FC236}">
                <a16:creationId xmlns="" xmlns:a16="http://schemas.microsoft.com/office/drawing/2014/main"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 xmlns:a16="http://schemas.microsoft.com/office/drawing/2014/main"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6" name="Picture 15">
            <a:hlinkClick r:id="rId13" action="ppaction://hlinksldjump"/>
            <a:extLst>
              <a:ext uri="{FF2B5EF4-FFF2-40B4-BE49-F238E27FC236}">
                <a16:creationId xmlns=""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 xmlns:a16="http://schemas.microsoft.com/office/drawing/2014/main"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4</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9" name="图片 20">
            <a:extLst>
              <a:ext uri="{FF2B5EF4-FFF2-40B4-BE49-F238E27FC236}">
                <a16:creationId xmlns=""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265924" y="4179131"/>
            <a:ext cx="11936455" cy="2786205"/>
          </a:xfrm>
          <a:prstGeom prst="rect">
            <a:avLst/>
          </a:prstGeom>
        </p:spPr>
      </p:pic>
      <p:sp>
        <p:nvSpPr>
          <p:cNvPr id="3" name="Rectangle: Rounded Corners 2">
            <a:hlinkClick r:id="rId14" action="ppaction://hlinksldjump"/>
            <a:extLst>
              <a:ext uri="{FF2B5EF4-FFF2-40B4-BE49-F238E27FC236}">
                <a16:creationId xmlns="" xmlns:a16="http://schemas.microsoft.com/office/drawing/2014/main"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t>Học</a:t>
            </a:r>
            <a:r>
              <a:rPr lang="en-US" sz="2200" dirty="0"/>
              <a:t> </a:t>
            </a:r>
            <a:r>
              <a:rPr lang="en-US" sz="2200" dirty="0" err="1"/>
              <a:t>tiếp</a:t>
            </a:r>
            <a:endParaRPr lang="en-US" sz="2200" dirty="0"/>
          </a:p>
        </p:txBody>
      </p:sp>
    </p:spTree>
    <p:extLst>
      <p:ext uri="{BB962C8B-B14F-4D97-AF65-F5344CB8AC3E}">
        <p14:creationId xmlns:p14="http://schemas.microsoft.com/office/powerpoint/2010/main" val="1269437004"/>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836</Words>
  <Application>Microsoft Office PowerPoint</Application>
  <PresentationFormat>Custom</PresentationFormat>
  <Paragraphs>80</Paragraphs>
  <Slides>23</Slides>
  <Notes>9</Notes>
  <HiddenSlides>0</HiddenSlides>
  <MMClips>8</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1_Office Theme</vt:lpstr>
      <vt:lpstr>Office 主题​​</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ismail - [2010]</cp:lastModifiedBy>
  <cp:revision>28</cp:revision>
  <dcterms:created xsi:type="dcterms:W3CDTF">2022-07-08T01:07:08Z</dcterms:created>
  <dcterms:modified xsi:type="dcterms:W3CDTF">2024-07-09T07:37:51Z</dcterms:modified>
</cp:coreProperties>
</file>