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3" r:id="rId2"/>
    <p:sldId id="2975" r:id="rId3"/>
    <p:sldId id="2979" r:id="rId4"/>
    <p:sldId id="3001" r:id="rId5"/>
    <p:sldId id="3005" r:id="rId6"/>
    <p:sldId id="3006" r:id="rId7"/>
    <p:sldId id="3007" r:id="rId8"/>
    <p:sldId id="3008" r:id="rId9"/>
    <p:sldId id="2986"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998D7"/>
    <a:srgbClr val="FF3399"/>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stretch>
            <a:fillRect/>
          </a:stretch>
        </p:blipFill>
        <p:spPr>
          <a:xfrm>
            <a:off x="11310475" y="299106"/>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4302537"/>
            <a:ext cx="12658374" cy="2919953"/>
          </a:xfrm>
          <a:prstGeom prst="rect">
            <a:avLst/>
          </a:prstGeom>
        </p:spPr>
      </p:pic>
      <p:pic>
        <p:nvPicPr>
          <p:cNvPr id="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42791" y="798865"/>
            <a:ext cx="1664763" cy="1512215"/>
          </a:xfrm>
          <a:prstGeom prst="rect">
            <a:avLst/>
          </a:prstGeom>
        </p:spPr>
      </p:pic>
      <p:grpSp>
        <p:nvGrpSpPr>
          <p:cNvPr id="28" name="Group 27"/>
          <p:cNvGrpSpPr/>
          <p:nvPr/>
        </p:nvGrpSpPr>
        <p:grpSpPr>
          <a:xfrm>
            <a:off x="-1" y="481125"/>
            <a:ext cx="6965576" cy="2010675"/>
            <a:chOff x="-1" y="-19802"/>
            <a:chExt cx="7315200" cy="2347042"/>
          </a:xfrm>
        </p:grpSpPr>
        <p:pic>
          <p:nvPicPr>
            <p:cNvPr id="14"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 y="-19802"/>
              <a:ext cx="7315200" cy="2347042"/>
            </a:xfrm>
            <a:prstGeom prst="rect">
              <a:avLst/>
            </a:prstGeom>
          </p:spPr>
        </p:pic>
        <p:sp>
          <p:nvSpPr>
            <p:cNvPr id="15" name="Rectangle 14"/>
            <p:cNvSpPr/>
            <p:nvPr/>
          </p:nvSpPr>
          <p:spPr>
            <a:xfrm>
              <a:off x="0" y="125750"/>
              <a:ext cx="6818019" cy="1107941"/>
            </a:xfrm>
            <a:prstGeom prst="rect">
              <a:avLst/>
            </a:prstGeom>
          </p:spPr>
          <p:txBody>
            <a:bodyPr wrap="square">
              <a:spAutoFit/>
            </a:bodyPr>
            <a:lstStyle/>
            <a:p>
              <a:pPr algn="ctr" defTabSz="342900"/>
              <a:r>
                <a:rPr lang="en-US" sz="3300" b="1" dirty="0" err="1">
                  <a:solidFill>
                    <a:schemeClr val="bg1"/>
                  </a:solidFill>
                  <a:latin typeface="SVN-Adam Gorry" panose="02040603050506020204" pitchFamily="18" charset="0"/>
                  <a:cs typeface="Times New Roman" panose="02020603050405020304" pitchFamily="18" charset="0"/>
                </a:rPr>
                <a:t>Chủ</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6. </a:t>
              </a:r>
              <a:r>
                <a:rPr lang="en-US" sz="3300" b="1" dirty="0" err="1">
                  <a:solidFill>
                    <a:schemeClr val="bg1"/>
                  </a:solidFill>
                  <a:latin typeface="SVN-Adam Gorry" panose="02040603050506020204" pitchFamily="18" charset="0"/>
                  <a:cs typeface="Times New Roman" panose="02020603050405020304" pitchFamily="18" charset="0"/>
                </a:rPr>
                <a:t>Giải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quyết</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vấn</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đề</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với</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sự</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trợ</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giúp</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của</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máy</a:t>
              </a:r>
              <a:r>
                <a:rPr lang="en-US" sz="3300" b="1" dirty="0">
                  <a:solidFill>
                    <a:schemeClr val="bg1"/>
                  </a:solidFill>
                  <a:latin typeface="SVN-Adam Gorry" panose="02040603050506020204" pitchFamily="18" charset="0"/>
                  <a:cs typeface="Times New Roman" panose="02020603050405020304" pitchFamily="18" charset="0"/>
                </a:rPr>
                <a:t> </a:t>
              </a:r>
              <a:r>
                <a:rPr lang="en-US" sz="3300" b="1" dirty="0" err="1">
                  <a:solidFill>
                    <a:schemeClr val="bg1"/>
                  </a:solidFill>
                  <a:latin typeface="SVN-Adam Gorry" panose="02040603050506020204" pitchFamily="18" charset="0"/>
                  <a:cs typeface="Times New Roman" panose="02020603050405020304" pitchFamily="18" charset="0"/>
                </a:rPr>
                <a:t>tính</a:t>
              </a:r>
              <a:endParaRPr lang="vi-VN" sz="33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p:cNvGrpSpPr/>
          <p:nvPr/>
        </p:nvGrpSpPr>
        <p:grpSpPr>
          <a:xfrm>
            <a:off x="766958" y="2458537"/>
            <a:ext cx="7310242" cy="1940925"/>
            <a:chOff x="1055313" y="1366069"/>
            <a:chExt cx="7632065" cy="1940925"/>
          </a:xfrm>
        </p:grpSpPr>
        <p:sp>
          <p:nvSpPr>
            <p:cNvPr id="26" name="Rectangle: Rounded Corners 25"/>
            <p:cNvSpPr/>
            <p:nvPr/>
          </p:nvSpPr>
          <p:spPr>
            <a:xfrm>
              <a:off x="2198313" y="1781994"/>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55313" y="1366069"/>
              <a:ext cx="2076866" cy="1940925"/>
            </a:xfrm>
            <a:prstGeom prst="rect">
              <a:avLst/>
            </a:prstGeom>
          </p:spPr>
        </p:pic>
        <p:sp>
          <p:nvSpPr>
            <p:cNvPr id="24" name="Rectangle 23"/>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p:cNvSpPr/>
            <p:nvPr/>
          </p:nvSpPr>
          <p:spPr>
            <a:xfrm>
              <a:off x="1564463" y="2088107"/>
              <a:ext cx="1039905" cy="1003031"/>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p>
          </p:txBody>
        </p:sp>
        <p:sp>
          <p:nvSpPr>
            <p:cNvPr id="27" name="Rectangle 26"/>
            <p:cNvSpPr/>
            <p:nvPr/>
          </p:nvSpPr>
          <p:spPr>
            <a:xfrm>
              <a:off x="2934305" y="1976908"/>
              <a:ext cx="5518785" cy="954107"/>
            </a:xfrm>
            <a:prstGeom prst="rect">
              <a:avLst/>
            </a:prstGeom>
          </p:spPr>
          <p:txBody>
            <a:bodyPr wrap="square">
              <a:spAutoFit/>
            </a:bodyPr>
            <a:lstStyle/>
            <a:p>
              <a:pPr algn="ctr" defTabSz="342900"/>
              <a:r>
                <a:rPr lang="vi-VN" altLang="vi-VN" sz="2800" b="1" dirty="0">
                  <a:solidFill>
                    <a:srgbClr val="F93265"/>
                  </a:solidFill>
                  <a:latin typeface="UTM Avo" panose="02040603050506020204" pitchFamily="18" charset="0"/>
                  <a:cs typeface="Times New Roman" panose="02020603050405020304" pitchFamily="18" charset="0"/>
                </a:rPr>
                <a:t>TỪ KỊCH BẢN ĐẾN CHƯƠNG TRÌNH</a:t>
              </a:r>
              <a:endParaRPr lang="en-US" altLang="vi-VN" sz="2800" b="1" dirty="0">
                <a:solidFill>
                  <a:srgbClr val="F93265"/>
                </a:solidFill>
                <a:latin typeface="UTM Avo" panose="02040603050506020204" pitchFamily="18" charset="0"/>
                <a:cs typeface="Times New Roman" panose="02020603050405020304" pitchFamily="18" charset="0"/>
              </a:endParaRPr>
            </a:p>
          </p:txBody>
        </p:sp>
      </p:grpSp>
      <p:pic>
        <p:nvPicPr>
          <p:cNvPr id="16" name="Picture 15"/>
          <p:cNvPicPr>
            <a:picLocks noChangeAspect="1"/>
          </p:cNvPicPr>
          <p:nvPr/>
        </p:nvPicPr>
        <p:blipFill>
          <a:blip r:embed="rId12"/>
          <a:stretch>
            <a:fillRect/>
          </a:stretch>
        </p:blipFill>
        <p:spPr>
          <a:xfrm>
            <a:off x="132402" y="2491800"/>
            <a:ext cx="589731" cy="520622"/>
          </a:xfrm>
          <a:prstGeom prst="rect">
            <a:avLst/>
          </a:prstGeom>
        </p:spPr>
      </p:pic>
      <p:sp>
        <p:nvSpPr>
          <p:cNvPr id="3" name="Text Box 2"/>
          <p:cNvSpPr txBox="1"/>
          <p:nvPr/>
        </p:nvSpPr>
        <p:spPr>
          <a:xfrm>
            <a:off x="9505315" y="80010"/>
            <a:ext cx="2686685" cy="706755"/>
          </a:xfrm>
          <a:prstGeom prst="rect">
            <a:avLst/>
          </a:prstGeom>
          <a:noFill/>
        </p:spPr>
        <p:txBody>
          <a:bodyPr wrap="square" rtlCol="0">
            <a:spAutoFit/>
          </a:bodyPr>
          <a:lstStyle/>
          <a:p>
            <a:r>
              <a:rPr lang="en-US" sz="4000" dirty="0">
                <a:solidFill>
                  <a:schemeClr val="bg1"/>
                </a:solidFill>
                <a:highlight>
                  <a:srgbClr val="808000"/>
                </a:highlight>
                <a:latin typeface="Times New Roman" panose="02020603050405020304" pitchFamily="18" charset="0"/>
                <a:cs typeface="Times New Roman" panose="02020603050405020304" pitchFamily="18" charset="0"/>
              </a:rPr>
              <a:t>TIN HOC </a:t>
            </a:r>
            <a:r>
              <a:rPr lang="vi-VN" sz="4000" dirty="0">
                <a:solidFill>
                  <a:schemeClr val="bg1"/>
                </a:solidFill>
                <a:highlight>
                  <a:srgbClr val="808000"/>
                </a:highlight>
                <a:latin typeface="Times New Roman" panose="02020603050405020304" pitchFamily="18" charset="0"/>
                <a:cs typeface="Times New Roman" panose="02020603050405020304" pitchFamily="18" charset="0"/>
              </a:rPr>
              <a:t>5</a:t>
            </a:r>
            <a:endParaRPr lang="en-US" sz="4000" dirty="0">
              <a:solidFill>
                <a:schemeClr val="bg1"/>
              </a:solidFill>
              <a:highlight>
                <a:srgbClr val="808000"/>
              </a:highligh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598">
        <p:random/>
      </p:transition>
    </mc:Choice>
    <mc:Fallback xmlns="">
      <p:transition spd="slow" advTm="4598">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p:cNvPicPr>
            <a:picLocks noChangeAspect="1"/>
          </p:cNvPicPr>
          <p:nvPr/>
        </p:nvPicPr>
        <p:blipFill>
          <a:blip r:embed="rId6"/>
          <a:stretch>
            <a:fillRect/>
          </a:stretch>
        </p:blipFill>
        <p:spPr>
          <a:xfrm>
            <a:off x="132402" y="2491800"/>
            <a:ext cx="589731" cy="5206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BA59C4B-8DD9-179F-609B-EB3308502222}"/>
              </a:ext>
            </a:extLst>
          </p:cNvPr>
          <p:cNvSpPr/>
          <p:nvPr/>
        </p:nvSpPr>
        <p:spPr>
          <a:xfrm>
            <a:off x="3854823" y="871100"/>
            <a:ext cx="7706799" cy="634353"/>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416304" y="288284"/>
            <a:ext cx="3885793" cy="1705797"/>
            <a:chOff x="386620" y="311702"/>
            <a:chExt cx="4120032" cy="170579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5330" y="311702"/>
              <a:ext cx="3971322" cy="17057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6620" y="498387"/>
              <a:ext cx="1158339" cy="914479"/>
            </a:xfrm>
            <a:prstGeom prst="rect">
              <a:avLst/>
            </a:prstGeom>
          </p:spPr>
        </p:pic>
      </p:grpSp>
      <p:sp>
        <p:nvSpPr>
          <p:cNvPr id="20" name="Rectangle 19"/>
          <p:cNvSpPr/>
          <p:nvPr/>
        </p:nvSpPr>
        <p:spPr>
          <a:xfrm>
            <a:off x="1239020" y="700086"/>
            <a:ext cx="3451939" cy="754694"/>
          </a:xfrm>
          <a:prstGeom prst="rect">
            <a:avLst/>
          </a:prstGeom>
        </p:spPr>
        <p:txBody>
          <a:bodyPr wrap="square">
            <a:spAutoFit/>
          </a:bodyPr>
          <a:lstStyle/>
          <a:p>
            <a:pPr defTabSz="342900">
              <a:lnSpc>
                <a:spcPct val="150000"/>
              </a:lnSpc>
            </a:pPr>
            <a:r>
              <a:rPr lang="vi-VN" sz="3200" b="1" dirty="0">
                <a:solidFill>
                  <a:srgbClr val="0998D7"/>
                </a:solidFill>
                <a:latin typeface="SVN-SAF" panose="02040603050506020204" pitchFamily="18" charset="0"/>
                <a:cs typeface="Times New Roman" panose="02020603050405020304" pitchFamily="18" charset="0"/>
              </a:rPr>
              <a:t>    </a:t>
            </a:r>
            <a:r>
              <a:rPr lang="en-US" sz="3200" b="1" dirty="0">
                <a:solidFill>
                  <a:srgbClr val="0998D7"/>
                </a:solidFill>
                <a:latin typeface="SVN-SAF" panose="02040603050506020204" pitchFamily="18" charset="0"/>
                <a:cs typeface="Times New Roman" panose="02020603050405020304" pitchFamily="18" charset="0"/>
              </a:rPr>
              <a:t>KHỞI ĐỘNG</a:t>
            </a:r>
            <a:endParaRPr lang="vi-VN" sz="3200" b="1" dirty="0">
              <a:solidFill>
                <a:srgbClr val="0998D7"/>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2CC36AF-6648-E6E0-84AB-B0AD5704FF71}"/>
              </a:ext>
            </a:extLst>
          </p:cNvPr>
          <p:cNvSpPr/>
          <p:nvPr/>
        </p:nvSpPr>
        <p:spPr>
          <a:xfrm>
            <a:off x="3927374" y="860629"/>
            <a:ext cx="7493661" cy="547714"/>
          </a:xfrm>
          <a:prstGeom prst="rect">
            <a:avLst/>
          </a:prstGeom>
        </p:spPr>
        <p:txBody>
          <a:bodyPr wrap="square">
            <a:spAutoFit/>
          </a:bodyPr>
          <a:lstStyle/>
          <a:p>
            <a:pPr algn="ctr" defTabSz="342900">
              <a:lnSpc>
                <a:spcPct val="150000"/>
              </a:lnSpc>
            </a:pPr>
            <a:r>
              <a:rPr lang="vi-VN" sz="2200" b="1" dirty="0">
                <a:solidFill>
                  <a:schemeClr val="bg1"/>
                </a:solidFill>
                <a:latin typeface="UTM Bienvenue" panose="02040603050506020204" pitchFamily="18" charset="0"/>
                <a:cs typeface="Times New Roman" panose="02020603050405020304" pitchFamily="18" charset="0"/>
              </a:rPr>
              <a:t>    HOẠT ĐỘNG: Ý tưởng chương trình trò chơi “Mèo bắt bóng”</a:t>
            </a:r>
            <a:endParaRPr lang="vi-VN" sz="2200" b="1" dirty="0">
              <a:solidFill>
                <a:schemeClr val="bg1"/>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A25F6E4E-8818-9106-7473-B015FE840F87}"/>
              </a:ext>
            </a:extLst>
          </p:cNvPr>
          <p:cNvSpPr/>
          <p:nvPr/>
        </p:nvSpPr>
        <p:spPr>
          <a:xfrm>
            <a:off x="2359201" y="2275922"/>
            <a:ext cx="624554" cy="671851"/>
          </a:xfrm>
          <a:prstGeom prst="rect">
            <a:avLst/>
          </a:prstGeom>
        </p:spPr>
        <p:txBody>
          <a:bodyPr wrap="square">
            <a:spAutoFit/>
          </a:bodyPr>
          <a:lstStyle/>
          <a:p>
            <a:pPr algn="ctr" defTabSz="342900">
              <a:lnSpc>
                <a:spcPct val="150000"/>
              </a:lnSpc>
            </a:pPr>
            <a:r>
              <a:rPr lang="vi-VN" sz="2800" b="1" dirty="0">
                <a:solidFill>
                  <a:schemeClr val="bg1"/>
                </a:solidFill>
                <a:latin typeface="UTM Avo" panose="02040603050506020204" pitchFamily="18" charset="0"/>
                <a:cs typeface="Times New Roman" panose="02020603050405020304" pitchFamily="18" charset="0"/>
              </a:rPr>
              <a:t>2</a:t>
            </a:r>
          </a:p>
        </p:txBody>
      </p:sp>
      <p:grpSp>
        <p:nvGrpSpPr>
          <p:cNvPr id="3" name="Group 2">
            <a:extLst>
              <a:ext uri="{FF2B5EF4-FFF2-40B4-BE49-F238E27FC236}">
                <a16:creationId xmlns:a16="http://schemas.microsoft.com/office/drawing/2014/main" id="{DA99D8F7-4910-7F2A-BFC0-9FAE71D4A018}"/>
              </a:ext>
            </a:extLst>
          </p:cNvPr>
          <p:cNvGrpSpPr/>
          <p:nvPr/>
        </p:nvGrpSpPr>
        <p:grpSpPr>
          <a:xfrm>
            <a:off x="503813" y="1923259"/>
            <a:ext cx="10258242" cy="3499080"/>
            <a:chOff x="4642112" y="1754238"/>
            <a:chExt cx="6618519" cy="3499080"/>
          </a:xfrm>
        </p:grpSpPr>
        <p:grpSp>
          <p:nvGrpSpPr>
            <p:cNvPr id="12" name="Group 11"/>
            <p:cNvGrpSpPr/>
            <p:nvPr/>
          </p:nvGrpSpPr>
          <p:grpSpPr>
            <a:xfrm>
              <a:off x="4642112" y="1760793"/>
              <a:ext cx="6618519" cy="3492525"/>
              <a:chOff x="1768766" y="4552258"/>
              <a:chExt cx="7300588" cy="2237383"/>
            </a:xfrm>
          </p:grpSpPr>
          <p:sp>
            <p:nvSpPr>
              <p:cNvPr id="10" name="Speech Bubble: Rectangle with Corners Rounded 9"/>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4923783" y="1754238"/>
              <a:ext cx="3552779" cy="3139321"/>
            </a:xfrm>
            <a:prstGeom prst="rect">
              <a:avLst/>
            </a:prstGeom>
          </p:spPr>
          <p:txBody>
            <a:bodyPr wrap="square">
              <a:spAutoFit/>
            </a:bodyPr>
            <a:lstStyle/>
            <a:p>
              <a:r>
                <a:rPr lang="vi-VN" sz="1800" dirty="0">
                  <a:solidFill>
                    <a:srgbClr val="000000"/>
                  </a:solidFill>
                  <a:effectLst/>
                  <a:latin typeface="Arial" panose="020B0604020202020204" pitchFamily="34" charset="0"/>
                </a:rPr>
                <a:t>Nhóm bạn An, Minh và Khoa muốn tạo chương trình trò chơi “Mèo bắt bóng” (Hình 100), trong đó có một con mèo và một trái bóng. Bóng liên tục di chuyển trong sân khấu. Mèo di chuyển theo con trỏ chuột, con trỏ chuột di chuyển đến đâu mèo di chuyển theo đến đó. Người chơi dùng chuột để điều khiển mèo di chuyển sao cho mèo chạm được vào bóng. Mỗi lần mèo chạm vào bóng thì điểm số của người chơi được tăng thêm 1. Em hãy thảo luận với bạn để trả lời các câu hỏi sau: </a:t>
              </a:r>
              <a:endParaRPr lang="vi-VN" dirty="0"/>
            </a:p>
            <a:p>
              <a:r>
                <a:rPr lang="vi-VN" sz="1800" b="1" dirty="0">
                  <a:solidFill>
                    <a:srgbClr val="000000"/>
                  </a:solidFill>
                  <a:effectLst/>
                  <a:latin typeface="Arial-BoldMT"/>
                </a:rPr>
                <a:t>1.</a:t>
              </a:r>
              <a:r>
                <a:rPr lang="vi-VN" sz="1800" dirty="0">
                  <a:solidFill>
                    <a:srgbClr val="000000"/>
                  </a:solidFill>
                  <a:effectLst/>
                  <a:latin typeface="Arial" panose="020B0604020202020204" pitchFamily="34" charset="0"/>
                </a:rPr>
                <a:t> Chương trình gồm những nhân vật nào? </a:t>
              </a:r>
              <a:endParaRPr lang="vi-VN" dirty="0"/>
            </a:p>
            <a:p>
              <a:r>
                <a:rPr lang="vi-VN" sz="1800" b="1" dirty="0">
                  <a:solidFill>
                    <a:srgbClr val="000000"/>
                  </a:solidFill>
                  <a:effectLst/>
                  <a:latin typeface="Arial-BoldMT"/>
                </a:rPr>
                <a:t>2.</a:t>
              </a:r>
              <a:r>
                <a:rPr lang="vi-VN" sz="1800" dirty="0">
                  <a:solidFill>
                    <a:srgbClr val="000000"/>
                  </a:solidFill>
                  <a:effectLst/>
                  <a:latin typeface="Arial" panose="020B0604020202020204" pitchFamily="34" charset="0"/>
                </a:rPr>
                <a:t> Các nhân vật hành động như thế nào?</a:t>
              </a:r>
              <a:endParaRPr lang="vi-VN" dirty="0">
                <a:latin typeface="UTM Avo" panose="020406030505060202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2D655B99-548A-6612-E89C-B298FEA94310}"/>
              </a:ext>
            </a:extLst>
          </p:cNvPr>
          <p:cNvPicPr>
            <a:picLocks noChangeAspect="1"/>
          </p:cNvPicPr>
          <p:nvPr/>
        </p:nvPicPr>
        <p:blipFill>
          <a:blip r:embed="rId4"/>
          <a:stretch>
            <a:fillRect/>
          </a:stretch>
        </p:blipFill>
        <p:spPr>
          <a:xfrm>
            <a:off x="7173290" y="2045819"/>
            <a:ext cx="2734234" cy="2492978"/>
          </a:xfrm>
          <a:prstGeom prst="rect">
            <a:avLst/>
          </a:prstGeom>
        </p:spPr>
      </p:pic>
      <p:sp>
        <p:nvSpPr>
          <p:cNvPr id="15" name="TextBox 14">
            <a:extLst>
              <a:ext uri="{FF2B5EF4-FFF2-40B4-BE49-F238E27FC236}">
                <a16:creationId xmlns:a16="http://schemas.microsoft.com/office/drawing/2014/main" id="{31B9F023-CC6D-D3D8-E2E3-93B61315A639}"/>
              </a:ext>
            </a:extLst>
          </p:cNvPr>
          <p:cNvSpPr txBox="1"/>
          <p:nvPr/>
        </p:nvSpPr>
        <p:spPr>
          <a:xfrm>
            <a:off x="7589035" y="4432832"/>
            <a:ext cx="1907241" cy="646331"/>
          </a:xfrm>
          <a:prstGeom prst="rect">
            <a:avLst/>
          </a:prstGeom>
          <a:noFill/>
        </p:spPr>
        <p:txBody>
          <a:bodyPr wrap="square">
            <a:spAutoFit/>
          </a:bodyPr>
          <a:lstStyle/>
          <a:p>
            <a:r>
              <a:rPr lang="vi-VN" sz="1800" b="1" i="1" dirty="0">
                <a:solidFill>
                  <a:srgbClr val="58595B"/>
                </a:solidFill>
                <a:effectLst/>
                <a:latin typeface="MyriadPro-BoldIt"/>
              </a:rPr>
              <a:t>Hình 100. </a:t>
            </a:r>
            <a:r>
              <a:rPr lang="vi-VN" sz="1800" i="1" dirty="0">
                <a:solidFill>
                  <a:srgbClr val="58595B"/>
                </a:solidFill>
                <a:effectLst/>
                <a:latin typeface="MyriadPro-It"/>
              </a:rPr>
              <a:t>Trò chơi </a:t>
            </a:r>
            <a:endParaRPr lang="vi-VN" dirty="0"/>
          </a:p>
          <a:p>
            <a:r>
              <a:rPr lang="vi-VN" sz="1800" i="1" dirty="0">
                <a:solidFill>
                  <a:srgbClr val="58595B"/>
                </a:solidFill>
                <a:effectLst/>
                <a:latin typeface="MyriadPro-It"/>
              </a:rPr>
              <a:t>"Mèo bắt bóng"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1.04167E-6 -4.44444E-6 L 1.04167E-6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7482" y="257343"/>
            <a:ext cx="8211146" cy="68480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Viết kịch bản</a:t>
            </a:r>
            <a:endParaRPr lang="vi-VN" sz="2800" b="1" dirty="0">
              <a:solidFill>
                <a:srgbClr val="F03C69"/>
              </a:solidFill>
              <a:cs typeface="Times New Roman" panose="02020603050405020304" pitchFamily="18" charset="0"/>
            </a:endParaRPr>
          </a:p>
        </p:txBody>
      </p:sp>
      <p:sp>
        <p:nvSpPr>
          <p:cNvPr id="23" name="TextBox 22">
            <a:extLst>
              <a:ext uri="{FF2B5EF4-FFF2-40B4-BE49-F238E27FC236}">
                <a16:creationId xmlns:a16="http://schemas.microsoft.com/office/drawing/2014/main" id="{7765D58D-440D-55AC-201F-9692030A45B3}"/>
              </a:ext>
            </a:extLst>
          </p:cNvPr>
          <p:cNvSpPr txBox="1"/>
          <p:nvPr/>
        </p:nvSpPr>
        <p:spPr>
          <a:xfrm>
            <a:off x="2366682" y="1225015"/>
            <a:ext cx="9170894" cy="4801314"/>
          </a:xfrm>
          <a:prstGeom prst="rect">
            <a:avLst/>
          </a:prstGeom>
          <a:noFill/>
        </p:spPr>
        <p:txBody>
          <a:bodyPr wrap="square">
            <a:spAutoFit/>
          </a:bodyPr>
          <a:lstStyle/>
          <a:p>
            <a:r>
              <a:rPr lang="vi-VN" sz="1800" dirty="0">
                <a:solidFill>
                  <a:srgbClr val="000000"/>
                </a:solidFill>
                <a:effectLst/>
                <a:latin typeface="Arial" panose="020B0604020202020204" pitchFamily="34" charset="0"/>
              </a:rPr>
              <a:t>Trong các bài học trước, ý tưởng của mỗi chương trình Scratch đều đã được mô tả cụ thể theo cách chia nhỏ công việc để dễ hiểu và dễ thực hiện. Việc mô tả như vậy chính là viết kịch bản chương trình. Kịch bản chương trình nên được viết để trả lời các câu hỏi sau: </a:t>
            </a:r>
            <a:endParaRPr lang="vi-VN" dirty="0"/>
          </a:p>
          <a:p>
            <a:r>
              <a:rPr lang="vi-VN" sz="1800" dirty="0">
                <a:solidFill>
                  <a:schemeClr val="accent6"/>
                </a:solidFill>
                <a:effectLst/>
                <a:latin typeface="Arial" panose="020B0604020202020204" pitchFamily="34" charset="0"/>
              </a:rPr>
              <a:t>1. Chương trình có nhân vật nào? </a:t>
            </a:r>
            <a:endParaRPr lang="vi-VN" dirty="0">
              <a:solidFill>
                <a:schemeClr val="accent6"/>
              </a:solidFill>
            </a:endParaRPr>
          </a:p>
          <a:p>
            <a:r>
              <a:rPr lang="vi-VN" sz="1800" dirty="0">
                <a:solidFill>
                  <a:schemeClr val="accent6"/>
                </a:solidFill>
                <a:effectLst/>
                <a:latin typeface="Arial" panose="020B0604020202020204" pitchFamily="34" charset="0"/>
              </a:rPr>
              <a:t>2. Chương trình diễn ra trong bối cảnh (sân khấu) nào? </a:t>
            </a:r>
            <a:endParaRPr lang="vi-VN" dirty="0">
              <a:solidFill>
                <a:schemeClr val="accent6"/>
              </a:solidFill>
            </a:endParaRPr>
          </a:p>
          <a:p>
            <a:r>
              <a:rPr lang="vi-VN" sz="1800" dirty="0">
                <a:solidFill>
                  <a:schemeClr val="accent6"/>
                </a:solidFill>
                <a:effectLst/>
                <a:latin typeface="Arial" panose="020B0604020202020204" pitchFamily="34" charset="0"/>
              </a:rPr>
              <a:t>3. Hành động của các nhân vật là gì?</a:t>
            </a:r>
            <a:r>
              <a:rPr lang="vi-VN" sz="1800" dirty="0">
                <a:solidFill>
                  <a:srgbClr val="000000"/>
                </a:solidFill>
                <a:effectLst/>
                <a:latin typeface="Arial" panose="020B0604020202020204" pitchFamily="34" charset="0"/>
              </a:rPr>
              <a:t> </a:t>
            </a:r>
            <a:endParaRPr lang="vi-VN" dirty="0"/>
          </a:p>
          <a:p>
            <a:r>
              <a:rPr lang="vi-VN" sz="1800" dirty="0">
                <a:solidFill>
                  <a:srgbClr val="000000"/>
                </a:solidFill>
                <a:effectLst/>
                <a:latin typeface="Arial" panose="020B0604020202020204" pitchFamily="34" charset="0"/>
              </a:rPr>
              <a:t>Dựa trên ý tưởng được nêu ở hoạt động Khởi động, kịch bản chương trình “Mèo bắt bóng” được mô tả như sau: </a:t>
            </a:r>
          </a:p>
          <a:p>
            <a:r>
              <a:rPr lang="vi-VN" sz="1800" dirty="0">
                <a:solidFill>
                  <a:srgbClr val="0000FF"/>
                </a:solidFill>
                <a:effectLst/>
                <a:latin typeface="Arial" panose="020B0604020202020204" pitchFamily="34" charset="0"/>
              </a:rPr>
              <a:t>1. Nhân vật và sân khấu: Có hai nhân vật là mèo và trái bóng. </a:t>
            </a:r>
            <a:endParaRPr lang="vi-VN" sz="2000" dirty="0">
              <a:solidFill>
                <a:srgbClr val="0000FF"/>
              </a:solidFill>
            </a:endParaRPr>
          </a:p>
          <a:p>
            <a:r>
              <a:rPr lang="vi-VN" sz="1800" dirty="0">
                <a:solidFill>
                  <a:srgbClr val="0000FF"/>
                </a:solidFill>
                <a:effectLst/>
                <a:latin typeface="Arial" panose="020B0604020202020204" pitchFamily="34" charset="0"/>
              </a:rPr>
              <a:t>2. Sân khấu mặc định nền trắng. </a:t>
            </a:r>
            <a:endParaRPr lang="vi-VN" sz="2000" dirty="0">
              <a:solidFill>
                <a:srgbClr val="0000FF"/>
              </a:solidFill>
            </a:endParaRPr>
          </a:p>
          <a:p>
            <a:r>
              <a:rPr lang="vi-VN" sz="1800" dirty="0">
                <a:solidFill>
                  <a:srgbClr val="0000FF"/>
                </a:solidFill>
                <a:effectLst/>
                <a:latin typeface="Arial" panose="020B0604020202020204" pitchFamily="34" charset="0"/>
              </a:rPr>
              <a:t>3. Hành động của các nhân vật như sau: </a:t>
            </a:r>
            <a:endParaRPr lang="vi-VN" sz="2000" dirty="0">
              <a:solidFill>
                <a:srgbClr val="0000FF"/>
              </a:solidFill>
            </a:endParaRPr>
          </a:p>
          <a:p>
            <a:r>
              <a:rPr lang="vi-VN" sz="1800" dirty="0">
                <a:solidFill>
                  <a:srgbClr val="000000"/>
                </a:solidFill>
                <a:effectLst/>
                <a:latin typeface="Arial" panose="020B0604020202020204" pitchFamily="34" charset="0"/>
              </a:rPr>
              <a:t>– Trái bóng di chuyển liên tục trong sân khấu. </a:t>
            </a:r>
            <a:endParaRPr lang="vi-VN" sz="2000" dirty="0"/>
          </a:p>
          <a:p>
            <a:r>
              <a:rPr lang="vi-VN" sz="1800" dirty="0">
                <a:solidFill>
                  <a:srgbClr val="000000"/>
                </a:solidFill>
                <a:effectLst/>
                <a:latin typeface="Arial" panose="020B0604020202020204" pitchFamily="34" charset="0"/>
              </a:rPr>
              <a:t>– Mèo di chuyển theo con trỏ chuột. Trong lúc di chuyển, nếu chạm vào bóng thì tăng điểm lên 1. </a:t>
            </a:r>
            <a:endParaRPr lang="vi-VN" sz="2000" dirty="0"/>
          </a:p>
          <a:p>
            <a:r>
              <a:rPr lang="vi-VN" sz="1800" dirty="0">
                <a:solidFill>
                  <a:srgbClr val="000000"/>
                </a:solidFill>
                <a:effectLst/>
                <a:latin typeface="Arial" panose="020B0604020202020204" pitchFamily="34" charset="0"/>
              </a:rPr>
              <a:t>Từ kịch bản chương trình, em sử dụng lệnh Scratch tương ứng để thực hiện các công việc được mô tả trong kịch bản.</a:t>
            </a:r>
            <a:endParaRPr lang="en-US" sz="2000" dirty="0"/>
          </a:p>
        </p:txBody>
      </p:sp>
      <p:pic>
        <p:nvPicPr>
          <p:cNvPr id="4" name="Picture 3">
            <a:extLst>
              <a:ext uri="{FF2B5EF4-FFF2-40B4-BE49-F238E27FC236}">
                <a16:creationId xmlns:a16="http://schemas.microsoft.com/office/drawing/2014/main" id="{521ED6A7-D29B-8C2E-124C-7DFE9AA42A50}"/>
              </a:ext>
            </a:extLst>
          </p:cNvPr>
          <p:cNvPicPr>
            <a:picLocks noChangeAspect="1"/>
          </p:cNvPicPr>
          <p:nvPr/>
        </p:nvPicPr>
        <p:blipFill>
          <a:blip r:embed="rId2"/>
          <a:stretch>
            <a:fillRect/>
          </a:stretch>
        </p:blipFill>
        <p:spPr>
          <a:xfrm>
            <a:off x="1425388" y="1157300"/>
            <a:ext cx="941294" cy="8932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9A7257E-8D2E-277B-9361-1CBBF9A44A75}"/>
              </a:ext>
            </a:extLst>
          </p:cNvPr>
          <p:cNvSpPr/>
          <p:nvPr/>
        </p:nvSpPr>
        <p:spPr>
          <a:xfrm>
            <a:off x="663388" y="457199"/>
            <a:ext cx="10192871" cy="1129554"/>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150000"/>
              </a:lnSpc>
            </a:pPr>
            <a:r>
              <a:rPr lang="vi-VN" sz="1800" b="1" dirty="0">
                <a:solidFill>
                  <a:srgbClr val="007AC2"/>
                </a:solidFill>
                <a:effectLst/>
                <a:latin typeface="Myriad Pro"/>
              </a:rPr>
              <a:t>Kịch bản giúp em xác định cụ thể các công việc mà chương trình cần thực hiện. Từ kịch bản, em dễ dàng tạo ra chương trình để thực hiện ý tưởng.</a:t>
            </a:r>
            <a:endParaRPr lang="en-US" dirty="0"/>
          </a:p>
        </p:txBody>
      </p:sp>
      <p:pic>
        <p:nvPicPr>
          <p:cNvPr id="2" name="Picture 1">
            <a:extLst>
              <a:ext uri="{FF2B5EF4-FFF2-40B4-BE49-F238E27FC236}">
                <a16:creationId xmlns:a16="http://schemas.microsoft.com/office/drawing/2014/main" id="{359D12FC-56CD-95A3-F02C-ACB70522A138}"/>
              </a:ext>
            </a:extLst>
          </p:cNvPr>
          <p:cNvPicPr>
            <a:picLocks noChangeAspect="1"/>
          </p:cNvPicPr>
          <p:nvPr/>
        </p:nvPicPr>
        <p:blipFill>
          <a:blip r:embed="rId2"/>
          <a:stretch>
            <a:fillRect/>
          </a:stretch>
        </p:blipFill>
        <p:spPr>
          <a:xfrm>
            <a:off x="935380" y="1670871"/>
            <a:ext cx="983065" cy="967824"/>
          </a:xfrm>
          <a:prstGeom prst="rect">
            <a:avLst/>
          </a:prstGeom>
        </p:spPr>
      </p:pic>
      <p:sp>
        <p:nvSpPr>
          <p:cNvPr id="5" name="TextBox 4">
            <a:extLst>
              <a:ext uri="{FF2B5EF4-FFF2-40B4-BE49-F238E27FC236}">
                <a16:creationId xmlns:a16="http://schemas.microsoft.com/office/drawing/2014/main" id="{A1A7DC1B-8F90-09FA-5A19-D32CF7623EF4}"/>
              </a:ext>
            </a:extLst>
          </p:cNvPr>
          <p:cNvSpPr txBox="1"/>
          <p:nvPr/>
        </p:nvSpPr>
        <p:spPr>
          <a:xfrm>
            <a:off x="1918445" y="1871323"/>
            <a:ext cx="8758519" cy="646331"/>
          </a:xfrm>
          <a:prstGeom prst="rect">
            <a:avLst/>
          </a:prstGeom>
          <a:noFill/>
        </p:spPr>
        <p:txBody>
          <a:bodyPr wrap="square">
            <a:spAutoFit/>
          </a:bodyPr>
          <a:lstStyle/>
          <a:p>
            <a:r>
              <a:rPr lang="en-US" sz="1800" b="1" dirty="0">
                <a:solidFill>
                  <a:srgbClr val="000000"/>
                </a:solidFill>
                <a:effectLst/>
                <a:latin typeface="Arial-BoldMT"/>
              </a:rPr>
              <a:t>1.</a:t>
            </a:r>
            <a:r>
              <a:rPr lang="en-US" sz="1800" dirty="0">
                <a:solidFill>
                  <a:srgbClr val="000000"/>
                </a:solidFill>
                <a:effectLst/>
                <a:latin typeface="Arial" panose="020B0604020202020204" pitchFamily="34" charset="0"/>
              </a:rPr>
              <a:t> Em </a:t>
            </a:r>
            <a:r>
              <a:rPr lang="en-US" sz="1800" dirty="0" err="1">
                <a:solidFill>
                  <a:srgbClr val="000000"/>
                </a:solidFill>
                <a:effectLst/>
                <a:latin typeface="Arial" panose="020B0604020202020204" pitchFamily="34" charset="0"/>
              </a:rPr>
              <a:t>hãy</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ghép</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mỗi</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hành</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động</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của</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nhân</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vật</a:t>
            </a:r>
            <a:r>
              <a:rPr lang="en-US" sz="1800" dirty="0">
                <a:solidFill>
                  <a:srgbClr val="000000"/>
                </a:solidFill>
                <a:effectLst/>
                <a:latin typeface="Arial" panose="020B0604020202020204" pitchFamily="34" charset="0"/>
              </a:rPr>
              <a:t> ở </a:t>
            </a:r>
            <a:r>
              <a:rPr lang="en-US" sz="1800" dirty="0" err="1">
                <a:solidFill>
                  <a:srgbClr val="000000"/>
                </a:solidFill>
                <a:effectLst/>
                <a:latin typeface="Arial" panose="020B0604020202020204" pitchFamily="34" charset="0"/>
              </a:rPr>
              <a:t>cột</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bên</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trái</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với</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một</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cấu</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trúc</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phù</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hợp</a:t>
            </a:r>
            <a:r>
              <a:rPr lang="en-US" sz="1800" dirty="0">
                <a:solidFill>
                  <a:srgbClr val="000000"/>
                </a:solidFill>
                <a:effectLst/>
                <a:latin typeface="Arial" panose="020B0604020202020204" pitchFamily="34" charset="0"/>
              </a:rPr>
              <a:t> ở </a:t>
            </a:r>
            <a:r>
              <a:rPr lang="en-US" sz="1800" dirty="0" err="1">
                <a:solidFill>
                  <a:srgbClr val="000000"/>
                </a:solidFill>
                <a:effectLst/>
                <a:latin typeface="Arial" panose="020B0604020202020204" pitchFamily="34" charset="0"/>
              </a:rPr>
              <a:t>cột</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bên</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phải</a:t>
            </a:r>
            <a:r>
              <a:rPr lang="en-US" sz="1800" dirty="0">
                <a:solidFill>
                  <a:srgbClr val="000000"/>
                </a:solidFill>
                <a:effectLst/>
                <a:latin typeface="Arial" panose="020B0604020202020204" pitchFamily="34" charset="0"/>
              </a:rPr>
              <a:t>.</a:t>
            </a:r>
            <a:endParaRPr lang="en-US" dirty="0"/>
          </a:p>
        </p:txBody>
      </p:sp>
      <p:pic>
        <p:nvPicPr>
          <p:cNvPr id="8" name="Picture 7">
            <a:extLst>
              <a:ext uri="{FF2B5EF4-FFF2-40B4-BE49-F238E27FC236}">
                <a16:creationId xmlns:a16="http://schemas.microsoft.com/office/drawing/2014/main" id="{D0B92128-C97A-34C5-F409-5CF741D96166}"/>
              </a:ext>
            </a:extLst>
          </p:cNvPr>
          <p:cNvPicPr>
            <a:picLocks noChangeAspect="1"/>
          </p:cNvPicPr>
          <p:nvPr/>
        </p:nvPicPr>
        <p:blipFill>
          <a:blip r:embed="rId3"/>
          <a:stretch>
            <a:fillRect/>
          </a:stretch>
        </p:blipFill>
        <p:spPr>
          <a:xfrm>
            <a:off x="3661549" y="2235843"/>
            <a:ext cx="7194710" cy="1531445"/>
          </a:xfrm>
          <a:prstGeom prst="rect">
            <a:avLst/>
          </a:prstGeom>
        </p:spPr>
      </p:pic>
      <p:sp>
        <p:nvSpPr>
          <p:cNvPr id="13" name="TextBox 12">
            <a:extLst>
              <a:ext uri="{FF2B5EF4-FFF2-40B4-BE49-F238E27FC236}">
                <a16:creationId xmlns:a16="http://schemas.microsoft.com/office/drawing/2014/main" id="{485CA3A4-5C8B-7D6B-E3A2-DB53B7B3860B}"/>
              </a:ext>
            </a:extLst>
          </p:cNvPr>
          <p:cNvSpPr txBox="1"/>
          <p:nvPr/>
        </p:nvSpPr>
        <p:spPr>
          <a:xfrm>
            <a:off x="1918445" y="3861799"/>
            <a:ext cx="8507506" cy="369332"/>
          </a:xfrm>
          <a:prstGeom prst="rect">
            <a:avLst/>
          </a:prstGeom>
          <a:noFill/>
        </p:spPr>
        <p:txBody>
          <a:bodyPr wrap="square">
            <a:spAutoFit/>
          </a:bodyPr>
          <a:lstStyle/>
          <a:p>
            <a:r>
              <a:rPr lang="en-US" sz="1800" b="1" dirty="0">
                <a:solidFill>
                  <a:srgbClr val="000000"/>
                </a:solidFill>
                <a:effectLst/>
                <a:latin typeface="Arial-BoldMT"/>
              </a:rPr>
              <a:t>2.</a:t>
            </a:r>
            <a:r>
              <a:rPr lang="en-US" sz="1800" dirty="0">
                <a:solidFill>
                  <a:srgbClr val="000000"/>
                </a:solidFill>
                <a:effectLst/>
                <a:latin typeface="Arial" panose="020B0604020202020204" pitchFamily="34" charset="0"/>
              </a:rPr>
              <a:t> Em </a:t>
            </a:r>
            <a:r>
              <a:rPr lang="en-US" sz="1800" dirty="0" err="1">
                <a:solidFill>
                  <a:srgbClr val="000000"/>
                </a:solidFill>
                <a:effectLst/>
                <a:latin typeface="Arial" panose="020B0604020202020204" pitchFamily="34" charset="0"/>
              </a:rPr>
              <a:t>hãy</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chọn</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lệnh</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phù</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hợp</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với</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cấu</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trúc</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đã</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xác</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định</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trong</a:t>
            </a:r>
            <a:r>
              <a:rPr lang="en-US" sz="1800" dirty="0">
                <a:solidFill>
                  <a:srgbClr val="000000"/>
                </a:solidFill>
                <a:effectLst/>
                <a:latin typeface="Arial" panose="020B0604020202020204" pitchFamily="34" charset="0"/>
              </a:rPr>
              <a:t> </a:t>
            </a:r>
            <a:r>
              <a:rPr lang="en-US" sz="1800" dirty="0" err="1">
                <a:solidFill>
                  <a:srgbClr val="000000"/>
                </a:solidFill>
                <a:effectLst/>
                <a:latin typeface="Arial" panose="020B0604020202020204" pitchFamily="34" charset="0"/>
              </a:rPr>
              <a:t>Câu</a:t>
            </a:r>
            <a:r>
              <a:rPr lang="en-US" sz="1800" dirty="0">
                <a:solidFill>
                  <a:srgbClr val="000000"/>
                </a:solidFill>
                <a:effectLst/>
                <a:latin typeface="Arial" panose="020B0604020202020204" pitchFamily="34" charset="0"/>
              </a:rPr>
              <a:t> 1.</a:t>
            </a:r>
            <a:endParaRPr lang="en-US" dirty="0"/>
          </a:p>
        </p:txBody>
      </p:sp>
      <p:pic>
        <p:nvPicPr>
          <p:cNvPr id="15" name="Picture 14">
            <a:extLst>
              <a:ext uri="{FF2B5EF4-FFF2-40B4-BE49-F238E27FC236}">
                <a16:creationId xmlns:a16="http://schemas.microsoft.com/office/drawing/2014/main" id="{3191308C-6197-812C-003C-B59E5CB5A2C6}"/>
              </a:ext>
            </a:extLst>
          </p:cNvPr>
          <p:cNvPicPr>
            <a:picLocks noChangeAspect="1"/>
          </p:cNvPicPr>
          <p:nvPr/>
        </p:nvPicPr>
        <p:blipFill>
          <a:blip r:embed="rId4"/>
          <a:stretch>
            <a:fillRect/>
          </a:stretch>
        </p:blipFill>
        <p:spPr>
          <a:xfrm>
            <a:off x="3258828" y="4325642"/>
            <a:ext cx="5826740" cy="2017269"/>
          </a:xfrm>
          <a:prstGeom prst="rect">
            <a:avLst/>
          </a:prstGeom>
        </p:spPr>
      </p:pic>
    </p:spTree>
    <p:extLst>
      <p:ext uri="{BB962C8B-B14F-4D97-AF65-F5344CB8AC3E}">
        <p14:creationId xmlns:p14="http://schemas.microsoft.com/office/powerpoint/2010/main" val="3270897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57482" y="257343"/>
            <a:ext cx="8211146" cy="684803"/>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1. Thực hành tạo và chạy thử chương trình</a:t>
            </a:r>
            <a:endParaRPr lang="vi-VN" sz="2800" b="1" dirty="0">
              <a:solidFill>
                <a:srgbClr val="F03C69"/>
              </a:solidFill>
              <a:cs typeface="Times New Roman" panose="02020603050405020304" pitchFamily="18" charset="0"/>
            </a:endParaRPr>
          </a:p>
        </p:txBody>
      </p:sp>
      <p:sp>
        <p:nvSpPr>
          <p:cNvPr id="23" name="TextBox 22">
            <a:extLst>
              <a:ext uri="{FF2B5EF4-FFF2-40B4-BE49-F238E27FC236}">
                <a16:creationId xmlns:a16="http://schemas.microsoft.com/office/drawing/2014/main" id="{7765D58D-440D-55AC-201F-9692030A45B3}"/>
              </a:ext>
            </a:extLst>
          </p:cNvPr>
          <p:cNvSpPr txBox="1"/>
          <p:nvPr/>
        </p:nvSpPr>
        <p:spPr>
          <a:xfrm>
            <a:off x="596153" y="1126404"/>
            <a:ext cx="10999694" cy="5089855"/>
          </a:xfrm>
          <a:prstGeom prst="rect">
            <a:avLst/>
          </a:prstGeom>
          <a:noFill/>
        </p:spPr>
        <p:txBody>
          <a:bodyPr wrap="square">
            <a:spAutoFit/>
          </a:bodyPr>
          <a:lstStyle/>
          <a:p>
            <a:pPr>
              <a:lnSpc>
                <a:spcPct val="150000"/>
              </a:lnSpc>
            </a:pPr>
            <a:r>
              <a:rPr lang="vi-VN" sz="1800" b="1" dirty="0">
                <a:solidFill>
                  <a:srgbClr val="F7941E"/>
                </a:solidFill>
                <a:effectLst/>
                <a:latin typeface="MyriadPro-BoldCond"/>
              </a:rPr>
              <a:t>NHIỆM VỤ </a:t>
            </a:r>
            <a:r>
              <a:rPr lang="vi-VN" sz="1800" b="1" dirty="0">
                <a:solidFill>
                  <a:schemeClr val="accent6">
                    <a:lumMod val="60000"/>
                    <a:lumOff val="40000"/>
                  </a:schemeClr>
                </a:solidFill>
                <a:effectLst/>
                <a:latin typeface="MyriadPro-BoldCond"/>
              </a:rPr>
              <a:t>1</a:t>
            </a:r>
            <a:r>
              <a:rPr lang="vi-VN" sz="1800" b="1" dirty="0">
                <a:solidFill>
                  <a:srgbClr val="FFFFFF"/>
                </a:solidFill>
                <a:effectLst/>
                <a:latin typeface="MyriadPro-Black"/>
              </a:rPr>
              <a:t> </a:t>
            </a:r>
            <a:r>
              <a:rPr lang="vi-VN" sz="1800" dirty="0">
                <a:solidFill>
                  <a:srgbClr val="000000"/>
                </a:solidFill>
                <a:effectLst/>
                <a:latin typeface="Arial" panose="020B0604020202020204" pitchFamily="34" charset="0"/>
              </a:rPr>
              <a:t>Tạo chương trình thể hiện kịch bản trò chơi “Mèo bắt bóng” được mô tả ở Mục 1. </a:t>
            </a:r>
            <a:endParaRPr lang="vi-VN" dirty="0"/>
          </a:p>
          <a:p>
            <a:pPr>
              <a:lnSpc>
                <a:spcPct val="150000"/>
              </a:lnSpc>
            </a:pPr>
            <a:r>
              <a:rPr lang="vi-VN" sz="1800" b="1" dirty="0">
                <a:solidFill>
                  <a:srgbClr val="F7941E"/>
                </a:solidFill>
                <a:effectLst/>
                <a:latin typeface="Arial" panose="020B0604020202020204" pitchFamily="34" charset="0"/>
              </a:rPr>
              <a:t>Hướng dẫn: </a:t>
            </a:r>
            <a:r>
              <a:rPr lang="vi-VN" sz="1800" dirty="0">
                <a:solidFill>
                  <a:srgbClr val="000000"/>
                </a:solidFill>
                <a:effectLst/>
                <a:latin typeface="Arial" panose="020B0604020202020204" pitchFamily="34" charset="0"/>
              </a:rPr>
              <a:t>Nhiệm vụ 1 được chia thành các công việc nhỏ hơn như sau:</a:t>
            </a:r>
          </a:p>
          <a:p>
            <a:pPr>
              <a:lnSpc>
                <a:spcPct val="150000"/>
              </a:lnSpc>
            </a:pPr>
            <a:r>
              <a:rPr lang="vi-VN" sz="1800" dirty="0">
                <a:solidFill>
                  <a:srgbClr val="000000"/>
                </a:solidFill>
                <a:effectLst/>
                <a:latin typeface="Arial" panose="020B0604020202020204" pitchFamily="34" charset="0"/>
              </a:rPr>
              <a:t>1. Tạo hai nhân vật mèo và trái bóng. </a:t>
            </a:r>
            <a:endParaRPr lang="vi-VN" sz="2000" dirty="0"/>
          </a:p>
          <a:p>
            <a:pPr>
              <a:lnSpc>
                <a:spcPct val="150000"/>
              </a:lnSpc>
            </a:pPr>
            <a:r>
              <a:rPr lang="vi-VN" sz="1800" dirty="0">
                <a:solidFill>
                  <a:srgbClr val="000000"/>
                </a:solidFill>
                <a:effectLst/>
                <a:latin typeface="Arial" panose="020B0604020202020204" pitchFamily="34" charset="0"/>
              </a:rPr>
              <a:t>2. Tạo biến </a:t>
            </a:r>
            <a:r>
              <a:rPr lang="vi-VN" sz="1800" dirty="0">
                <a:solidFill>
                  <a:srgbClr val="F7941E"/>
                </a:solidFill>
                <a:effectLst/>
                <a:latin typeface="Arial" panose="020B0604020202020204" pitchFamily="34" charset="0"/>
              </a:rPr>
              <a:t>Điểm</a:t>
            </a:r>
            <a:r>
              <a:rPr lang="vi-VN" sz="1800" dirty="0">
                <a:solidFill>
                  <a:srgbClr val="000000"/>
                </a:solidFill>
                <a:effectLst/>
                <a:latin typeface="Arial" panose="020B0604020202020204" pitchFamily="34" charset="0"/>
              </a:rPr>
              <a:t> để lưu điểm số. </a:t>
            </a:r>
            <a:endParaRPr lang="vi-VN" sz="2000" dirty="0"/>
          </a:p>
          <a:p>
            <a:pPr>
              <a:lnSpc>
                <a:spcPct val="150000"/>
              </a:lnSpc>
            </a:pPr>
            <a:r>
              <a:rPr lang="vi-VN" sz="1800" dirty="0">
                <a:solidFill>
                  <a:srgbClr val="000000"/>
                </a:solidFill>
                <a:effectLst/>
                <a:latin typeface="Arial" panose="020B0604020202020204" pitchFamily="34" charset="0"/>
              </a:rPr>
              <a:t>3. Tạo chương trình điều khiển hành động của từng nhân vật theo kịch bản mô tả ở Mục 1. </a:t>
            </a:r>
          </a:p>
          <a:p>
            <a:pPr>
              <a:lnSpc>
                <a:spcPct val="150000"/>
              </a:lnSpc>
            </a:pPr>
            <a:r>
              <a:rPr lang="vi-VN" sz="1800" dirty="0">
                <a:solidFill>
                  <a:srgbClr val="000000"/>
                </a:solidFill>
                <a:effectLst/>
                <a:latin typeface="Arial" panose="020B0604020202020204" pitchFamily="34" charset="0"/>
              </a:rPr>
              <a:t>Khởi động phần mềm Scratch và thực hiện các bước sau: </a:t>
            </a:r>
            <a:endParaRPr lang="vi-VN" sz="2000" dirty="0"/>
          </a:p>
          <a:p>
            <a:pPr>
              <a:lnSpc>
                <a:spcPct val="150000"/>
              </a:lnSpc>
            </a:pPr>
            <a:r>
              <a:rPr lang="vi-VN" sz="1800" i="1" dirty="0">
                <a:solidFill>
                  <a:srgbClr val="F7941E"/>
                </a:solidFill>
                <a:effectLst/>
                <a:latin typeface="Arial" panose="020B0604020202020204" pitchFamily="34" charset="0"/>
              </a:rPr>
              <a:t>Bước 1:</a:t>
            </a:r>
            <a:r>
              <a:rPr lang="vi-VN" sz="1800" dirty="0">
                <a:solidFill>
                  <a:srgbClr val="000000"/>
                </a:solidFill>
                <a:effectLst/>
                <a:latin typeface="Arial" panose="020B0604020202020204" pitchFamily="34" charset="0"/>
              </a:rPr>
              <a:t> Ngoài nhân vật  </a:t>
            </a:r>
            <a:r>
              <a:rPr lang="vi-VN" sz="2000" dirty="0"/>
              <a:t>     </a:t>
            </a:r>
            <a:r>
              <a:rPr lang="vi-VN" sz="1800" dirty="0">
                <a:solidFill>
                  <a:srgbClr val="000000"/>
                </a:solidFill>
                <a:effectLst/>
                <a:latin typeface="Arial" panose="020B0604020202020204" pitchFamily="34" charset="0"/>
              </a:rPr>
              <a:t>đã có sẵn, </a:t>
            </a:r>
          </a:p>
          <a:p>
            <a:pPr>
              <a:lnSpc>
                <a:spcPct val="150000"/>
              </a:lnSpc>
            </a:pPr>
            <a:r>
              <a:rPr lang="vi-VN" sz="1800" dirty="0">
                <a:solidFill>
                  <a:srgbClr val="000000"/>
                </a:solidFill>
                <a:effectLst/>
                <a:latin typeface="Arial" panose="020B0604020202020204" pitchFamily="34" charset="0"/>
              </a:rPr>
              <a:t>thêm một nhân vật trái bóng               . </a:t>
            </a:r>
            <a:endParaRPr lang="vi-VN" sz="2000" dirty="0"/>
          </a:p>
          <a:p>
            <a:pPr>
              <a:lnSpc>
                <a:spcPct val="150000"/>
              </a:lnSpc>
            </a:pPr>
            <a:r>
              <a:rPr lang="vi-VN" sz="1800" i="1" dirty="0">
                <a:solidFill>
                  <a:srgbClr val="F7941E"/>
                </a:solidFill>
                <a:effectLst/>
                <a:latin typeface="Arial" panose="020B0604020202020204" pitchFamily="34" charset="0"/>
              </a:rPr>
              <a:t>Bước 2: </a:t>
            </a:r>
            <a:r>
              <a:rPr lang="vi-VN" sz="1800" dirty="0">
                <a:solidFill>
                  <a:srgbClr val="000000"/>
                </a:solidFill>
                <a:effectLst/>
                <a:latin typeface="Arial" panose="020B0604020202020204" pitchFamily="34" charset="0"/>
              </a:rPr>
              <a:t>Tạo biến mới             để lưu điểm số </a:t>
            </a:r>
          </a:p>
          <a:p>
            <a:pPr>
              <a:lnSpc>
                <a:spcPct val="150000"/>
              </a:lnSpc>
            </a:pPr>
            <a:r>
              <a:rPr lang="vi-VN" sz="1800" dirty="0">
                <a:solidFill>
                  <a:srgbClr val="000000"/>
                </a:solidFill>
                <a:effectLst/>
                <a:latin typeface="Arial" panose="020B0604020202020204" pitchFamily="34" charset="0"/>
              </a:rPr>
              <a:t>của người chơi. </a:t>
            </a:r>
            <a:endParaRPr lang="vi-VN" sz="2000" dirty="0"/>
          </a:p>
          <a:p>
            <a:pPr>
              <a:lnSpc>
                <a:spcPct val="150000"/>
              </a:lnSpc>
            </a:pPr>
            <a:r>
              <a:rPr lang="vi-VN" sz="1800" i="1" dirty="0">
                <a:solidFill>
                  <a:srgbClr val="F7941E"/>
                </a:solidFill>
                <a:effectLst/>
                <a:latin typeface="Arial" panose="020B0604020202020204" pitchFamily="34" charset="0"/>
              </a:rPr>
              <a:t>Bước 3:</a:t>
            </a:r>
            <a:r>
              <a:rPr lang="vi-VN" sz="1800" dirty="0">
                <a:solidFill>
                  <a:srgbClr val="000000"/>
                </a:solidFill>
                <a:effectLst/>
                <a:latin typeface="Arial" panose="020B0604020202020204" pitchFamily="34" charset="0"/>
              </a:rPr>
              <a:t> Tạo chương trình cho nhân vật          </a:t>
            </a:r>
          </a:p>
          <a:p>
            <a:pPr>
              <a:lnSpc>
                <a:spcPct val="150000"/>
              </a:lnSpc>
            </a:pPr>
            <a:r>
              <a:rPr lang="vi-VN" sz="1800" dirty="0">
                <a:solidFill>
                  <a:srgbClr val="000000"/>
                </a:solidFill>
                <a:effectLst/>
                <a:latin typeface="Arial" panose="020B0604020202020204" pitchFamily="34" charset="0"/>
              </a:rPr>
              <a:t>như minh hoạ ở Hình 101.</a:t>
            </a:r>
            <a:endParaRPr lang="en-US" sz="2000" dirty="0"/>
          </a:p>
        </p:txBody>
      </p:sp>
      <p:pic>
        <p:nvPicPr>
          <p:cNvPr id="3" name="Picture 2">
            <a:extLst>
              <a:ext uri="{FF2B5EF4-FFF2-40B4-BE49-F238E27FC236}">
                <a16:creationId xmlns:a16="http://schemas.microsoft.com/office/drawing/2014/main" id="{47B27E0F-951D-6208-402E-51A56242123A}"/>
              </a:ext>
            </a:extLst>
          </p:cNvPr>
          <p:cNvPicPr>
            <a:picLocks noChangeAspect="1"/>
          </p:cNvPicPr>
          <p:nvPr/>
        </p:nvPicPr>
        <p:blipFill>
          <a:blip r:embed="rId2"/>
          <a:stretch>
            <a:fillRect/>
          </a:stretch>
        </p:blipFill>
        <p:spPr>
          <a:xfrm>
            <a:off x="3126423" y="3607158"/>
            <a:ext cx="531175" cy="478058"/>
          </a:xfrm>
          <a:prstGeom prst="rect">
            <a:avLst/>
          </a:prstGeom>
        </p:spPr>
      </p:pic>
      <p:pic>
        <p:nvPicPr>
          <p:cNvPr id="6" name="Picture 5">
            <a:extLst>
              <a:ext uri="{FF2B5EF4-FFF2-40B4-BE49-F238E27FC236}">
                <a16:creationId xmlns:a16="http://schemas.microsoft.com/office/drawing/2014/main" id="{349FA3BC-1B89-4D78-09CA-B21D3ED35807}"/>
              </a:ext>
            </a:extLst>
          </p:cNvPr>
          <p:cNvPicPr>
            <a:picLocks noChangeAspect="1"/>
          </p:cNvPicPr>
          <p:nvPr/>
        </p:nvPicPr>
        <p:blipFill>
          <a:blip r:embed="rId3"/>
          <a:stretch>
            <a:fillRect/>
          </a:stretch>
        </p:blipFill>
        <p:spPr>
          <a:xfrm>
            <a:off x="3788716" y="4067286"/>
            <a:ext cx="531174" cy="499928"/>
          </a:xfrm>
          <a:prstGeom prst="rect">
            <a:avLst/>
          </a:prstGeom>
        </p:spPr>
      </p:pic>
      <p:pic>
        <p:nvPicPr>
          <p:cNvPr id="8" name="Picture 7">
            <a:extLst>
              <a:ext uri="{FF2B5EF4-FFF2-40B4-BE49-F238E27FC236}">
                <a16:creationId xmlns:a16="http://schemas.microsoft.com/office/drawing/2014/main" id="{47B6511E-9B91-A083-72C5-5D9DD320BDB3}"/>
              </a:ext>
            </a:extLst>
          </p:cNvPr>
          <p:cNvPicPr>
            <a:picLocks noChangeAspect="1"/>
          </p:cNvPicPr>
          <p:nvPr/>
        </p:nvPicPr>
        <p:blipFill>
          <a:blip r:embed="rId4"/>
          <a:stretch>
            <a:fillRect/>
          </a:stretch>
        </p:blipFill>
        <p:spPr>
          <a:xfrm>
            <a:off x="2957583" y="4451149"/>
            <a:ext cx="700015" cy="478058"/>
          </a:xfrm>
          <a:prstGeom prst="rect">
            <a:avLst/>
          </a:prstGeom>
        </p:spPr>
      </p:pic>
      <p:pic>
        <p:nvPicPr>
          <p:cNvPr id="10" name="Picture 9">
            <a:extLst>
              <a:ext uri="{FF2B5EF4-FFF2-40B4-BE49-F238E27FC236}">
                <a16:creationId xmlns:a16="http://schemas.microsoft.com/office/drawing/2014/main" id="{F2835822-0541-7A82-C05B-C37D17572699}"/>
              </a:ext>
            </a:extLst>
          </p:cNvPr>
          <p:cNvPicPr>
            <a:picLocks noChangeAspect="1"/>
          </p:cNvPicPr>
          <p:nvPr/>
        </p:nvPicPr>
        <p:blipFill>
          <a:blip r:embed="rId3"/>
          <a:stretch>
            <a:fillRect/>
          </a:stretch>
        </p:blipFill>
        <p:spPr>
          <a:xfrm>
            <a:off x="4753531" y="5261359"/>
            <a:ext cx="531173" cy="499928"/>
          </a:xfrm>
          <a:prstGeom prst="rect">
            <a:avLst/>
          </a:prstGeom>
        </p:spPr>
      </p:pic>
      <p:pic>
        <p:nvPicPr>
          <p:cNvPr id="13" name="Picture 12">
            <a:extLst>
              <a:ext uri="{FF2B5EF4-FFF2-40B4-BE49-F238E27FC236}">
                <a16:creationId xmlns:a16="http://schemas.microsoft.com/office/drawing/2014/main" id="{0110A707-4734-2D97-173E-C7D14C78B3BC}"/>
              </a:ext>
            </a:extLst>
          </p:cNvPr>
          <p:cNvPicPr>
            <a:picLocks noChangeAspect="1"/>
          </p:cNvPicPr>
          <p:nvPr/>
        </p:nvPicPr>
        <p:blipFill>
          <a:blip r:embed="rId5"/>
          <a:stretch>
            <a:fillRect/>
          </a:stretch>
        </p:blipFill>
        <p:spPr>
          <a:xfrm>
            <a:off x="5365370" y="3732628"/>
            <a:ext cx="6222610" cy="1998968"/>
          </a:xfrm>
          <a:prstGeom prst="rect">
            <a:avLst/>
          </a:prstGeom>
        </p:spPr>
      </p:pic>
    </p:spTree>
    <p:extLst>
      <p:ext uri="{BB962C8B-B14F-4D97-AF65-F5344CB8AC3E}">
        <p14:creationId xmlns:p14="http://schemas.microsoft.com/office/powerpoint/2010/main" val="1675009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65D58D-440D-55AC-201F-9692030A45B3}"/>
              </a:ext>
            </a:extLst>
          </p:cNvPr>
          <p:cNvSpPr txBox="1"/>
          <p:nvPr/>
        </p:nvSpPr>
        <p:spPr>
          <a:xfrm>
            <a:off x="657482" y="942146"/>
            <a:ext cx="10960778" cy="4924425"/>
          </a:xfrm>
          <a:prstGeom prst="rect">
            <a:avLst/>
          </a:prstGeom>
          <a:noFill/>
        </p:spPr>
        <p:txBody>
          <a:bodyPr wrap="square">
            <a:spAutoFit/>
          </a:bodyPr>
          <a:lstStyle/>
          <a:p>
            <a:r>
              <a:rPr lang="vi-VN" sz="1800" i="1" dirty="0">
                <a:solidFill>
                  <a:srgbClr val="F7941E"/>
                </a:solidFill>
                <a:effectLst/>
                <a:latin typeface="Arial" panose="020B0604020202020204" pitchFamily="34" charset="0"/>
              </a:rPr>
              <a:t>Bước 4: </a:t>
            </a:r>
            <a:r>
              <a:rPr lang="vi-VN" sz="1800" dirty="0">
                <a:solidFill>
                  <a:srgbClr val="000000"/>
                </a:solidFill>
                <a:effectLst/>
                <a:latin typeface="Arial" panose="020B0604020202020204" pitchFamily="34" charset="0"/>
              </a:rPr>
              <a:t>Tạo chương trình cho nhân vật </a:t>
            </a:r>
            <a:r>
              <a:rPr lang="vi-VN" dirty="0"/>
              <a:t>       </a:t>
            </a:r>
            <a:r>
              <a:rPr lang="vi-VN" sz="1800" dirty="0">
                <a:solidFill>
                  <a:srgbClr val="000000"/>
                </a:solidFill>
                <a:effectLst/>
                <a:latin typeface="Arial" panose="020B0604020202020204" pitchFamily="34" charset="0"/>
              </a:rPr>
              <a:t>như minh hoạ ở Hình 102.</a:t>
            </a:r>
          </a:p>
          <a:p>
            <a:endParaRPr lang="vi-VN"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endParaRPr lang="vi-VN" sz="2000" dirty="0">
              <a:solidFill>
                <a:srgbClr val="000000"/>
              </a:solidFill>
              <a:latin typeface="Arial" panose="020B0604020202020204" pitchFamily="34" charset="0"/>
            </a:endParaRPr>
          </a:p>
          <a:p>
            <a:r>
              <a:rPr lang="vi-VN" sz="1800" i="1" dirty="0">
                <a:solidFill>
                  <a:srgbClr val="F7941E"/>
                </a:solidFill>
                <a:effectLst/>
                <a:latin typeface="Arial" panose="020B0604020202020204" pitchFamily="34" charset="0"/>
              </a:rPr>
              <a:t>Bước 5: </a:t>
            </a:r>
            <a:r>
              <a:rPr lang="vi-VN" sz="1800" dirty="0">
                <a:solidFill>
                  <a:srgbClr val="000000"/>
                </a:solidFill>
                <a:effectLst/>
                <a:latin typeface="Arial" panose="020B0604020202020204" pitchFamily="34" charset="0"/>
              </a:rPr>
              <a:t>Lưu tệp với tên là </a:t>
            </a:r>
            <a:r>
              <a:rPr lang="vi-VN" sz="1800" dirty="0">
                <a:solidFill>
                  <a:srgbClr val="F7941E"/>
                </a:solidFill>
                <a:effectLst/>
                <a:latin typeface="Arial" panose="020B0604020202020204" pitchFamily="34" charset="0"/>
              </a:rPr>
              <a:t>MeoBatBong</a:t>
            </a:r>
            <a:r>
              <a:rPr lang="vi-VN" sz="1800" dirty="0">
                <a:solidFill>
                  <a:srgbClr val="000000"/>
                </a:solidFill>
                <a:effectLst/>
                <a:latin typeface="Arial" panose="020B0604020202020204" pitchFamily="34" charset="0"/>
              </a:rPr>
              <a:t> vào thư mục của em.</a:t>
            </a:r>
            <a:endParaRPr lang="en-US" sz="2000" dirty="0"/>
          </a:p>
        </p:txBody>
      </p:sp>
      <p:pic>
        <p:nvPicPr>
          <p:cNvPr id="4" name="Picture 3">
            <a:extLst>
              <a:ext uri="{FF2B5EF4-FFF2-40B4-BE49-F238E27FC236}">
                <a16:creationId xmlns:a16="http://schemas.microsoft.com/office/drawing/2014/main" id="{7A074B40-FE2E-1E46-C18E-7FD05FA75955}"/>
              </a:ext>
            </a:extLst>
          </p:cNvPr>
          <p:cNvPicPr>
            <a:picLocks noChangeAspect="1"/>
          </p:cNvPicPr>
          <p:nvPr/>
        </p:nvPicPr>
        <p:blipFill>
          <a:blip r:embed="rId2"/>
          <a:stretch>
            <a:fillRect/>
          </a:stretch>
        </p:blipFill>
        <p:spPr>
          <a:xfrm>
            <a:off x="4838683" y="942146"/>
            <a:ext cx="549105" cy="494194"/>
          </a:xfrm>
          <a:prstGeom prst="rect">
            <a:avLst/>
          </a:prstGeom>
        </p:spPr>
      </p:pic>
      <p:pic>
        <p:nvPicPr>
          <p:cNvPr id="6" name="Picture 5">
            <a:extLst>
              <a:ext uri="{FF2B5EF4-FFF2-40B4-BE49-F238E27FC236}">
                <a16:creationId xmlns:a16="http://schemas.microsoft.com/office/drawing/2014/main" id="{F06DF717-F21B-1EDB-172D-76F1727B2FA5}"/>
              </a:ext>
            </a:extLst>
          </p:cNvPr>
          <p:cNvPicPr>
            <a:picLocks noChangeAspect="1"/>
          </p:cNvPicPr>
          <p:nvPr/>
        </p:nvPicPr>
        <p:blipFill>
          <a:blip r:embed="rId3"/>
          <a:stretch>
            <a:fillRect/>
          </a:stretch>
        </p:blipFill>
        <p:spPr>
          <a:xfrm>
            <a:off x="2797202" y="1452392"/>
            <a:ext cx="6597596" cy="3953215"/>
          </a:xfrm>
          <a:prstGeom prst="rect">
            <a:avLst/>
          </a:prstGeom>
        </p:spPr>
      </p:pic>
    </p:spTree>
    <p:extLst>
      <p:ext uri="{BB962C8B-B14F-4D97-AF65-F5344CB8AC3E}">
        <p14:creationId xmlns:p14="http://schemas.microsoft.com/office/powerpoint/2010/main" val="3996228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765D58D-440D-55AC-201F-9692030A45B3}"/>
              </a:ext>
            </a:extLst>
          </p:cNvPr>
          <p:cNvSpPr txBox="1"/>
          <p:nvPr/>
        </p:nvSpPr>
        <p:spPr>
          <a:xfrm>
            <a:off x="470647" y="313764"/>
            <a:ext cx="10690412" cy="4628190"/>
          </a:xfrm>
          <a:prstGeom prst="rect">
            <a:avLst/>
          </a:prstGeom>
          <a:noFill/>
        </p:spPr>
        <p:txBody>
          <a:bodyPr wrap="square">
            <a:spAutoFit/>
          </a:bodyPr>
          <a:lstStyle/>
          <a:p>
            <a:pPr>
              <a:lnSpc>
                <a:spcPct val="150000"/>
              </a:lnSpc>
            </a:pPr>
            <a:r>
              <a:rPr lang="vi-VN" sz="1800" b="1" dirty="0">
                <a:solidFill>
                  <a:srgbClr val="F7941E"/>
                </a:solidFill>
                <a:effectLst/>
                <a:latin typeface="MyriadPro-BoldCond"/>
              </a:rPr>
              <a:t>NHIỆM VỤ </a:t>
            </a:r>
            <a:r>
              <a:rPr lang="vi-VN" b="1" dirty="0">
                <a:solidFill>
                  <a:schemeClr val="accent6">
                    <a:lumMod val="60000"/>
                    <a:lumOff val="40000"/>
                  </a:schemeClr>
                </a:solidFill>
                <a:latin typeface="MyriadPro-BoldCond"/>
              </a:rPr>
              <a:t>2</a:t>
            </a:r>
            <a:r>
              <a:rPr lang="vi-VN" sz="1800" b="1" dirty="0">
                <a:solidFill>
                  <a:srgbClr val="FFFFFF"/>
                </a:solidFill>
                <a:effectLst/>
                <a:latin typeface="MyriadPro-Black"/>
              </a:rPr>
              <a:t> </a:t>
            </a:r>
            <a:r>
              <a:rPr lang="vi-VN" sz="1800" dirty="0">
                <a:solidFill>
                  <a:srgbClr val="000000"/>
                </a:solidFill>
                <a:effectLst/>
                <a:latin typeface="Arial" panose="020B0604020202020204" pitchFamily="34" charset="0"/>
              </a:rPr>
              <a:t>Chạy thử chương trình tạo được ở Nhiệm vụ 1. </a:t>
            </a:r>
            <a:endParaRPr lang="vi-VN" dirty="0"/>
          </a:p>
          <a:p>
            <a:pPr>
              <a:lnSpc>
                <a:spcPct val="150000"/>
              </a:lnSpc>
            </a:pPr>
            <a:r>
              <a:rPr lang="vi-VN" sz="1800" dirty="0">
                <a:solidFill>
                  <a:srgbClr val="000000"/>
                </a:solidFill>
                <a:effectLst/>
                <a:latin typeface="Arial" panose="020B0604020202020204" pitchFamily="34" charset="0"/>
              </a:rPr>
              <a:t>Chạy chương trình và thực hiện các công việc sau: </a:t>
            </a:r>
            <a:endParaRPr lang="vi-VN" dirty="0"/>
          </a:p>
          <a:p>
            <a:pPr>
              <a:lnSpc>
                <a:spcPct val="150000"/>
              </a:lnSpc>
            </a:pPr>
            <a:r>
              <a:rPr lang="vi-VN" sz="1800" dirty="0">
                <a:solidFill>
                  <a:srgbClr val="000000"/>
                </a:solidFill>
                <a:effectLst/>
                <a:latin typeface="Arial" panose="020B0604020202020204" pitchFamily="34" charset="0"/>
              </a:rPr>
              <a:t>1. Quan sát kết quả. </a:t>
            </a:r>
            <a:endParaRPr lang="vi-VN" dirty="0"/>
          </a:p>
          <a:p>
            <a:pPr>
              <a:lnSpc>
                <a:spcPct val="150000"/>
              </a:lnSpc>
            </a:pPr>
            <a:r>
              <a:rPr lang="vi-VN" sz="1800" dirty="0">
                <a:solidFill>
                  <a:srgbClr val="000000"/>
                </a:solidFill>
                <a:effectLst/>
                <a:latin typeface="Arial" panose="020B0604020202020204" pitchFamily="34" charset="0"/>
              </a:rPr>
              <a:t>2. So sánh kết quả chạy chương trình với kịch bản xem đã đúng chưa. </a:t>
            </a:r>
            <a:endParaRPr lang="vi-VN" dirty="0"/>
          </a:p>
          <a:p>
            <a:pPr>
              <a:lnSpc>
                <a:spcPct val="150000"/>
              </a:lnSpc>
            </a:pPr>
            <a:r>
              <a:rPr lang="vi-VN" sz="1800" dirty="0">
                <a:solidFill>
                  <a:srgbClr val="000000"/>
                </a:solidFill>
                <a:effectLst/>
                <a:latin typeface="Arial" panose="020B0604020202020204" pitchFamily="34" charset="0"/>
              </a:rPr>
              <a:t>3. Chương trình có điều gì chưa đạt yêu cầu không? Nếu có thì tìm cách cải tiến hoặc sửa lỗi chương trình. </a:t>
            </a:r>
            <a:endParaRPr lang="vi-VN" dirty="0"/>
          </a:p>
          <a:p>
            <a:pPr>
              <a:lnSpc>
                <a:spcPct val="150000"/>
              </a:lnSpc>
            </a:pPr>
            <a:r>
              <a:rPr lang="vi-VN" sz="1800" b="1" dirty="0">
                <a:solidFill>
                  <a:srgbClr val="F7941E"/>
                </a:solidFill>
                <a:effectLst/>
                <a:latin typeface="Arial" panose="020B0604020202020204" pitchFamily="34" charset="0"/>
              </a:rPr>
              <a:t>Hướng dẫn </a:t>
            </a:r>
            <a:endParaRPr lang="vi-VN" dirty="0"/>
          </a:p>
          <a:p>
            <a:pPr>
              <a:lnSpc>
                <a:spcPct val="150000"/>
              </a:lnSpc>
            </a:pPr>
            <a:r>
              <a:rPr lang="vi-VN" sz="1800" i="1" dirty="0">
                <a:solidFill>
                  <a:srgbClr val="F7941E"/>
                </a:solidFill>
                <a:effectLst/>
                <a:latin typeface="Arial" panose="020B0604020202020204" pitchFamily="34" charset="0"/>
              </a:rPr>
              <a:t>Bước 1: </a:t>
            </a:r>
            <a:r>
              <a:rPr lang="vi-VN" sz="1800" dirty="0">
                <a:solidFill>
                  <a:srgbClr val="000000"/>
                </a:solidFill>
                <a:effectLst/>
                <a:latin typeface="Arial" panose="020B0604020202020204" pitchFamily="34" charset="0"/>
              </a:rPr>
              <a:t>Nháy nút lệnh       để chạy chương trình, di chuyển liên tục con trỏ chuột đuổi theo bóng và quan sát kết quả để thấy điểm số tăng lên khi mèo chạm bóng. </a:t>
            </a:r>
            <a:endParaRPr lang="vi-VN" dirty="0"/>
          </a:p>
          <a:p>
            <a:pPr>
              <a:lnSpc>
                <a:spcPct val="150000"/>
              </a:lnSpc>
            </a:pPr>
            <a:r>
              <a:rPr lang="vi-VN" sz="1800" i="1" dirty="0">
                <a:solidFill>
                  <a:srgbClr val="F7941E"/>
                </a:solidFill>
                <a:effectLst/>
                <a:latin typeface="Arial" panose="020B0604020202020204" pitchFamily="34" charset="0"/>
              </a:rPr>
              <a:t>Bước 2: </a:t>
            </a:r>
            <a:r>
              <a:rPr lang="vi-VN" sz="1800" dirty="0">
                <a:solidFill>
                  <a:srgbClr val="000000"/>
                </a:solidFill>
                <a:effectLst/>
                <a:latin typeface="Arial" panose="020B0604020202020204" pitchFamily="34" charset="0"/>
              </a:rPr>
              <a:t>Nháy nút       để dừng chương trình. </a:t>
            </a:r>
            <a:endParaRPr lang="vi-VN" dirty="0"/>
          </a:p>
          <a:p>
            <a:pPr>
              <a:lnSpc>
                <a:spcPct val="150000"/>
              </a:lnSpc>
            </a:pPr>
            <a:r>
              <a:rPr lang="vi-VN" sz="1800" i="1" dirty="0">
                <a:solidFill>
                  <a:srgbClr val="F7941E"/>
                </a:solidFill>
                <a:effectLst/>
                <a:latin typeface="Arial" panose="020B0604020202020204" pitchFamily="34" charset="0"/>
              </a:rPr>
              <a:t>Bước 3: </a:t>
            </a:r>
            <a:r>
              <a:rPr lang="vi-VN" sz="1800" dirty="0">
                <a:solidFill>
                  <a:srgbClr val="000000"/>
                </a:solidFill>
                <a:effectLst/>
                <a:latin typeface="Arial" panose="020B0604020202020204" pitchFamily="34" charset="0"/>
              </a:rPr>
              <a:t>Chạy lại chương trình nhiều lần để đảm bảo thực hiện đủ các yêu cầu của nhiệm vụ.</a:t>
            </a:r>
            <a:endParaRPr lang="en-US" sz="2000" dirty="0"/>
          </a:p>
        </p:txBody>
      </p:sp>
      <p:pic>
        <p:nvPicPr>
          <p:cNvPr id="7" name="Picture 6">
            <a:extLst>
              <a:ext uri="{FF2B5EF4-FFF2-40B4-BE49-F238E27FC236}">
                <a16:creationId xmlns:a16="http://schemas.microsoft.com/office/drawing/2014/main" id="{B3B82AAE-939D-4A05-FEB4-359AB4389795}"/>
              </a:ext>
            </a:extLst>
          </p:cNvPr>
          <p:cNvPicPr>
            <a:picLocks noChangeAspect="1"/>
          </p:cNvPicPr>
          <p:nvPr/>
        </p:nvPicPr>
        <p:blipFill>
          <a:blip r:embed="rId2"/>
          <a:stretch>
            <a:fillRect/>
          </a:stretch>
        </p:blipFill>
        <p:spPr>
          <a:xfrm>
            <a:off x="2903886" y="3282312"/>
            <a:ext cx="327892" cy="293376"/>
          </a:xfrm>
          <a:prstGeom prst="rect">
            <a:avLst/>
          </a:prstGeom>
        </p:spPr>
      </p:pic>
      <p:pic>
        <p:nvPicPr>
          <p:cNvPr id="11" name="Picture 10">
            <a:extLst>
              <a:ext uri="{FF2B5EF4-FFF2-40B4-BE49-F238E27FC236}">
                <a16:creationId xmlns:a16="http://schemas.microsoft.com/office/drawing/2014/main" id="{4060B551-D0B7-04DF-33A8-58710CDCBA88}"/>
              </a:ext>
            </a:extLst>
          </p:cNvPr>
          <p:cNvPicPr>
            <a:picLocks noChangeAspect="1"/>
          </p:cNvPicPr>
          <p:nvPr/>
        </p:nvPicPr>
        <p:blipFill>
          <a:blip r:embed="rId3"/>
          <a:stretch>
            <a:fillRect/>
          </a:stretch>
        </p:blipFill>
        <p:spPr>
          <a:xfrm>
            <a:off x="2417990" y="4144819"/>
            <a:ext cx="329833" cy="291481"/>
          </a:xfrm>
          <a:prstGeom prst="rect">
            <a:avLst/>
          </a:prstGeom>
        </p:spPr>
      </p:pic>
      <p:sp>
        <p:nvSpPr>
          <p:cNvPr id="14" name="Rectangle: Rounded Corners 13">
            <a:extLst>
              <a:ext uri="{FF2B5EF4-FFF2-40B4-BE49-F238E27FC236}">
                <a16:creationId xmlns:a16="http://schemas.microsoft.com/office/drawing/2014/main" id="{741AB04E-F033-FCB6-1D3F-320A866571A2}"/>
              </a:ext>
            </a:extLst>
          </p:cNvPr>
          <p:cNvSpPr/>
          <p:nvPr/>
        </p:nvSpPr>
        <p:spPr>
          <a:xfrm>
            <a:off x="470647" y="5360893"/>
            <a:ext cx="11174506" cy="806824"/>
          </a:xfrm>
          <a:prstGeom prst="roundRect">
            <a:avLst/>
          </a:prstGeom>
          <a:solidFill>
            <a:srgbClr val="CBECFF"/>
          </a:solidFill>
          <a:ln w="31750" cap="sq" cmpd="sng">
            <a:solidFill>
              <a:schemeClr val="accent2">
                <a:shade val="15000"/>
                <a:alpha val="90000"/>
              </a:schemeClr>
            </a:solidFill>
            <a:prstDash val="dash"/>
            <a:round/>
          </a:ln>
          <a:effectLst>
            <a:outerShdw blurRad="50800" dist="38100" dir="18900000" algn="bl" rotWithShape="0">
              <a:prstClr val="black">
                <a:alpha val="40000"/>
              </a:prstClr>
            </a:outerShdw>
          </a:effectLst>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nSpc>
                <a:spcPct val="150000"/>
              </a:lnSpc>
            </a:pPr>
            <a:r>
              <a:rPr lang="vi-VN" sz="1800" b="1" dirty="0">
                <a:solidFill>
                  <a:srgbClr val="007AC2"/>
                </a:solidFill>
                <a:effectLst/>
                <a:latin typeface="Myriad Pro"/>
              </a:rPr>
              <a:t>Sau khi tạo chương trình, em cần chạy thử, quan sát kết quả và chỉnh sửa để chương trình thực hiện đúng yêu cầu.</a:t>
            </a:r>
            <a:endParaRPr lang="en-US" dirty="0"/>
          </a:p>
        </p:txBody>
      </p:sp>
    </p:spTree>
    <p:extLst>
      <p:ext uri="{BB962C8B-B14F-4D97-AF65-F5344CB8AC3E}">
        <p14:creationId xmlns:p14="http://schemas.microsoft.com/office/powerpoint/2010/main" val="1944139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769CE4E-8EC6-5EE2-D094-DF433AB43FE1}"/>
              </a:ext>
            </a:extLst>
          </p:cNvPr>
          <p:cNvGrpSpPr/>
          <p:nvPr/>
        </p:nvGrpSpPr>
        <p:grpSpPr>
          <a:xfrm>
            <a:off x="590140" y="449727"/>
            <a:ext cx="3761537" cy="1014929"/>
            <a:chOff x="371924" y="467376"/>
            <a:chExt cx="3761537" cy="1014929"/>
          </a:xfrm>
        </p:grpSpPr>
        <p:pic>
          <p:nvPicPr>
            <p:cNvPr id="11" name="Picture 10">
              <a:extLst>
                <a:ext uri="{FF2B5EF4-FFF2-40B4-BE49-F238E27FC236}">
                  <a16:creationId xmlns:a16="http://schemas.microsoft.com/office/drawing/2014/main" id="{547181B9-DADA-21F8-FB87-CCD39DB746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71924" y="467376"/>
              <a:ext cx="1280271" cy="1014929"/>
            </a:xfrm>
            <a:prstGeom prst="rect">
              <a:avLst/>
            </a:prstGeom>
          </p:spPr>
        </p:pic>
        <p:sp>
          <p:nvSpPr>
            <p:cNvPr id="12" name="Rectangle 11">
              <a:extLst>
                <a:ext uri="{FF2B5EF4-FFF2-40B4-BE49-F238E27FC236}">
                  <a16:creationId xmlns:a16="http://schemas.microsoft.com/office/drawing/2014/main" id="{C4CC0A79-D023-8DA0-80F8-639754C57921}"/>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48DB9EF5-DCFF-E7EC-0AD4-4034AB598EA3}"/>
              </a:ext>
            </a:extLst>
          </p:cNvPr>
          <p:cNvSpPr txBox="1"/>
          <p:nvPr/>
        </p:nvSpPr>
        <p:spPr>
          <a:xfrm>
            <a:off x="1870411" y="1464656"/>
            <a:ext cx="9278471" cy="2208297"/>
          </a:xfrm>
          <a:prstGeom prst="rect">
            <a:avLst/>
          </a:prstGeom>
          <a:noFill/>
        </p:spPr>
        <p:txBody>
          <a:bodyPr wrap="square">
            <a:spAutoFit/>
          </a:bodyPr>
          <a:lstStyle/>
          <a:p>
            <a:pPr>
              <a:lnSpc>
                <a:spcPct val="150000"/>
              </a:lnSpc>
            </a:pPr>
            <a:r>
              <a:rPr lang="vi-VN" sz="2000" b="1" dirty="0">
                <a:solidFill>
                  <a:srgbClr val="000000"/>
                </a:solidFill>
                <a:effectLst/>
                <a:latin typeface="Arial" panose="020B0604020202020204" pitchFamily="34" charset="0"/>
              </a:rPr>
              <a:t>1. </a:t>
            </a:r>
            <a:r>
              <a:rPr lang="vi-VN" sz="2000" dirty="0">
                <a:solidFill>
                  <a:srgbClr val="000000"/>
                </a:solidFill>
                <a:effectLst/>
                <a:latin typeface="Arial" panose="020B0604020202020204" pitchFamily="34" charset="0"/>
              </a:rPr>
              <a:t>Kịch bản chương trình được viết để trả lời những câu hỏi nào sau đây? </a:t>
            </a:r>
            <a:endParaRPr lang="vi-VN" sz="2000" dirty="0"/>
          </a:p>
          <a:p>
            <a:r>
              <a:rPr lang="vi-VN" sz="2000" dirty="0">
                <a:solidFill>
                  <a:srgbClr val="F7941E"/>
                </a:solidFill>
                <a:effectLst/>
                <a:latin typeface="Arial" panose="020B0604020202020204" pitchFamily="34" charset="0"/>
              </a:rPr>
              <a:t>A.</a:t>
            </a:r>
            <a:r>
              <a:rPr lang="vi-VN" sz="2000" dirty="0">
                <a:solidFill>
                  <a:srgbClr val="000000"/>
                </a:solidFill>
                <a:effectLst/>
                <a:latin typeface="Arial" panose="020B0604020202020204" pitchFamily="34" charset="0"/>
              </a:rPr>
              <a:t> Chương trình có những nhân vật nào? </a:t>
            </a:r>
            <a:endParaRPr lang="vi-VN" sz="2000" dirty="0"/>
          </a:p>
          <a:p>
            <a:r>
              <a:rPr lang="vi-VN" sz="2000" dirty="0">
                <a:solidFill>
                  <a:srgbClr val="F7941E"/>
                </a:solidFill>
                <a:effectLst/>
                <a:latin typeface="Arial" panose="020B0604020202020204" pitchFamily="34" charset="0"/>
              </a:rPr>
              <a:t>B.</a:t>
            </a:r>
            <a:r>
              <a:rPr lang="vi-VN" sz="2000" dirty="0">
                <a:solidFill>
                  <a:srgbClr val="000000"/>
                </a:solidFill>
                <a:effectLst/>
                <a:latin typeface="Arial" panose="020B0604020202020204" pitchFamily="34" charset="0"/>
              </a:rPr>
              <a:t> Sân khấu là gì? </a:t>
            </a:r>
            <a:endParaRPr lang="vi-VN" sz="2000" dirty="0"/>
          </a:p>
          <a:p>
            <a:r>
              <a:rPr lang="vi-VN" sz="2000" dirty="0">
                <a:solidFill>
                  <a:srgbClr val="F7941E"/>
                </a:solidFill>
                <a:effectLst/>
                <a:latin typeface="Arial" panose="020B0604020202020204" pitchFamily="34" charset="0"/>
              </a:rPr>
              <a:t>C.</a:t>
            </a:r>
            <a:r>
              <a:rPr lang="vi-VN" sz="2000" dirty="0">
                <a:solidFill>
                  <a:srgbClr val="000000"/>
                </a:solidFill>
                <a:effectLst/>
                <a:latin typeface="Arial" panose="020B0604020202020204" pitchFamily="34" charset="0"/>
              </a:rPr>
              <a:t> Hành động của các nhân vật là gì? </a:t>
            </a:r>
            <a:endParaRPr lang="vi-VN" sz="2000" dirty="0"/>
          </a:p>
          <a:p>
            <a:r>
              <a:rPr lang="vi-VN" sz="2000" dirty="0">
                <a:solidFill>
                  <a:srgbClr val="F7941E"/>
                </a:solidFill>
                <a:effectLst/>
                <a:latin typeface="Arial" panose="020B0604020202020204" pitchFamily="34" charset="0"/>
              </a:rPr>
              <a:t>D.</a:t>
            </a:r>
            <a:r>
              <a:rPr lang="vi-VN" sz="2000" dirty="0">
                <a:solidFill>
                  <a:srgbClr val="000000"/>
                </a:solidFill>
                <a:effectLst/>
                <a:latin typeface="Arial" panose="020B0604020202020204" pitchFamily="34" charset="0"/>
              </a:rPr>
              <a:t> Làm thế nào để chạy chương trình? </a:t>
            </a:r>
            <a:endParaRPr lang="vi-VN" sz="2000" dirty="0"/>
          </a:p>
          <a:p>
            <a:pPr>
              <a:lnSpc>
                <a:spcPct val="150000"/>
              </a:lnSpc>
            </a:pPr>
            <a:r>
              <a:rPr lang="vi-VN" sz="2000" b="1" dirty="0">
                <a:solidFill>
                  <a:srgbClr val="000000"/>
                </a:solidFill>
                <a:effectLst/>
                <a:latin typeface="Arial" panose="020B0604020202020204" pitchFamily="34" charset="0"/>
              </a:rPr>
              <a:t>2. </a:t>
            </a:r>
            <a:r>
              <a:rPr lang="vi-VN" sz="2000" dirty="0">
                <a:solidFill>
                  <a:srgbClr val="000000"/>
                </a:solidFill>
                <a:effectLst/>
                <a:latin typeface="Arial" panose="020B0604020202020204" pitchFamily="34" charset="0"/>
              </a:rPr>
              <a:t>Em hãy cho biết tại sao cần phải chạy thử chương trình.</a:t>
            </a:r>
            <a:endParaRPr lang="en-US" sz="2000" dirty="0"/>
          </a:p>
        </p:txBody>
      </p:sp>
      <p:pic>
        <p:nvPicPr>
          <p:cNvPr id="2" name="Picture 2">
            <a:extLst>
              <a:ext uri="{FF2B5EF4-FFF2-40B4-BE49-F238E27FC236}">
                <a16:creationId xmlns:a16="http://schemas.microsoft.com/office/drawing/2014/main" id="{570DBB6E-EBFF-9CD2-41C7-3B2AD81A891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96658" y="5282858"/>
            <a:ext cx="1765036" cy="1254780"/>
          </a:xfrm>
          <a:prstGeom prst="rect">
            <a:avLst/>
          </a:prstGeom>
        </p:spPr>
      </p:pic>
    </p:spTree>
    <p:extLst>
      <p:ext uri="{BB962C8B-B14F-4D97-AF65-F5344CB8AC3E}">
        <p14:creationId xmlns:p14="http://schemas.microsoft.com/office/powerpoint/2010/main" val="834631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1924" y="384240"/>
            <a:ext cx="3761537" cy="1181202"/>
            <a:chOff x="371924" y="384240"/>
            <a:chExt cx="3761537" cy="1181202"/>
          </a:xfrm>
        </p:grpSpPr>
        <p:pic>
          <p:nvPicPr>
            <p:cNvPr id="2" name="Picture 1"/>
            <p:cNvPicPr>
              <a:picLocks noChangeAspect="1"/>
            </p:cNvPicPr>
            <p:nvPr/>
          </p:nvPicPr>
          <p:blipFill>
            <a:blip r:embed="rId2"/>
            <a:stretch>
              <a:fillRect/>
            </a:stretch>
          </p:blipFill>
          <p:spPr>
            <a:xfrm>
              <a:off x="371924" y="384240"/>
              <a:ext cx="1280271" cy="1181202"/>
            </a:xfrm>
            <a:prstGeom prst="rect">
              <a:avLst/>
            </a:prstGeom>
          </p:spPr>
        </p:pic>
        <p:sp>
          <p:nvSpPr>
            <p:cNvPr id="3" name="Rectangle 2"/>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p:cNvSpPr/>
          <p:nvPr/>
        </p:nvSpPr>
        <p:spPr>
          <a:xfrm>
            <a:off x="1652195" y="1455960"/>
            <a:ext cx="9751340" cy="1429622"/>
          </a:xfrm>
          <a:prstGeom prst="rect">
            <a:avLst/>
          </a:prstGeom>
        </p:spPr>
        <p:txBody>
          <a:bodyPr wrap="square">
            <a:spAutoFit/>
          </a:bodyPr>
          <a:lstStyle/>
          <a:p>
            <a:pPr algn="just" defTabSz="342900">
              <a:lnSpc>
                <a:spcPct val="150000"/>
              </a:lnSpc>
            </a:pPr>
            <a:r>
              <a:rPr lang="vi-VN" sz="2000" b="1" dirty="0">
                <a:solidFill>
                  <a:schemeClr val="accent6">
                    <a:lumMod val="60000"/>
                    <a:lumOff val="40000"/>
                  </a:schemeClr>
                </a:solidFill>
                <a:latin typeface="UTM Avo" panose="02040603050506020204" pitchFamily="18" charset="0"/>
                <a:cs typeface="Times New Roman" panose="02020603050405020304" pitchFamily="18" charset="0"/>
              </a:rPr>
              <a:t>Em hãy tạo chương trình thực hiện kịch bản “Mèo bắt bóng”, trong đó chương trình cho nhân vật mèo như Hình 103. Hãy chạy thử chương trình để thực hiện các công việc như yêu cầu trong Nhiệm vụ 2.</a:t>
            </a:r>
            <a:endParaRPr lang="vi-VN" sz="2000" dirty="0">
              <a:solidFill>
                <a:schemeClr val="accent6">
                  <a:lumMod val="60000"/>
                  <a:lumOff val="40000"/>
                </a:schemeClr>
              </a:solidFill>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A8CD9359-991A-E146-9E1A-83C6509AB1CE}"/>
              </a:ext>
            </a:extLst>
          </p:cNvPr>
          <p:cNvPicPr>
            <a:picLocks noChangeAspect="1"/>
          </p:cNvPicPr>
          <p:nvPr/>
        </p:nvPicPr>
        <p:blipFill>
          <a:blip r:embed="rId3"/>
          <a:stretch>
            <a:fillRect/>
          </a:stretch>
        </p:blipFill>
        <p:spPr>
          <a:xfrm>
            <a:off x="4789930" y="2486673"/>
            <a:ext cx="3779425" cy="37886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991</Words>
  <Application>Microsoft Office PowerPoint</Application>
  <PresentationFormat>Widescreen</PresentationFormat>
  <Paragraphs>89</Paragraphs>
  <Slides>10</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10</vt:i4>
      </vt:variant>
    </vt:vector>
  </HeadingPairs>
  <TitlesOfParts>
    <vt:vector size="29" baseType="lpstr">
      <vt:lpstr>等线</vt:lpstr>
      <vt:lpstr>Arial</vt:lpstr>
      <vt:lpstr>Arial-BoldMT</vt:lpstr>
      <vt:lpstr>Calibri</vt:lpstr>
      <vt:lpstr>iCiel Cadena</vt:lpstr>
      <vt:lpstr>Myriad Pro</vt:lpstr>
      <vt:lpstr>MyriadPro-Black</vt:lpstr>
      <vt:lpstr>MyriadPro-BoldCond</vt:lpstr>
      <vt:lpstr>MyriadPro-BoldIt</vt:lpstr>
      <vt:lpstr>MyriadPro-It</vt:lpstr>
      <vt:lpstr>Segoe Print</vt:lpstr>
      <vt:lpstr>SVN-Adam Gorry</vt:lpstr>
      <vt:lpstr>SVN-Avo</vt:lpstr>
      <vt:lpstr>SVN-SAF</vt:lpstr>
      <vt:lpstr>Times New Roman</vt:lpstr>
      <vt:lpstr>UTM Avo</vt:lpstr>
      <vt:lpstr>UTM Bienvenue</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NGUYỄN TRUNG HIẾU (221000365)</cp:lastModifiedBy>
  <cp:revision>197</cp:revision>
  <dcterms:created xsi:type="dcterms:W3CDTF">2021-11-14T08:33:00Z</dcterms:created>
  <dcterms:modified xsi:type="dcterms:W3CDTF">2023-12-26T14:29:01Z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A3CF7C266B86485A86C45F67E6CC5091_13</vt:lpwstr>
  </property>
  <property fmtid="{D5CDD505-2E9C-101B-9397-08002B2CF9AE}" pid="3" name="KSOProductBuildVer">
    <vt:lpwstr>1033-12.2.0.13359</vt:lpwstr>
  </property>
</Properties>
</file>