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58" r:id="rId4"/>
    <p:sldId id="277" r:id="rId5"/>
    <p:sldId id="259" r:id="rId6"/>
    <p:sldId id="279" r:id="rId7"/>
    <p:sldId id="261" r:id="rId8"/>
    <p:sldId id="260" r:id="rId9"/>
    <p:sldId id="280" r:id="rId10"/>
    <p:sldId id="281" r:id="rId11"/>
    <p:sldId id="282" r:id="rId12"/>
    <p:sldId id="283" r:id="rId13"/>
    <p:sldId id="284" r:id="rId14"/>
    <p:sldId id="285" r:id="rId15"/>
    <p:sldId id="289" r:id="rId16"/>
    <p:sldId id="290" r:id="rId17"/>
    <p:sldId id="291" r:id="rId18"/>
    <p:sldId id="292" r:id="rId19"/>
    <p:sldId id="293" r:id="rId20"/>
    <p:sldId id="294" r:id="rId21"/>
    <p:sldId id="295" r:id="rId22"/>
    <p:sldId id="270" r:id="rId23"/>
    <p:sldId id="30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9449C-CFE1-4CCC-8E82-A95801A1863D}"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29CFF-0C9A-4406-9EFD-D4D5ECA7F594}" type="slidenum">
              <a:rPr lang="en-US" smtClean="0"/>
              <a:t>‹#›</a:t>
            </a:fld>
            <a:endParaRPr lang="en-US"/>
          </a:p>
        </p:txBody>
      </p:sp>
    </p:spTree>
    <p:extLst>
      <p:ext uri="{BB962C8B-B14F-4D97-AF65-F5344CB8AC3E}">
        <p14:creationId xmlns:p14="http://schemas.microsoft.com/office/powerpoint/2010/main" val="1646696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Những đồ dùng, đồ chơi mà các em vừa kể chính là tài sản riêng của mỗi em. Tài sản của mỗi người đều rất đáng quý với bản thân họ. Đó không chỉ là những món đồ có giá trị vật chất mà còn có cả tinh thần. Vì vậy khi gặp tài sản của người khác các em phải làm gì? Bài học: </a:t>
            </a:r>
            <a:r>
              <a:rPr lang="nl-NL" sz="1800" b="1" dirty="0">
                <a:effectLst/>
                <a:latin typeface="Times New Roman" panose="02020603050405020304" pitchFamily="18" charset="0"/>
                <a:ea typeface="Times New Roman" panose="02020603050405020304" pitchFamily="18" charset="0"/>
              </a:rPr>
              <a:t>Tôn trọng tài sản của người khác </a:t>
            </a:r>
            <a:endParaRPr lang="en-US" dirty="0"/>
          </a:p>
        </p:txBody>
      </p:sp>
      <p:sp>
        <p:nvSpPr>
          <p:cNvPr id="4" name="Slide Number Placeholder 3"/>
          <p:cNvSpPr>
            <a:spLocks noGrp="1"/>
          </p:cNvSpPr>
          <p:nvPr>
            <p:ph type="sldNum" sz="quarter" idx="5"/>
          </p:nvPr>
        </p:nvSpPr>
        <p:spPr/>
        <p:txBody>
          <a:bodyPr/>
          <a:lstStyle/>
          <a:p>
            <a:fld id="{C0A29CFF-0C9A-4406-9EFD-D4D5ECA7F594}" type="slidenum">
              <a:rPr lang="en-US" smtClean="0"/>
              <a:t>4</a:t>
            </a:fld>
            <a:endParaRPr lang="en-US"/>
          </a:p>
        </p:txBody>
      </p:sp>
    </p:spTree>
    <p:extLst>
      <p:ext uri="{BB962C8B-B14F-4D97-AF65-F5344CB8AC3E}">
        <p14:creationId xmlns:p14="http://schemas.microsoft.com/office/powerpoint/2010/main" val="1762438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36F9D-23C9-A6F8-DC3E-D2BD45AE4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EAE533-1779-106F-2B60-649577E69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AC259C-7D36-9752-D779-44745BC234CA}"/>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5" name="Footer Placeholder 4">
            <a:extLst>
              <a:ext uri="{FF2B5EF4-FFF2-40B4-BE49-F238E27FC236}">
                <a16:creationId xmlns:a16="http://schemas.microsoft.com/office/drawing/2014/main" id="{8DFD69BC-46A8-6CDB-22FB-1BCCD7A28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5AE9FE-E019-F851-E629-2B3D64DDD90E}"/>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678463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6BD1-040B-C671-5BE8-1F9D1D6E37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DB4CA3-8597-D43E-268E-BF118AF7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0CF6D6-8C8E-6FDD-49FE-3016054F5C45}"/>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5" name="Footer Placeholder 4">
            <a:extLst>
              <a:ext uri="{FF2B5EF4-FFF2-40B4-BE49-F238E27FC236}">
                <a16:creationId xmlns:a16="http://schemas.microsoft.com/office/drawing/2014/main" id="{0021F6FE-A745-609E-7BE5-E9AC637044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F4F02-5D47-BABB-288E-911E728A0B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3951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111B3-6C04-3704-E282-1EC9C7BE2D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02A5C4-477E-14B6-E5FD-CBC7EC151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C0124-AC7C-69C7-B47D-76E8F4F88EA7}"/>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5" name="Footer Placeholder 4">
            <a:extLst>
              <a:ext uri="{FF2B5EF4-FFF2-40B4-BE49-F238E27FC236}">
                <a16:creationId xmlns:a16="http://schemas.microsoft.com/office/drawing/2014/main" id="{9D9D7420-E21D-36A5-8B66-CF752C125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C728E-A01A-1121-A325-FAE14FB0695B}"/>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46548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2992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2773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39568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31945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21487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01612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885659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8143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58537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14758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628996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12/3/2023</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9622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9E1F-68D1-E1D9-C1D9-33D9D66841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109839-A25D-7498-D993-1327CF5AC3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7F861-BB14-6C86-D77E-701FCD147962}"/>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5" name="Footer Placeholder 4">
            <a:extLst>
              <a:ext uri="{FF2B5EF4-FFF2-40B4-BE49-F238E27FC236}">
                <a16:creationId xmlns:a16="http://schemas.microsoft.com/office/drawing/2014/main" id="{6C509EB7-8C1C-0CE1-62FF-478812AF6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1B33B-6307-4C06-F8DA-3A17E71138A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45522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632B-4A18-AD32-9FE1-CF60602E8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881649-26AC-7AFC-DE71-5064E1F7C8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EA650-A82D-DD7A-FF3E-867EC643A1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97CB6C-B141-6E72-A96D-6D15D1056B25}"/>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6" name="Footer Placeholder 5">
            <a:extLst>
              <a:ext uri="{FF2B5EF4-FFF2-40B4-BE49-F238E27FC236}">
                <a16:creationId xmlns:a16="http://schemas.microsoft.com/office/drawing/2014/main" id="{0B1C22A7-AF7B-A05C-E943-A440EC3C8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C5B0B-85EB-E19E-7117-936FFC5E1478}"/>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325553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A84B-10FC-FB9E-0508-6C4D53C149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481F39-6491-1216-FABE-A0D816F54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F64EE-A24B-91EF-4375-77EC8B73F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F721E-CC15-5E2A-4504-34C2055ABB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1DF1E9-147C-FEED-E2CF-5AEF75DCA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C83A27-2F78-6121-E4B9-BC7077F2DA84}"/>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8" name="Footer Placeholder 7">
            <a:extLst>
              <a:ext uri="{FF2B5EF4-FFF2-40B4-BE49-F238E27FC236}">
                <a16:creationId xmlns:a16="http://schemas.microsoft.com/office/drawing/2014/main" id="{B6CB4A81-89AF-D786-ED26-5A68F49DFB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0C637-88E3-8A40-534D-B10E7FCB62F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424533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90EAE-86B7-AF19-87FC-95AE82614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0AA81-A6A0-ECFC-7208-BFF1516A8E02}"/>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4" name="Footer Placeholder 3">
            <a:extLst>
              <a:ext uri="{FF2B5EF4-FFF2-40B4-BE49-F238E27FC236}">
                <a16:creationId xmlns:a16="http://schemas.microsoft.com/office/drawing/2014/main" id="{73104BE0-69B5-6C8F-9D60-C5521207C1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85881E-B886-96C4-93ED-515D7DA1162A}"/>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2987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F5118C-5119-3479-A618-2E9F634ECE15}"/>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3" name="Footer Placeholder 2">
            <a:extLst>
              <a:ext uri="{FF2B5EF4-FFF2-40B4-BE49-F238E27FC236}">
                <a16:creationId xmlns:a16="http://schemas.microsoft.com/office/drawing/2014/main" id="{56285807-105C-6D1B-82B8-3F9471B0A9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58F881-530C-6DCB-B638-B98C0D447C94}"/>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914813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3816-908D-D81D-43AA-1BC2584B2D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2DACF-F42A-45C4-782C-EA3B00A55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7B71B6-5F33-F03A-85F8-99AAC60E5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7D46C9-BD37-D377-1FD1-90281B4503DC}"/>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6" name="Footer Placeholder 5">
            <a:extLst>
              <a:ext uri="{FF2B5EF4-FFF2-40B4-BE49-F238E27FC236}">
                <a16:creationId xmlns:a16="http://schemas.microsoft.com/office/drawing/2014/main" id="{E2F740AE-2FDC-4240-CD82-66DCB218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1F88E-85D5-99D4-DB78-3BB78B3798FF}"/>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693045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0631-1E56-C7D1-185D-95A823F9A7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CF70F-AA67-522E-A90B-CE1B3FC1E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6E6B38-F837-9500-E744-1354CC263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6A979-DA9A-476D-04F9-2AFDFD753FC5}"/>
              </a:ext>
            </a:extLst>
          </p:cNvPr>
          <p:cNvSpPr>
            <a:spLocks noGrp="1"/>
          </p:cNvSpPr>
          <p:nvPr>
            <p:ph type="dt" sz="half" idx="10"/>
          </p:nvPr>
        </p:nvSpPr>
        <p:spPr/>
        <p:txBody>
          <a:bodyPr/>
          <a:lstStyle/>
          <a:p>
            <a:fld id="{8FC4CF81-4DA0-4A42-A03B-5FFF44EACE24}" type="datetimeFigureOut">
              <a:rPr lang="en-US" smtClean="0"/>
              <a:t>12/3/2023</a:t>
            </a:fld>
            <a:endParaRPr lang="en-US"/>
          </a:p>
        </p:txBody>
      </p:sp>
      <p:sp>
        <p:nvSpPr>
          <p:cNvPr id="6" name="Footer Placeholder 5">
            <a:extLst>
              <a:ext uri="{FF2B5EF4-FFF2-40B4-BE49-F238E27FC236}">
                <a16:creationId xmlns:a16="http://schemas.microsoft.com/office/drawing/2014/main" id="{A8276B24-5D0D-8260-6227-D773FC6D3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68A61-E7AC-9098-FFFE-DEBDD9B75F2D}"/>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229451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D7AB76-4526-4AB0-6C10-30A360C7E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AFB67-5234-E410-C15A-CC75E747F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16C88-08B9-5B0E-4683-5D024EC41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4CF81-4DA0-4A42-A03B-5FFF44EACE24}" type="datetimeFigureOut">
              <a:rPr lang="en-US" smtClean="0"/>
              <a:t>12/3/2023</a:t>
            </a:fld>
            <a:endParaRPr lang="en-US"/>
          </a:p>
        </p:txBody>
      </p:sp>
      <p:sp>
        <p:nvSpPr>
          <p:cNvPr id="5" name="Footer Placeholder 4">
            <a:extLst>
              <a:ext uri="{FF2B5EF4-FFF2-40B4-BE49-F238E27FC236}">
                <a16:creationId xmlns:a16="http://schemas.microsoft.com/office/drawing/2014/main" id="{F7EA2050-7B42-7E23-3B59-298A14129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D7B4B7-C359-270C-1FCD-2B72F5A2A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DEB9F-AC17-4069-B1D1-EB48D4F99A96}" type="slidenum">
              <a:rPr lang="en-US" smtClean="0"/>
              <a:t>‹#›</a:t>
            </a:fld>
            <a:endParaRPr lang="en-US"/>
          </a:p>
        </p:txBody>
      </p:sp>
      <p:pic>
        <p:nvPicPr>
          <p:cNvPr id="10" name="Picture 9" descr="A white circle with leaves and blue text&#10;&#10;Description automatically generated">
            <a:extLst>
              <a:ext uri="{FF2B5EF4-FFF2-40B4-BE49-F238E27FC236}">
                <a16:creationId xmlns:a16="http://schemas.microsoft.com/office/drawing/2014/main" id="{8E83B8C1-2B86-ED75-A791-F2A21D77526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544424" y="238124"/>
            <a:ext cx="1362075" cy="1362075"/>
          </a:xfrm>
          <a:prstGeom prst="rect">
            <a:avLst/>
          </a:prstGeom>
        </p:spPr>
      </p:pic>
    </p:spTree>
    <p:extLst>
      <p:ext uri="{BB962C8B-B14F-4D97-AF65-F5344CB8AC3E}">
        <p14:creationId xmlns:p14="http://schemas.microsoft.com/office/powerpoint/2010/main" val="2902131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460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B4DA9B0B-83D3-C44F-978A-54F2BAE68C90}"/>
              </a:ext>
            </a:extLst>
          </p:cNvPr>
          <p:cNvGrpSpPr/>
          <p:nvPr/>
        </p:nvGrpSpPr>
        <p:grpSpPr>
          <a:xfrm>
            <a:off x="0" y="0"/>
            <a:ext cx="12192000" cy="6858000"/>
            <a:chOff x="0" y="-152400"/>
            <a:chExt cx="12192000" cy="7010400"/>
          </a:xfrm>
        </p:grpSpPr>
        <p:sp>
          <p:nvSpPr>
            <p:cNvPr id="2" name="Rectangle 1">
              <a:extLst>
                <a:ext uri="{FF2B5EF4-FFF2-40B4-BE49-F238E27FC236}">
                  <a16:creationId xmlns:a16="http://schemas.microsoft.com/office/drawing/2014/main" id="{C13D0F49-A10E-7ECD-3565-B81F507F6BDF}"/>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16A0331-67FE-31A7-6068-D7622AF8225D}"/>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2E58BD9-59A6-E5C3-0320-044397C6A0C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A3D5310-00AC-300D-97EB-CF517E858EAD}"/>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389F65D-4B1F-6918-824D-3186E6CB2CA3}"/>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B31107A-F7D9-AE62-9278-9F3AB2A933B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5B4401-FCB6-B901-5070-6DC275B01E92}"/>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D7BDEEB-7820-8DA8-C68E-F05F1FC20F65}"/>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5DC8662-9CFB-18D8-C326-E1E695EC1031}"/>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893986-DB7D-1EA5-B53A-A4F3CCBA3A06}"/>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3B6E0CE-0D56-BE2D-30B1-FBCD7987895C}"/>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03F3FD-6ACA-C9E1-E010-41BC234CE1D3}"/>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5FF04E8-3593-8D11-525F-B0C408433E14}"/>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E7C8FF9-B1FA-B203-06E9-32B37FB9AFD3}"/>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86922A3-68CD-6F3F-DA01-AD447DF1ABF7}"/>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F051307B-CB1C-D061-B99E-36E01B3E93BB}"/>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69F51A7-8705-B02D-3818-DE71CFF5D954}"/>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8EB6FBD-BADB-703E-5971-98445B94DBB8}"/>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18D051A-AF4A-0E32-5108-4C64B6C8C6DD}"/>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7C228B-8FFB-24E4-2CB6-CEBB592D1F6A}"/>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Rectangle: Rounded Corners 22">
            <a:extLst>
              <a:ext uri="{FF2B5EF4-FFF2-40B4-BE49-F238E27FC236}">
                <a16:creationId xmlns:a16="http://schemas.microsoft.com/office/drawing/2014/main" id="{2B5E1D66-BDE1-A39B-A991-C42CD699953C}"/>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173CFCE4-D518-5282-38ED-F8F70C181E4D}"/>
              </a:ext>
            </a:extLst>
          </p:cNvPr>
          <p:cNvGrpSpPr/>
          <p:nvPr/>
        </p:nvGrpSpPr>
        <p:grpSpPr>
          <a:xfrm flipH="1">
            <a:off x="183015" y="935665"/>
            <a:ext cx="985384" cy="5307679"/>
            <a:chOff x="11302310" y="935665"/>
            <a:chExt cx="985384" cy="5307679"/>
          </a:xfrm>
        </p:grpSpPr>
        <p:grpSp>
          <p:nvGrpSpPr>
            <p:cNvPr id="25" name="Group 24">
              <a:extLst>
                <a:ext uri="{FF2B5EF4-FFF2-40B4-BE49-F238E27FC236}">
                  <a16:creationId xmlns:a16="http://schemas.microsoft.com/office/drawing/2014/main" id="{1B4A7B7C-A0C0-D39B-D23C-84972C6264F6}"/>
                </a:ext>
              </a:extLst>
            </p:cNvPr>
            <p:cNvGrpSpPr/>
            <p:nvPr/>
          </p:nvGrpSpPr>
          <p:grpSpPr>
            <a:xfrm>
              <a:off x="11372981" y="935665"/>
              <a:ext cx="909396" cy="797442"/>
              <a:chOff x="11372981" y="935665"/>
              <a:chExt cx="909396" cy="797442"/>
            </a:xfrm>
          </p:grpSpPr>
          <p:sp>
            <p:nvSpPr>
              <p:cNvPr id="41" name="Oval 40">
                <a:extLst>
                  <a:ext uri="{FF2B5EF4-FFF2-40B4-BE49-F238E27FC236}">
                    <a16:creationId xmlns:a16="http://schemas.microsoft.com/office/drawing/2014/main" id="{DBB4D641-11AF-BDA1-4104-3AAF5059FC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Block Arc 41">
                <a:extLst>
                  <a:ext uri="{FF2B5EF4-FFF2-40B4-BE49-F238E27FC236}">
                    <a16:creationId xmlns:a16="http://schemas.microsoft.com/office/drawing/2014/main" id="{B6CBB636-0E06-6367-29E4-5AA163005176}"/>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6BFDBE0B-C333-226B-5EC6-F10931F568B6}"/>
                </a:ext>
              </a:extLst>
            </p:cNvPr>
            <p:cNvGrpSpPr/>
            <p:nvPr/>
          </p:nvGrpSpPr>
          <p:grpSpPr>
            <a:xfrm>
              <a:off x="11378298" y="1837712"/>
              <a:ext cx="909396" cy="797442"/>
              <a:chOff x="11372981" y="935665"/>
              <a:chExt cx="909396" cy="797442"/>
            </a:xfrm>
          </p:grpSpPr>
          <p:sp>
            <p:nvSpPr>
              <p:cNvPr id="39" name="Oval 38">
                <a:extLst>
                  <a:ext uri="{FF2B5EF4-FFF2-40B4-BE49-F238E27FC236}">
                    <a16:creationId xmlns:a16="http://schemas.microsoft.com/office/drawing/2014/main" id="{28BC4D69-3C17-3821-C799-23AA20CEFAF8}"/>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Block Arc 39">
                <a:extLst>
                  <a:ext uri="{FF2B5EF4-FFF2-40B4-BE49-F238E27FC236}">
                    <a16:creationId xmlns:a16="http://schemas.microsoft.com/office/drawing/2014/main" id="{5EFA95A7-7FED-0CDB-EBE2-28C5BB1CB0D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0B23A727-9F1A-E458-07A7-64A92EC034BA}"/>
                </a:ext>
              </a:extLst>
            </p:cNvPr>
            <p:cNvGrpSpPr/>
            <p:nvPr/>
          </p:nvGrpSpPr>
          <p:grpSpPr>
            <a:xfrm>
              <a:off x="11349424" y="2739759"/>
              <a:ext cx="909396" cy="797442"/>
              <a:chOff x="11372981" y="935665"/>
              <a:chExt cx="909396" cy="797442"/>
            </a:xfrm>
          </p:grpSpPr>
          <p:sp>
            <p:nvSpPr>
              <p:cNvPr id="37" name="Oval 36">
                <a:extLst>
                  <a:ext uri="{FF2B5EF4-FFF2-40B4-BE49-F238E27FC236}">
                    <a16:creationId xmlns:a16="http://schemas.microsoft.com/office/drawing/2014/main" id="{D3F9D120-F685-5975-8A6B-23BF6F03080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48533AE6-020C-5BE1-3A66-5BD9DFF67F58}"/>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D189309E-BAF1-8E14-A791-CEF7982C77D4}"/>
                </a:ext>
              </a:extLst>
            </p:cNvPr>
            <p:cNvGrpSpPr/>
            <p:nvPr/>
          </p:nvGrpSpPr>
          <p:grpSpPr>
            <a:xfrm>
              <a:off x="11325867" y="3641806"/>
              <a:ext cx="909396" cy="797442"/>
              <a:chOff x="11372981" y="935665"/>
              <a:chExt cx="909396" cy="797442"/>
            </a:xfrm>
          </p:grpSpPr>
          <p:sp>
            <p:nvSpPr>
              <p:cNvPr id="35" name="Oval 34">
                <a:extLst>
                  <a:ext uri="{FF2B5EF4-FFF2-40B4-BE49-F238E27FC236}">
                    <a16:creationId xmlns:a16="http://schemas.microsoft.com/office/drawing/2014/main" id="{4828342B-9A45-2B4D-B53E-94C180B19849}"/>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Block Arc 35">
                <a:extLst>
                  <a:ext uri="{FF2B5EF4-FFF2-40B4-BE49-F238E27FC236}">
                    <a16:creationId xmlns:a16="http://schemas.microsoft.com/office/drawing/2014/main" id="{EC95BB70-9900-E04F-4995-A1BDD0B06A5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A4BB9A91-EC56-B8F0-13DA-B33C1643DC73}"/>
                </a:ext>
              </a:extLst>
            </p:cNvPr>
            <p:cNvGrpSpPr/>
            <p:nvPr/>
          </p:nvGrpSpPr>
          <p:grpSpPr>
            <a:xfrm>
              <a:off x="11331184" y="4543853"/>
              <a:ext cx="909396" cy="797442"/>
              <a:chOff x="11372981" y="935665"/>
              <a:chExt cx="909396" cy="797442"/>
            </a:xfrm>
          </p:grpSpPr>
          <p:sp>
            <p:nvSpPr>
              <p:cNvPr id="33" name="Oval 32">
                <a:extLst>
                  <a:ext uri="{FF2B5EF4-FFF2-40B4-BE49-F238E27FC236}">
                    <a16:creationId xmlns:a16="http://schemas.microsoft.com/office/drawing/2014/main" id="{553CAFF0-DA26-BD4F-952D-E053BDEB0DE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Block Arc 33">
                <a:extLst>
                  <a:ext uri="{FF2B5EF4-FFF2-40B4-BE49-F238E27FC236}">
                    <a16:creationId xmlns:a16="http://schemas.microsoft.com/office/drawing/2014/main" id="{BBD0F594-A30D-CD94-345E-64DF5263F003}"/>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F0AD50E-62E0-E979-CC88-D6C738512336}"/>
                </a:ext>
              </a:extLst>
            </p:cNvPr>
            <p:cNvGrpSpPr/>
            <p:nvPr/>
          </p:nvGrpSpPr>
          <p:grpSpPr>
            <a:xfrm>
              <a:off x="11302310" y="5445902"/>
              <a:ext cx="909396" cy="797442"/>
              <a:chOff x="11372981" y="935665"/>
              <a:chExt cx="909396" cy="797442"/>
            </a:xfrm>
          </p:grpSpPr>
          <p:sp>
            <p:nvSpPr>
              <p:cNvPr id="31" name="Oval 30">
                <a:extLst>
                  <a:ext uri="{FF2B5EF4-FFF2-40B4-BE49-F238E27FC236}">
                    <a16:creationId xmlns:a16="http://schemas.microsoft.com/office/drawing/2014/main" id="{68C40445-82DB-A0B9-FA88-7E6FFBF9389F}"/>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lock Arc 31">
                <a:extLst>
                  <a:ext uri="{FF2B5EF4-FFF2-40B4-BE49-F238E27FC236}">
                    <a16:creationId xmlns:a16="http://schemas.microsoft.com/office/drawing/2014/main" id="{521F92DB-E694-F76C-6DA8-753868287E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4" name="Rectangle: Rounded Corners 43">
            <a:extLst>
              <a:ext uri="{FF2B5EF4-FFF2-40B4-BE49-F238E27FC236}">
                <a16:creationId xmlns:a16="http://schemas.microsoft.com/office/drawing/2014/main" id="{270C1E07-FDDC-EAF6-C011-7D7F632B9AF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0" name="Block Arc 2069">
            <a:extLst>
              <a:ext uri="{FF2B5EF4-FFF2-40B4-BE49-F238E27FC236}">
                <a16:creationId xmlns:a16="http://schemas.microsoft.com/office/drawing/2014/main" id="{B1D7DDED-391D-A0F6-7FD8-DA6EE746E77B}"/>
              </a:ext>
            </a:extLst>
          </p:cNvPr>
          <p:cNvSpPr/>
          <p:nvPr/>
        </p:nvSpPr>
        <p:spPr>
          <a:xfrm rot="5400000" flipV="1">
            <a:off x="1088085" y="208648"/>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4">
            <a:extLst>
              <a:ext uri="{FF2B5EF4-FFF2-40B4-BE49-F238E27FC236}">
                <a16:creationId xmlns:a16="http://schemas.microsoft.com/office/drawing/2014/main" id="{F8F2C3DC-5C9E-3C8E-F7C0-961716BCB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7425" y="3805588"/>
            <a:ext cx="2201059" cy="30524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descr="Diagram&#10;&#10;Description automatically generated">
            <a:extLst>
              <a:ext uri="{FF2B5EF4-FFF2-40B4-BE49-F238E27FC236}">
                <a16:creationId xmlns:a16="http://schemas.microsoft.com/office/drawing/2014/main" id="{00A9EF6A-6DCC-C14D-EF60-FE19AC345E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824" y="3725923"/>
            <a:ext cx="2807851" cy="2925950"/>
          </a:xfrm>
          <a:prstGeom prst="rect">
            <a:avLst/>
          </a:prstGeom>
        </p:spPr>
      </p:pic>
      <p:pic>
        <p:nvPicPr>
          <p:cNvPr id="53" name="Picture 52">
            <a:extLst>
              <a:ext uri="{FF2B5EF4-FFF2-40B4-BE49-F238E27FC236}">
                <a16:creationId xmlns:a16="http://schemas.microsoft.com/office/drawing/2014/main" id="{87FFF357-36FC-CA4A-FDCA-548C94ABB567}"/>
              </a:ext>
            </a:extLst>
          </p:cNvPr>
          <p:cNvPicPr>
            <a:picLocks noChangeAspect="1"/>
          </p:cNvPicPr>
          <p:nvPr/>
        </p:nvPicPr>
        <p:blipFill>
          <a:blip r:embed="rId4"/>
          <a:stretch>
            <a:fillRect/>
          </a:stretch>
        </p:blipFill>
        <p:spPr>
          <a:xfrm>
            <a:off x="4284197" y="1009964"/>
            <a:ext cx="3414056" cy="1542422"/>
          </a:xfrm>
          <a:prstGeom prst="rect">
            <a:avLst/>
          </a:prstGeom>
        </p:spPr>
      </p:pic>
      <p:pic>
        <p:nvPicPr>
          <p:cNvPr id="55" name="Picture 54">
            <a:extLst>
              <a:ext uri="{FF2B5EF4-FFF2-40B4-BE49-F238E27FC236}">
                <a16:creationId xmlns:a16="http://schemas.microsoft.com/office/drawing/2014/main" id="{BF7ED8C7-9DA2-97D7-7CC0-068C27906207}"/>
              </a:ext>
            </a:extLst>
          </p:cNvPr>
          <p:cNvPicPr>
            <a:picLocks noChangeAspect="1"/>
          </p:cNvPicPr>
          <p:nvPr/>
        </p:nvPicPr>
        <p:blipFill>
          <a:blip r:embed="rId5"/>
          <a:stretch>
            <a:fillRect/>
          </a:stretch>
        </p:blipFill>
        <p:spPr>
          <a:xfrm>
            <a:off x="2530271" y="2123609"/>
            <a:ext cx="7626757" cy="1963082"/>
          </a:xfrm>
          <a:prstGeom prst="rect">
            <a:avLst/>
          </a:prstGeom>
        </p:spPr>
      </p:pic>
    </p:spTree>
    <p:extLst>
      <p:ext uri="{BB962C8B-B14F-4D97-AF65-F5344CB8AC3E}">
        <p14:creationId xmlns:p14="http://schemas.microsoft.com/office/powerpoint/2010/main" val="298032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Chỉ dùng đồ của người khác sau khi đã hỏi mượn và nhận được sự đồng ý từ người đó.</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A61244A6-A52F-1614-1A84-067BEAE8F0AA}"/>
              </a:ext>
            </a:extLst>
          </p:cNvPr>
          <p:cNvPicPr>
            <a:picLocks noChangeAspect="1"/>
          </p:cNvPicPr>
          <p:nvPr/>
        </p:nvPicPr>
        <p:blipFill>
          <a:blip r:embed="rId3"/>
          <a:stretch>
            <a:fillRect/>
          </a:stretch>
        </p:blipFill>
        <p:spPr>
          <a:xfrm>
            <a:off x="546190" y="2389491"/>
            <a:ext cx="5572125" cy="2305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39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mượn đồ của người khác, cần sử dụng cẩn thận, tránh làm mất, làm hỏng.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6141E27-D53D-D9E5-FFB9-F19AAD55B2E0}"/>
              </a:ext>
            </a:extLst>
          </p:cNvPr>
          <p:cNvPicPr>
            <a:picLocks noChangeAspect="1"/>
          </p:cNvPicPr>
          <p:nvPr/>
        </p:nvPicPr>
        <p:blipFill>
          <a:blip r:embed="rId3"/>
          <a:stretch>
            <a:fillRect/>
          </a:stretch>
        </p:blipFill>
        <p:spPr>
          <a:xfrm>
            <a:off x="520897" y="2280864"/>
            <a:ext cx="5574390" cy="2465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02113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Nếu không may làm hỏng đồ của bạn thì cần nói lời xin lỗi và sửa lại đồ cho bạn.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2"/>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26F9763-5A6E-AB5F-5860-D577D9F810A1}"/>
              </a:ext>
            </a:extLst>
          </p:cNvPr>
          <p:cNvPicPr>
            <a:picLocks noChangeAspect="1"/>
          </p:cNvPicPr>
          <p:nvPr/>
        </p:nvPicPr>
        <p:blipFill>
          <a:blip r:embed="rId3"/>
          <a:stretch>
            <a:fillRect/>
          </a:stretch>
        </p:blipFill>
        <p:spPr>
          <a:xfrm>
            <a:off x="412678" y="2420580"/>
            <a:ext cx="5556607" cy="2181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42192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r>
              <a:rPr lang="en-US" sz="3200" b="1" dirty="0" err="1">
                <a:ea typeface="SimSun" panose="02010600030101010101" pitchFamily="2" charset="-122"/>
              </a:rPr>
              <a:t>C</a:t>
            </a:r>
            <a:r>
              <a:rPr lang="en-US" sz="3200" b="1" dirty="0" err="1">
                <a:effectLst/>
                <a:ea typeface="SimSun" panose="02010600030101010101" pitchFamily="2" charset="-122"/>
              </a:rPr>
              <a:t>ác</a:t>
            </a:r>
            <a:r>
              <a:rPr lang="en-US" sz="3200" b="1" dirty="0">
                <a:effectLst/>
                <a:ea typeface="SimSun" panose="02010600030101010101" pitchFamily="2" charset="-122"/>
              </a:rPr>
              <a:t> </a:t>
            </a:r>
            <a:r>
              <a:rPr lang="en-US" sz="3200" b="1" dirty="0" err="1">
                <a:effectLst/>
                <a:ea typeface="SimSun" panose="02010600030101010101" pitchFamily="2" charset="-122"/>
              </a:rPr>
              <a:t>biểu</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thể</a:t>
            </a:r>
            <a:r>
              <a:rPr lang="en-US" sz="3200" b="1" dirty="0">
                <a:effectLst/>
                <a:ea typeface="SimSun" panose="02010600030101010101" pitchFamily="2" charset="-122"/>
              </a:rPr>
              <a:t> </a:t>
            </a:r>
            <a:r>
              <a:rPr lang="en-US" sz="3200" b="1" dirty="0" err="1">
                <a:effectLst/>
                <a:ea typeface="SimSun" panose="02010600030101010101" pitchFamily="2" charset="-122"/>
              </a:rPr>
              <a:t>hiện</a:t>
            </a:r>
            <a:r>
              <a:rPr lang="en-US" sz="3200" b="1" dirty="0">
                <a:effectLst/>
                <a:ea typeface="SimSun" panose="02010600030101010101" pitchFamily="2" charset="-122"/>
              </a:rPr>
              <a:t> </a:t>
            </a:r>
            <a:r>
              <a:rPr lang="en-US" sz="3200" b="1" dirty="0" err="1">
                <a:effectLst/>
                <a:ea typeface="SimSun" panose="02010600030101010101" pitchFamily="2" charset="-122"/>
              </a:rPr>
              <a:t>việc</a:t>
            </a:r>
            <a:r>
              <a:rPr lang="en-US" sz="3200" b="1" dirty="0">
                <a:effectLst/>
                <a:ea typeface="SimSun" panose="02010600030101010101" pitchFamily="2" charset="-122"/>
              </a:rPr>
              <a:t> </a:t>
            </a:r>
            <a:r>
              <a:rPr lang="en-US" sz="3200" b="1" dirty="0" err="1">
                <a:effectLst/>
                <a:ea typeface="SimSun" panose="02010600030101010101" pitchFamily="2" charset="-122"/>
              </a:rPr>
              <a:t>tôn</a:t>
            </a:r>
            <a:r>
              <a:rPr lang="en-US" sz="3200" b="1" dirty="0">
                <a:effectLst/>
                <a:ea typeface="SimSun" panose="02010600030101010101" pitchFamily="2" charset="-122"/>
              </a:rPr>
              <a:t> </a:t>
            </a:r>
            <a:r>
              <a:rPr lang="en-US" sz="3200" b="1" dirty="0" err="1">
                <a:effectLst/>
                <a:ea typeface="SimSun" panose="02010600030101010101" pitchFamily="2" charset="-122"/>
              </a:rPr>
              <a:t>trọng</a:t>
            </a:r>
            <a:r>
              <a:rPr lang="en-US" sz="3200" b="1" dirty="0">
                <a:effectLst/>
                <a:ea typeface="SimSun" panose="02010600030101010101" pitchFamily="2" charset="-122"/>
              </a:rPr>
              <a:t> </a:t>
            </a:r>
            <a:r>
              <a:rPr lang="en-US" sz="3200" b="1" dirty="0" err="1">
                <a:effectLst/>
                <a:ea typeface="SimSun" panose="02010600030101010101" pitchFamily="2" charset="-122"/>
              </a:rPr>
              <a:t>tài</a:t>
            </a:r>
            <a:r>
              <a:rPr lang="en-US" sz="3200" b="1" dirty="0">
                <a:effectLst/>
                <a:ea typeface="SimSun" panose="02010600030101010101" pitchFamily="2" charset="-122"/>
              </a:rPr>
              <a:t> </a:t>
            </a:r>
            <a:r>
              <a:rPr lang="en-US" sz="3200" b="1" dirty="0" err="1">
                <a:effectLst/>
                <a:ea typeface="SimSun" panose="02010600030101010101" pitchFamily="2" charset="-122"/>
              </a:rPr>
              <a:t>sản</a:t>
            </a:r>
            <a:r>
              <a:rPr lang="en-US" sz="3200" b="1" dirty="0">
                <a:effectLst/>
                <a:ea typeface="SimSun" panose="02010600030101010101" pitchFamily="2" charset="-122"/>
              </a:rPr>
              <a:t> </a:t>
            </a:r>
            <a:r>
              <a:rPr lang="en-US" sz="3200" b="1" dirty="0" err="1">
                <a:effectLst/>
                <a:ea typeface="SimSun" panose="02010600030101010101" pitchFamily="2" charset="-122"/>
              </a:rPr>
              <a:t>của</a:t>
            </a:r>
            <a:r>
              <a:rPr lang="en-US" sz="3200" b="1" dirty="0">
                <a:effectLst/>
                <a:ea typeface="SimSun" panose="02010600030101010101" pitchFamily="2" charset="-122"/>
              </a:rPr>
              <a:t> </a:t>
            </a:r>
            <a:r>
              <a:rPr lang="en-US" sz="3200" b="1" dirty="0" err="1">
                <a:effectLst/>
                <a:ea typeface="SimSun" panose="02010600030101010101" pitchFamily="2" charset="-122"/>
              </a:rPr>
              <a:t>người</a:t>
            </a:r>
            <a:r>
              <a:rPr lang="en-US" sz="3200" b="1" dirty="0">
                <a:effectLst/>
                <a:ea typeface="SimSun" panose="02010600030101010101" pitchFamily="2" charset="-122"/>
              </a:rPr>
              <a:t> </a:t>
            </a:r>
            <a:r>
              <a:rPr lang="en-US" sz="3200" b="1" dirty="0" err="1">
                <a:effectLst/>
                <a:ea typeface="SimSun" panose="02010600030101010101" pitchFamily="2" charset="-122"/>
              </a:rPr>
              <a:t>khác</a:t>
            </a:r>
            <a:r>
              <a:rPr lang="en-US" sz="3200" b="1" dirty="0">
                <a:effectLst/>
                <a:ea typeface="SimSun" panose="02010600030101010101" pitchFamily="2" charset="-122"/>
              </a:rPr>
              <a:t>.</a:t>
            </a:r>
          </a:p>
          <a:p>
            <a:endParaRPr lang="en-US" sz="3200" b="1" dirty="0"/>
          </a:p>
        </p:txBody>
      </p:sp>
      <p:sp>
        <p:nvSpPr>
          <p:cNvPr id="3" name="Rectangle: Rounded Corners 2">
            <a:extLst>
              <a:ext uri="{FF2B5EF4-FFF2-40B4-BE49-F238E27FC236}">
                <a16:creationId xmlns:a16="http://schemas.microsoft.com/office/drawing/2014/main" id="{D27A9B0A-7A5F-BD97-F3A6-3B70BB453028}"/>
              </a:ext>
            </a:extLst>
          </p:cNvPr>
          <p:cNvSpPr/>
          <p:nvPr/>
        </p:nvSpPr>
        <p:spPr>
          <a:xfrm>
            <a:off x="1643866" y="1315092"/>
            <a:ext cx="8835775" cy="107878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tự</a:t>
            </a:r>
            <a:r>
              <a:rPr lang="en-US" sz="4400" b="1" dirty="0">
                <a:solidFill>
                  <a:srgbClr val="FF0000"/>
                </a:solidFill>
                <a:latin typeface="Cambria" panose="02040503050406030204" pitchFamily="18" charset="0"/>
                <a:ea typeface="Cambria" panose="02040503050406030204" pitchFamily="18" charset="0"/>
              </a:rPr>
              <a:t> ý </a:t>
            </a:r>
            <a:r>
              <a:rPr lang="en-US" sz="4400" b="1" dirty="0" err="1">
                <a:solidFill>
                  <a:srgbClr val="FF0000"/>
                </a:solidFill>
                <a:latin typeface="Cambria" panose="02040503050406030204" pitchFamily="18" charset="0"/>
                <a:ea typeface="Cambria" panose="02040503050406030204" pitchFamily="18" charset="0"/>
              </a:rPr>
              <a:t>lấy</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bút</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4FD41AC-71FF-E693-A887-ABBB4FDF7E16}"/>
              </a:ext>
            </a:extLst>
          </p:cNvPr>
          <p:cNvSpPr/>
          <p:nvPr/>
        </p:nvSpPr>
        <p:spPr>
          <a:xfrm>
            <a:off x="1643866" y="2619911"/>
            <a:ext cx="8835775"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Không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lục</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xách</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endParaRPr lang="en-US" sz="44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086866FC-780D-1000-B70D-821AA0CE48AD}"/>
              </a:ext>
            </a:extLst>
          </p:cNvPr>
          <p:cNvSpPr/>
          <p:nvPr/>
        </p:nvSpPr>
        <p:spPr>
          <a:xfrm>
            <a:off x="1613044" y="3698696"/>
            <a:ext cx="8835775" cy="1366463"/>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rgbClr val="FF0000"/>
                </a:solidFill>
                <a:latin typeface="Cambria" panose="02040503050406030204" pitchFamily="18" charset="0"/>
                <a:ea typeface="Cambria" panose="02040503050406030204" pitchFamily="18" charset="0"/>
              </a:rPr>
              <a:t>K</a:t>
            </a:r>
            <a:r>
              <a:rPr lang="vi-VN" sz="4400" b="1" dirty="0">
                <a:solidFill>
                  <a:srgbClr val="FF0000"/>
                </a:solidFill>
                <a:latin typeface="Cambria" panose="02040503050406030204" pitchFamily="18" charset="0"/>
                <a:ea typeface="Cambria" panose="02040503050406030204" pitchFamily="18" charset="0"/>
              </a:rPr>
              <a:t>hông lấy đồ của bạn đưa cho người khác dùng</a:t>
            </a:r>
            <a:endParaRPr lang="en-US" sz="4400" b="1" dirty="0">
              <a:solidFill>
                <a:srgbClr val="FF000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A452A32E-0CF1-F070-212F-85EDB7E879CC}"/>
              </a:ext>
            </a:extLst>
          </p:cNvPr>
          <p:cNvSpPr/>
          <p:nvPr/>
        </p:nvSpPr>
        <p:spPr>
          <a:xfrm>
            <a:off x="1458930" y="5270644"/>
            <a:ext cx="9041259" cy="8013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rgbClr val="FF0000"/>
                </a:solidFill>
                <a:latin typeface="Cambria" panose="02040503050406030204" pitchFamily="18" charset="0"/>
                <a:ea typeface="Cambria" panose="02040503050406030204" pitchFamily="18" charset="0"/>
              </a:rPr>
              <a:t>Sử</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dụng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đồ</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dùng</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của</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bạn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cẩn</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thận</a:t>
            </a:r>
            <a:endParaRPr lang="en-US" sz="4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092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8A00565-3E86-6FF1-0FDA-868AD30FE7B7}"/>
              </a:ext>
            </a:extLst>
          </p:cNvPr>
          <p:cNvPicPr>
            <a:picLocks noChangeAspect="1"/>
          </p:cNvPicPr>
          <p:nvPr/>
        </p:nvPicPr>
        <p:blipFill>
          <a:blip r:embed="rId4"/>
          <a:stretch>
            <a:fillRect/>
          </a:stretch>
        </p:blipFill>
        <p:spPr>
          <a:xfrm>
            <a:off x="1277652" y="1312505"/>
            <a:ext cx="6492803" cy="5157663"/>
          </a:xfrm>
          <a:prstGeom prst="rect">
            <a:avLst/>
          </a:prstGeom>
        </p:spPr>
      </p:pic>
    </p:spTree>
    <p:extLst>
      <p:ext uri="{BB962C8B-B14F-4D97-AF65-F5344CB8AC3E}">
        <p14:creationId xmlns:p14="http://schemas.microsoft.com/office/powerpoint/2010/main" val="1159678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411AB73-FAB6-7E3E-3AA1-99F5619C7E66}"/>
              </a:ext>
            </a:extLst>
          </p:cNvPr>
          <p:cNvSpPr txBox="1"/>
          <p:nvPr/>
        </p:nvSpPr>
        <p:spPr>
          <a:xfrm>
            <a:off x="1027416" y="534256"/>
            <a:ext cx="10613204" cy="1077218"/>
          </a:xfrm>
          <a:prstGeom prst="rect">
            <a:avLst/>
          </a:prstGeom>
          <a:noFill/>
        </p:spPr>
        <p:txBody>
          <a:bodyPr wrap="square" rtlCol="0">
            <a:spAutoFit/>
          </a:bodyPr>
          <a:lstStyle/>
          <a:p>
            <a:pPr lvl="0" algn="just"/>
            <a:r>
              <a:rPr lang="en-US" sz="3200" b="1" dirty="0">
                <a:solidFill>
                  <a:prstClr val="black"/>
                </a:solidFill>
                <a:latin typeface="Calibri" panose="020F0502020204030204"/>
                <a:ea typeface="SimSun" panose="02010600030101010101" pitchFamily="2" charset="-122"/>
              </a:rPr>
              <a:t>1. </a:t>
            </a:r>
            <a:r>
              <a:rPr lang="vi-VN" sz="3200" b="1" dirty="0">
                <a:solidFill>
                  <a:prstClr val="black"/>
                </a:solidFill>
                <a:latin typeface="Calibri" panose="020F0502020204030204"/>
                <a:ea typeface="SimSun" panose="02010600030101010101" pitchFamily="2" charset="-122"/>
              </a:rPr>
              <a:t>Em đồng tình hay không đồng tình với ý kiến nào dưới đây? Vì sao?</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DBE448-3266-3740-96EA-ABD9385B1E51}"/>
              </a:ext>
            </a:extLst>
          </p:cNvPr>
          <p:cNvPicPr>
            <a:picLocks noChangeAspect="1"/>
          </p:cNvPicPr>
          <p:nvPr/>
        </p:nvPicPr>
        <p:blipFill>
          <a:blip r:embed="rId2"/>
          <a:stretch>
            <a:fillRect/>
          </a:stretch>
        </p:blipFill>
        <p:spPr>
          <a:xfrm>
            <a:off x="2234789" y="1876906"/>
            <a:ext cx="4127942" cy="2099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3735DE03-90B2-951E-3730-8447860EF67A}"/>
              </a:ext>
            </a:extLst>
          </p:cNvPr>
          <p:cNvPicPr>
            <a:picLocks noChangeAspect="1"/>
          </p:cNvPicPr>
          <p:nvPr/>
        </p:nvPicPr>
        <p:blipFill>
          <a:blip r:embed="rId3"/>
          <a:stretch>
            <a:fillRect/>
          </a:stretch>
        </p:blipFill>
        <p:spPr>
          <a:xfrm>
            <a:off x="6686015" y="1892693"/>
            <a:ext cx="3874413" cy="2032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17D70A3-73F4-9828-AB62-D1FBC89D560B}"/>
              </a:ext>
            </a:extLst>
          </p:cNvPr>
          <p:cNvPicPr>
            <a:picLocks noChangeAspect="1"/>
          </p:cNvPicPr>
          <p:nvPr/>
        </p:nvPicPr>
        <p:blipFill>
          <a:blip r:embed="rId4"/>
          <a:stretch>
            <a:fillRect/>
          </a:stretch>
        </p:blipFill>
        <p:spPr>
          <a:xfrm>
            <a:off x="2361289" y="4205609"/>
            <a:ext cx="4041289" cy="2051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a:extLst>
              <a:ext uri="{FF2B5EF4-FFF2-40B4-BE49-F238E27FC236}">
                <a16:creationId xmlns:a16="http://schemas.microsoft.com/office/drawing/2014/main" id="{14349A8C-4D35-FCEB-48DC-F7DD43C4BB92}"/>
              </a:ext>
            </a:extLst>
          </p:cNvPr>
          <p:cNvPicPr>
            <a:picLocks noChangeAspect="1"/>
          </p:cNvPicPr>
          <p:nvPr/>
        </p:nvPicPr>
        <p:blipFill>
          <a:blip r:embed="rId5"/>
          <a:stretch>
            <a:fillRect/>
          </a:stretch>
        </p:blipFill>
        <p:spPr>
          <a:xfrm>
            <a:off x="6854147" y="4154239"/>
            <a:ext cx="3779605" cy="21324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188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82F8312B-F0BE-3C87-955D-7C0AB88FADAB}"/>
              </a:ext>
            </a:extLst>
          </p:cNvPr>
          <p:cNvPicPr>
            <a:picLocks noChangeAspect="1"/>
          </p:cNvPicPr>
          <p:nvPr/>
        </p:nvPicPr>
        <p:blipFill>
          <a:blip r:embed="rId4"/>
          <a:stretch>
            <a:fillRect/>
          </a:stretch>
        </p:blipFill>
        <p:spPr>
          <a:xfrm>
            <a:off x="364894" y="2856216"/>
            <a:ext cx="5151902" cy="2619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Logo&#10;&#10;Description automatically generated">
            <a:extLst>
              <a:ext uri="{FF2B5EF4-FFF2-40B4-BE49-F238E27FC236}">
                <a16:creationId xmlns:a16="http://schemas.microsoft.com/office/drawing/2014/main" id="{1241EA00-DAEC-33DE-EFF6-FF33A6F039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5421" y="2151885"/>
            <a:ext cx="1281726" cy="1281726"/>
          </a:xfrm>
          <a:prstGeom prst="rect">
            <a:avLst/>
          </a:prstGeom>
        </p:spPr>
      </p:pic>
      <p:sp>
        <p:nvSpPr>
          <p:cNvPr id="7" name="Speech Bubble: Rectangle with Corners Rounded 6">
            <a:extLst>
              <a:ext uri="{FF2B5EF4-FFF2-40B4-BE49-F238E27FC236}">
                <a16:creationId xmlns:a16="http://schemas.microsoft.com/office/drawing/2014/main" id="{2D388496-7CD8-9463-DDEE-DBFDA3EF3693}"/>
              </a:ext>
            </a:extLst>
          </p:cNvPr>
          <p:cNvSpPr/>
          <p:nvPr/>
        </p:nvSpPr>
        <p:spPr>
          <a:xfrm flipH="1">
            <a:off x="5691883" y="2042348"/>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mỗi người chỉ có quyền sử dụng tài sản của mình. Khi muốn sử dụng tài sản của người khác thì phải xin phép và được sự đồng ý của người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524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EF2294E-6075-79B8-9580-0C4DF4E11C0C}"/>
              </a:ext>
            </a:extLst>
          </p:cNvPr>
          <p:cNvPicPr>
            <a:picLocks noChangeAspect="1"/>
          </p:cNvPicPr>
          <p:nvPr/>
        </p:nvPicPr>
        <p:blipFill>
          <a:blip r:embed="rId4"/>
          <a:stretch>
            <a:fillRect/>
          </a:stretch>
        </p:blipFill>
        <p:spPr>
          <a:xfrm>
            <a:off x="449602" y="2671282"/>
            <a:ext cx="4681865" cy="2455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Icon&#10;&#10;Description automatically generated">
            <a:extLst>
              <a:ext uri="{FF2B5EF4-FFF2-40B4-BE49-F238E27FC236}">
                <a16:creationId xmlns:a16="http://schemas.microsoft.com/office/drawing/2014/main" id="{89AC6BD7-74DC-7A61-1353-63D4440942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8" name="Speech Bubble: Rectangle with Corners Rounded 7">
            <a:extLst>
              <a:ext uri="{FF2B5EF4-FFF2-40B4-BE49-F238E27FC236}">
                <a16:creationId xmlns:a16="http://schemas.microsoft.com/office/drawing/2014/main" id="{81E3B835-FA5C-2967-A50A-0D5E524C4169}"/>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khi mượn đồ của người khác, chúng ta có trách nhiệm sử dụng cẩn thận và đem trả lại sau khi dùng xong.</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11109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3" name="Picture 2">
            <a:extLst>
              <a:ext uri="{FF2B5EF4-FFF2-40B4-BE49-F238E27FC236}">
                <a16:creationId xmlns:a16="http://schemas.microsoft.com/office/drawing/2014/main" id="{F94FE2D3-635C-89A5-4618-B936F117A839}"/>
              </a:ext>
            </a:extLst>
          </p:cNvPr>
          <p:cNvPicPr>
            <a:picLocks noChangeAspect="1"/>
          </p:cNvPicPr>
          <p:nvPr/>
        </p:nvPicPr>
        <p:blipFill>
          <a:blip r:embed="rId4"/>
          <a:stretch>
            <a:fillRect/>
          </a:stretch>
        </p:blipFill>
        <p:spPr>
          <a:xfrm>
            <a:off x="440022" y="2907588"/>
            <a:ext cx="4898251" cy="2486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Icon&#10;&#10;Description automatically generated">
            <a:extLst>
              <a:ext uri="{FF2B5EF4-FFF2-40B4-BE49-F238E27FC236}">
                <a16:creationId xmlns:a16="http://schemas.microsoft.com/office/drawing/2014/main" id="{67D8E8DC-952E-61EF-A06B-61422CE36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5825" y="1994945"/>
            <a:ext cx="1353727" cy="1353727"/>
          </a:xfrm>
          <a:prstGeom prst="rect">
            <a:avLst/>
          </a:prstGeom>
        </p:spPr>
      </p:pic>
      <p:sp>
        <p:nvSpPr>
          <p:cNvPr id="7" name="Speech Bubble: Rectangle with Corners Rounded 6">
            <a:extLst>
              <a:ext uri="{FF2B5EF4-FFF2-40B4-BE49-F238E27FC236}">
                <a16:creationId xmlns:a16="http://schemas.microsoft.com/office/drawing/2014/main" id="{75E35ABA-9F43-D740-944A-523B4FB89238}"/>
              </a:ext>
            </a:extLst>
          </p:cNvPr>
          <p:cNvSpPr/>
          <p:nvPr/>
        </p:nvSpPr>
        <p:spPr>
          <a:xfrm flipH="1">
            <a:off x="5558320" y="2134815"/>
            <a:ext cx="6010381"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Không đồng tình, vì điều này có nghĩa đã tự ý sử dụng đồ của người khác vì chưa chắc đã được sự cho phép của người đó.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8525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pic>
        <p:nvPicPr>
          <p:cNvPr id="2" name="Picture 1">
            <a:extLst>
              <a:ext uri="{FF2B5EF4-FFF2-40B4-BE49-F238E27FC236}">
                <a16:creationId xmlns:a16="http://schemas.microsoft.com/office/drawing/2014/main" id="{465650A8-B4CE-E55C-EEFE-91AEB68D9436}"/>
              </a:ext>
            </a:extLst>
          </p:cNvPr>
          <p:cNvPicPr>
            <a:picLocks noChangeAspect="1"/>
          </p:cNvPicPr>
          <p:nvPr/>
        </p:nvPicPr>
        <p:blipFill>
          <a:blip r:embed="rId4"/>
          <a:stretch>
            <a:fillRect/>
          </a:stretch>
        </p:blipFill>
        <p:spPr>
          <a:xfrm>
            <a:off x="741023" y="2630184"/>
            <a:ext cx="4769138" cy="2690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Logo&#10;&#10;Description automatically generated">
            <a:extLst>
              <a:ext uri="{FF2B5EF4-FFF2-40B4-BE49-F238E27FC236}">
                <a16:creationId xmlns:a16="http://schemas.microsoft.com/office/drawing/2014/main" id="{6ABAB0CF-4A42-6CC1-5AF5-C5A263E3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4050" y="2141611"/>
            <a:ext cx="1281726" cy="1281726"/>
          </a:xfrm>
          <a:prstGeom prst="rect">
            <a:avLst/>
          </a:prstGeom>
        </p:spPr>
      </p:pic>
      <p:sp>
        <p:nvSpPr>
          <p:cNvPr id="8" name="Speech Bubble: Rectangle with Corners Rounded 7">
            <a:extLst>
              <a:ext uri="{FF2B5EF4-FFF2-40B4-BE49-F238E27FC236}">
                <a16:creationId xmlns:a16="http://schemas.microsoft.com/office/drawing/2014/main" id="{75C800BB-84D8-52C7-F0A7-67DA20528C0F}"/>
              </a:ext>
            </a:extLst>
          </p:cNvPr>
          <p:cNvSpPr/>
          <p:nvPr/>
        </p:nvSpPr>
        <p:spPr>
          <a:xfrm flipH="1">
            <a:off x="5743254" y="2145088"/>
            <a:ext cx="6010381" cy="298171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prstClr val="black"/>
                </a:solidFill>
                <a:latin typeface="Calibri" panose="020F0502020204030204" pitchFamily="34" charset="0"/>
                <a:cs typeface="Calibri" panose="020F0502020204030204" pitchFamily="34" charset="0"/>
              </a:rPr>
              <a:t>Đồng tình, vì ai cũng muốn tài sản của mình không bị hư hỏng mất mát. Vì vậy, thì sử dụng tài sản của người khác, chúng ta có trách nhiệm giữ gìn bảo quản, cẩn thận tài sản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23349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362">
                                          <p:stCondLst>
                                            <p:cond delay="0"/>
                                          </p:stCondLst>
                                        </p:cTn>
                                        <p:tgtEl>
                                          <p:spTgt spid="5"/>
                                        </p:tgtEl>
                                      </p:cBhvr>
                                    </p:animEffect>
                                    <p:anim calcmode="lin" valueType="num">
                                      <p:cBhvr>
                                        <p:cTn id="15"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20" dur="16">
                                          <p:stCondLst>
                                            <p:cond delay="406"/>
                                          </p:stCondLst>
                                        </p:cTn>
                                        <p:tgtEl>
                                          <p:spTgt spid="5"/>
                                        </p:tgtEl>
                                      </p:cBhvr>
                                      <p:to x="100000" y="60000"/>
                                    </p:animScale>
                                    <p:animScale>
                                      <p:cBhvr>
                                        <p:cTn id="21" dur="104" decel="50000">
                                          <p:stCondLst>
                                            <p:cond delay="423"/>
                                          </p:stCondLst>
                                        </p:cTn>
                                        <p:tgtEl>
                                          <p:spTgt spid="5"/>
                                        </p:tgtEl>
                                      </p:cBhvr>
                                      <p:to x="100000" y="100000"/>
                                    </p:animScale>
                                    <p:animScale>
                                      <p:cBhvr>
                                        <p:cTn id="22" dur="16">
                                          <p:stCondLst>
                                            <p:cond delay="820"/>
                                          </p:stCondLst>
                                        </p:cTn>
                                        <p:tgtEl>
                                          <p:spTgt spid="5"/>
                                        </p:tgtEl>
                                      </p:cBhvr>
                                      <p:to x="100000" y="80000"/>
                                    </p:animScale>
                                    <p:animScale>
                                      <p:cBhvr>
                                        <p:cTn id="23" dur="104" decel="50000">
                                          <p:stCondLst>
                                            <p:cond delay="836"/>
                                          </p:stCondLst>
                                        </p:cTn>
                                        <p:tgtEl>
                                          <p:spTgt spid="5"/>
                                        </p:tgtEl>
                                      </p:cBhvr>
                                      <p:to x="100000" y="100000"/>
                                    </p:animScale>
                                    <p:animScale>
                                      <p:cBhvr>
                                        <p:cTn id="24" dur="16">
                                          <p:stCondLst>
                                            <p:cond delay="1026"/>
                                          </p:stCondLst>
                                        </p:cTn>
                                        <p:tgtEl>
                                          <p:spTgt spid="5"/>
                                        </p:tgtEl>
                                      </p:cBhvr>
                                      <p:to x="100000" y="90000"/>
                                    </p:animScale>
                                    <p:animScale>
                                      <p:cBhvr>
                                        <p:cTn id="25" dur="104" decel="50000">
                                          <p:stCondLst>
                                            <p:cond delay="1042"/>
                                          </p:stCondLst>
                                        </p:cTn>
                                        <p:tgtEl>
                                          <p:spTgt spid="5"/>
                                        </p:tgtEl>
                                      </p:cBhvr>
                                      <p:to x="100000" y="100000"/>
                                    </p:animScale>
                                    <p:animScale>
                                      <p:cBhvr>
                                        <p:cTn id="26" dur="16">
                                          <p:stCondLst>
                                            <p:cond delay="1130"/>
                                          </p:stCondLst>
                                        </p:cTn>
                                        <p:tgtEl>
                                          <p:spTgt spid="5"/>
                                        </p:tgtEl>
                                      </p:cBhvr>
                                      <p:to x="100000" y="95000"/>
                                    </p:animScale>
                                    <p:animScale>
                                      <p:cBhvr>
                                        <p:cTn id="27" dur="104" decel="50000">
                                          <p:stCondLst>
                                            <p:cond delay="1146"/>
                                          </p:stCondLst>
                                        </p:cTn>
                                        <p:tgtEl>
                                          <p:spTgt spid="5"/>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prstClr val="white"/>
              </a:solidFill>
              <a:effectLst/>
              <a:uLnTx/>
              <a:uFillTx/>
              <a:ea typeface="+mn-ea"/>
              <a:cs typeface="+mn-cs"/>
            </a:endParaRPr>
          </a:p>
        </p:txBody>
      </p:sp>
      <p:pic>
        <p:nvPicPr>
          <p:cNvPr id="4100" name="Picture 4" descr="มีรูปภาพของ: ctto">
            <a:extLst>
              <a:ext uri="{FF2B5EF4-FFF2-40B4-BE49-F238E27FC236}">
                <a16:creationId xmlns:a16="http://schemas.microsoft.com/office/drawing/2014/main" id="{87871D75-A9F3-855E-ECA1-095D96EE7B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231908">
            <a:off x="8353515" y="514629"/>
            <a:ext cx="1306576" cy="1306576"/>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70" name="TextBox 69">
            <a:extLst>
              <a:ext uri="{FF2B5EF4-FFF2-40B4-BE49-F238E27FC236}">
                <a16:creationId xmlns:a16="http://schemas.microsoft.com/office/drawing/2014/main" id="{5EC604E0-D98D-BBBB-89BA-0E661AD6575C}"/>
              </a:ext>
            </a:extLst>
          </p:cNvPr>
          <p:cNvSpPr txBox="1"/>
          <p:nvPr/>
        </p:nvSpPr>
        <p:spPr>
          <a:xfrm>
            <a:off x="3584864" y="769175"/>
            <a:ext cx="502227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ysClr val="windowText" lastClr="000000"/>
                  </a:solidFill>
                </a:ln>
                <a:solidFill>
                  <a:srgbClr val="B2A2E3"/>
                </a:solidFill>
                <a:effectLst/>
                <a:uLnTx/>
                <a:uFillTx/>
                <a:ea typeface="CookieRun Black" panose="020B0600000101010101" pitchFamily="34" charset="-127"/>
                <a:cs typeface="+mn-cs"/>
              </a:rPr>
              <a:t>Yêu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cầu</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cần</a:t>
            </a:r>
            <a:r>
              <a:rPr kumimoji="0" lang="en-US" sz="5400" b="1" i="0" u="none" strike="noStrike" kern="1200" cap="none" spc="0" normalizeH="0" noProof="0" dirty="0">
                <a:ln w="38100">
                  <a:solidFill>
                    <a:sysClr val="windowText" lastClr="000000"/>
                  </a:solidFill>
                </a:ln>
                <a:solidFill>
                  <a:srgbClr val="B2A2E3"/>
                </a:solidFill>
                <a:effectLst/>
                <a:uLnTx/>
                <a:uFillTx/>
                <a:ea typeface="CookieRun Black" panose="020B0600000101010101" pitchFamily="34" charset="-127"/>
                <a:cs typeface="+mn-cs"/>
              </a:rPr>
              <a:t> </a:t>
            </a:r>
            <a:r>
              <a:rPr kumimoji="0" lang="en-US" sz="5400" b="1" i="0" u="none" strike="noStrike" kern="1200" cap="none" spc="0" normalizeH="0" noProof="0" dirty="0" err="1">
                <a:ln w="38100">
                  <a:solidFill>
                    <a:sysClr val="windowText" lastClr="000000"/>
                  </a:solidFill>
                </a:ln>
                <a:solidFill>
                  <a:srgbClr val="B2A2E3"/>
                </a:solidFill>
                <a:effectLst/>
                <a:uLnTx/>
                <a:uFillTx/>
                <a:ea typeface="CookieRun Black" panose="020B0600000101010101" pitchFamily="34" charset="-127"/>
                <a:cs typeface="+mn-cs"/>
              </a:rPr>
              <a:t>đạt</a:t>
            </a:r>
            <a:endParaRPr kumimoji="0" lang="en-US" sz="5400" b="1" i="0" u="none" strike="noStrike" kern="1200" cap="none" spc="0" normalizeH="0" baseline="0" noProof="0" dirty="0">
              <a:ln w="38100">
                <a:solidFill>
                  <a:sysClr val="windowText" lastClr="000000"/>
                </a:solidFill>
              </a:ln>
              <a:solidFill>
                <a:srgbClr val="B2A2E3"/>
              </a:solidFill>
              <a:effectLst/>
              <a:uLnTx/>
              <a:uFillTx/>
              <a:ea typeface="CookieRun Black" panose="020B0600000101010101" pitchFamily="34" charset="-127"/>
              <a:cs typeface="+mn-cs"/>
            </a:endParaRPr>
          </a:p>
        </p:txBody>
      </p:sp>
      <p:sp>
        <p:nvSpPr>
          <p:cNvPr id="71" name="TextBox 70">
            <a:extLst>
              <a:ext uri="{FF2B5EF4-FFF2-40B4-BE49-F238E27FC236}">
                <a16:creationId xmlns:a16="http://schemas.microsoft.com/office/drawing/2014/main" id="{AA1444E5-4989-338A-FE1F-A09F81494EE4}"/>
              </a:ext>
            </a:extLst>
          </p:cNvPr>
          <p:cNvSpPr txBox="1"/>
          <p:nvPr/>
        </p:nvSpPr>
        <p:spPr>
          <a:xfrm>
            <a:off x="2093238" y="2295363"/>
            <a:ext cx="8727161" cy="461665"/>
          </a:xfrm>
          <a:prstGeom prst="rect">
            <a:avLst/>
          </a:prstGeom>
          <a:noFill/>
        </p:spPr>
        <p:txBody>
          <a:bodyPr wrap="square" rtlCol="0">
            <a:spAutoFit/>
          </a:bodyPr>
          <a:lstStyle/>
          <a:p>
            <a:r>
              <a:rPr lang="nl-NL" sz="2400" b="1" dirty="0"/>
              <a:t>Nêu được một số biểu hiện tôn trọng tài sản của người khác.</a:t>
            </a:r>
            <a:endParaRPr lang="en-US" sz="2400" b="1" dirty="0"/>
          </a:p>
        </p:txBody>
      </p:sp>
      <p:sp>
        <p:nvSpPr>
          <p:cNvPr id="72" name="TextBox 71">
            <a:extLst>
              <a:ext uri="{FF2B5EF4-FFF2-40B4-BE49-F238E27FC236}">
                <a16:creationId xmlns:a16="http://schemas.microsoft.com/office/drawing/2014/main" id="{59466A9A-B475-5976-5FB0-73B89CFD1C95}"/>
              </a:ext>
            </a:extLst>
          </p:cNvPr>
          <p:cNvSpPr txBox="1"/>
          <p:nvPr/>
        </p:nvSpPr>
        <p:spPr>
          <a:xfrm>
            <a:off x="2095289" y="3086914"/>
            <a:ext cx="9572835" cy="461665"/>
          </a:xfrm>
          <a:prstGeom prst="rect">
            <a:avLst/>
          </a:prstGeom>
          <a:noFill/>
        </p:spPr>
        <p:txBody>
          <a:bodyPr wrap="square" rtlCol="0">
            <a:spAutoFit/>
          </a:bodyPr>
          <a:lstStyle/>
          <a:p>
            <a:r>
              <a:rPr lang="nl-NL" sz="2400" b="1" dirty="0"/>
              <a:t>Biết bày tỏ thái độ liên quan đến việc tôn trọng tài sản của người khác.</a:t>
            </a:r>
            <a:endParaRPr lang="en-US" sz="2400" b="1" dirty="0"/>
          </a:p>
        </p:txBody>
      </p:sp>
      <p:sp>
        <p:nvSpPr>
          <p:cNvPr id="74" name="TextBox 73">
            <a:extLst>
              <a:ext uri="{FF2B5EF4-FFF2-40B4-BE49-F238E27FC236}">
                <a16:creationId xmlns:a16="http://schemas.microsoft.com/office/drawing/2014/main" id="{666100AF-5188-E99A-569A-69C11309DCAB}"/>
              </a:ext>
            </a:extLst>
          </p:cNvPr>
          <p:cNvSpPr txBox="1"/>
          <p:nvPr/>
        </p:nvSpPr>
        <p:spPr>
          <a:xfrm>
            <a:off x="2112289" y="4107064"/>
            <a:ext cx="8012786" cy="830997"/>
          </a:xfrm>
          <a:prstGeom prst="rect">
            <a:avLst/>
          </a:prstGeom>
          <a:noFill/>
        </p:spPr>
        <p:txBody>
          <a:bodyPr wrap="square" rtlCol="0">
            <a:spAutoFit/>
          </a:bodyPr>
          <a:lstStyle/>
          <a:p>
            <a:r>
              <a:rPr lang="nl-NL" sz="2400" b="1" dirty="0"/>
              <a:t>Thể hiện thái độ tôn trọng tài sản của người khác bằng những lời nói và việc làm cụ thể, phù hợp. </a:t>
            </a:r>
            <a:endParaRPr lang="en-US" sz="2400" b="1" dirty="0"/>
          </a:p>
        </p:txBody>
      </p:sp>
      <p:cxnSp>
        <p:nvCxnSpPr>
          <p:cNvPr id="83" name="Straight Connector 82">
            <a:extLst>
              <a:ext uri="{FF2B5EF4-FFF2-40B4-BE49-F238E27FC236}">
                <a16:creationId xmlns:a16="http://schemas.microsoft.com/office/drawing/2014/main" id="{A5401D0C-8DCA-B944-315D-C31E030CAFB5}"/>
              </a:ext>
            </a:extLst>
          </p:cNvPr>
          <p:cNvCxnSpPr>
            <a:cxnSpLocks/>
          </p:cNvCxnSpPr>
          <p:nvPr/>
        </p:nvCxnSpPr>
        <p:spPr>
          <a:xfrm>
            <a:off x="2272145" y="2767469"/>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7C32681-59FC-AC17-1FD9-1CEB729CCAC5}"/>
              </a:ext>
            </a:extLst>
          </p:cNvPr>
          <p:cNvCxnSpPr>
            <a:cxnSpLocks/>
          </p:cNvCxnSpPr>
          <p:nvPr/>
        </p:nvCxnSpPr>
        <p:spPr>
          <a:xfrm>
            <a:off x="2272145" y="3565792"/>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182694B-8625-DB0B-BC68-B0D99D12E67E}"/>
              </a:ext>
            </a:extLst>
          </p:cNvPr>
          <p:cNvCxnSpPr>
            <a:cxnSpLocks/>
          </p:cNvCxnSpPr>
          <p:nvPr/>
        </p:nvCxnSpPr>
        <p:spPr>
          <a:xfrm>
            <a:off x="2195945" y="4972054"/>
            <a:ext cx="80166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4" name="Star: 4 Points 93">
            <a:extLst>
              <a:ext uri="{FF2B5EF4-FFF2-40B4-BE49-F238E27FC236}">
                <a16:creationId xmlns:a16="http://schemas.microsoft.com/office/drawing/2014/main" id="{2018B52C-2D7C-6C54-B63B-A94015B1FCF2}"/>
              </a:ext>
            </a:extLst>
          </p:cNvPr>
          <p:cNvSpPr/>
          <p:nvPr/>
        </p:nvSpPr>
        <p:spPr>
          <a:xfrm>
            <a:off x="3061913" y="912804"/>
            <a:ext cx="636300" cy="636300"/>
          </a:xfrm>
          <a:prstGeom prst="star4">
            <a:avLst>
              <a:gd name="adj" fmla="val 17665"/>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7" name="Group 96">
            <a:extLst>
              <a:ext uri="{FF2B5EF4-FFF2-40B4-BE49-F238E27FC236}">
                <a16:creationId xmlns:a16="http://schemas.microsoft.com/office/drawing/2014/main" id="{9DAE4265-8873-322E-8C55-F5C951758EEC}"/>
              </a:ext>
            </a:extLst>
          </p:cNvPr>
          <p:cNvGrpSpPr/>
          <p:nvPr/>
        </p:nvGrpSpPr>
        <p:grpSpPr>
          <a:xfrm>
            <a:off x="11093868" y="3406413"/>
            <a:ext cx="792000" cy="820428"/>
            <a:chOff x="10470634" y="1340407"/>
            <a:chExt cx="1157987" cy="1199552"/>
          </a:xfrm>
        </p:grpSpPr>
        <p:sp>
          <p:nvSpPr>
            <p:cNvPr id="96" name="Heart 95">
              <a:extLst>
                <a:ext uri="{FF2B5EF4-FFF2-40B4-BE49-F238E27FC236}">
                  <a16:creationId xmlns:a16="http://schemas.microsoft.com/office/drawing/2014/main" id="{840D4609-188A-4A35-81DA-128D3C83B399}"/>
                </a:ext>
              </a:extLst>
            </p:cNvPr>
            <p:cNvSpPr/>
            <p:nvPr/>
          </p:nvSpPr>
          <p:spPr>
            <a:xfrm rot="749719">
              <a:off x="10580419" y="1491757"/>
              <a:ext cx="1048202" cy="1048202"/>
            </a:xfrm>
            <a:prstGeom prst="heart">
              <a:avLst/>
            </a:prstGeom>
            <a:solidFill>
              <a:srgbClr val="60B19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Heart 94">
              <a:extLst>
                <a:ext uri="{FF2B5EF4-FFF2-40B4-BE49-F238E27FC236}">
                  <a16:creationId xmlns:a16="http://schemas.microsoft.com/office/drawing/2014/main" id="{2DA74685-CC41-3A04-5EA8-602839B83EE6}"/>
                </a:ext>
              </a:extLst>
            </p:cNvPr>
            <p:cNvSpPr/>
            <p:nvPr/>
          </p:nvSpPr>
          <p:spPr>
            <a:xfrm rot="749719">
              <a:off x="10470634" y="1340407"/>
              <a:ext cx="1048202" cy="1048202"/>
            </a:xfrm>
            <a:prstGeom prst="heart">
              <a:avLst/>
            </a:prstGeom>
            <a:solidFill>
              <a:srgbClr val="D364A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Isosceles Triangle 2">
            <a:extLst>
              <a:ext uri="{FF2B5EF4-FFF2-40B4-BE49-F238E27FC236}">
                <a16:creationId xmlns:a16="http://schemas.microsoft.com/office/drawing/2014/main" id="{1C2CE3DC-FCF8-2354-97D6-7109457140D5}"/>
              </a:ext>
            </a:extLst>
          </p:cNvPr>
          <p:cNvSpPr/>
          <p:nvPr/>
        </p:nvSpPr>
        <p:spPr>
          <a:xfrm rot="963651">
            <a:off x="1103433" y="5379311"/>
            <a:ext cx="1452799" cy="1252413"/>
          </a:xfrm>
          <a:prstGeom prst="triangle">
            <a:avLst/>
          </a:prstGeom>
          <a:solidFill>
            <a:srgbClr val="474F8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38A281EF-C220-577F-20AC-263EC1D4FBEA}"/>
              </a:ext>
            </a:extLst>
          </p:cNvPr>
          <p:cNvSpPr/>
          <p:nvPr/>
        </p:nvSpPr>
        <p:spPr>
          <a:xfrm>
            <a:off x="10782300" y="2542886"/>
            <a:ext cx="490153" cy="490153"/>
          </a:xfrm>
          <a:prstGeom prst="ellipse">
            <a:avLst/>
          </a:prstGeom>
          <a:solidFill>
            <a:srgbClr val="F8D33A"/>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22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par>
                                <p:cTn id="8" presetID="22" presetClass="entr" presetSubtype="8" fill="hold" nodeType="withEffect">
                                  <p:stCondLst>
                                    <p:cond delay="1000"/>
                                  </p:stCondLst>
                                  <p:childTnLst>
                                    <p:set>
                                      <p:cBhvr>
                                        <p:cTn id="9" dur="1" fill="hold">
                                          <p:stCondLst>
                                            <p:cond delay="0"/>
                                          </p:stCondLst>
                                        </p:cTn>
                                        <p:tgtEl>
                                          <p:spTgt spid="83"/>
                                        </p:tgtEl>
                                        <p:attrNameLst>
                                          <p:attrName>style.visibility</p:attrName>
                                        </p:attrNameLst>
                                      </p:cBhvr>
                                      <p:to>
                                        <p:strVal val="visible"/>
                                      </p:to>
                                    </p:set>
                                    <p:animEffect transition="in" filter="wipe(left)">
                                      <p:cBhvr>
                                        <p:cTn id="10" dur="2000"/>
                                        <p:tgtEl>
                                          <p:spTgt spid="8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nodeType="withEffect">
                                  <p:stCondLst>
                                    <p:cond delay="300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2000"/>
                                        <p:tgtEl>
                                          <p:spTgt spid="89"/>
                                        </p:tgtEl>
                                      </p:cBhvr>
                                    </p:animEffect>
                                  </p:childTnLst>
                                </p:cTn>
                              </p:par>
                              <p:par>
                                <p:cTn id="17" presetID="22" presetClass="entr" presetSubtype="8" fill="hold" grpId="0" nodeType="withEffect">
                                  <p:stCondLst>
                                    <p:cond delay="3000"/>
                                  </p:stCondLst>
                                  <p:childTnLst>
                                    <p:set>
                                      <p:cBhvr>
                                        <p:cTn id="18" dur="1" fill="hold">
                                          <p:stCondLst>
                                            <p:cond delay="0"/>
                                          </p:stCondLst>
                                        </p:cTn>
                                        <p:tgtEl>
                                          <p:spTgt spid="72"/>
                                        </p:tgtEl>
                                        <p:attrNameLst>
                                          <p:attrName>style.visibility</p:attrName>
                                        </p:attrNameLst>
                                      </p:cBhvr>
                                      <p:to>
                                        <p:strVal val="visible"/>
                                      </p:to>
                                    </p:set>
                                    <p:animEffect transition="in" filter="wipe(left)">
                                      <p:cBhvr>
                                        <p:cTn id="19" dur="1000"/>
                                        <p:tgtEl>
                                          <p:spTgt spid="72"/>
                                        </p:tgtEl>
                                      </p:cBhvr>
                                    </p:animEffect>
                                  </p:childTnLst>
                                </p:cTn>
                              </p:par>
                              <p:par>
                                <p:cTn id="20" presetID="22" presetClass="entr" presetSubtype="8" fill="hold" nodeType="withEffect">
                                  <p:stCondLst>
                                    <p:cond delay="5000"/>
                                  </p:stCondLst>
                                  <p:childTnLst>
                                    <p:set>
                                      <p:cBhvr>
                                        <p:cTn id="21" dur="1" fill="hold">
                                          <p:stCondLst>
                                            <p:cond delay="0"/>
                                          </p:stCondLst>
                                        </p:cTn>
                                        <p:tgtEl>
                                          <p:spTgt spid="90"/>
                                        </p:tgtEl>
                                        <p:attrNameLst>
                                          <p:attrName>style.visibility</p:attrName>
                                        </p:attrNameLst>
                                      </p:cBhvr>
                                      <p:to>
                                        <p:strVal val="visible"/>
                                      </p:to>
                                    </p:set>
                                    <p:animEffect transition="in" filter="wipe(left)">
                                      <p:cBhvr>
                                        <p:cTn id="22" dur="2000"/>
                                        <p:tgtEl>
                                          <p:spTgt spid="90"/>
                                        </p:tgtEl>
                                      </p:cBhvr>
                                    </p:animEffect>
                                  </p:childTnLst>
                                </p:cTn>
                              </p:par>
                              <p:par>
                                <p:cTn id="23" presetID="22" presetClass="entr" presetSubtype="8" fill="hold" grpId="0" nodeType="withEffect">
                                  <p:stCondLst>
                                    <p:cond delay="5000"/>
                                  </p:stCondLst>
                                  <p:childTnLst>
                                    <p:set>
                                      <p:cBhvr>
                                        <p:cTn id="24" dur="1" fill="hold">
                                          <p:stCondLst>
                                            <p:cond delay="0"/>
                                          </p:stCondLst>
                                        </p:cTn>
                                        <p:tgtEl>
                                          <p:spTgt spid="74"/>
                                        </p:tgtEl>
                                        <p:attrNameLst>
                                          <p:attrName>style.visibility</p:attrName>
                                        </p:attrNameLst>
                                      </p:cBhvr>
                                      <p:to>
                                        <p:strVal val="visible"/>
                                      </p:to>
                                    </p:set>
                                    <p:animEffect transition="in" filter="wipe(left)">
                                      <p:cBhvr>
                                        <p:cTn id="25"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7FA943FA-5EE0-18E5-5371-48000ADDE0E1}"/>
              </a:ext>
            </a:extLst>
          </p:cNvPr>
          <p:cNvPicPr>
            <a:picLocks noChangeAspect="1"/>
          </p:cNvPicPr>
          <p:nvPr/>
        </p:nvPicPr>
        <p:blipFill>
          <a:blip r:embed="rId4"/>
          <a:stretch>
            <a:fillRect/>
          </a:stretch>
        </p:blipFill>
        <p:spPr>
          <a:xfrm>
            <a:off x="1025216" y="1322779"/>
            <a:ext cx="7285351" cy="5157663"/>
          </a:xfrm>
          <a:prstGeom prst="rect">
            <a:avLst/>
          </a:prstGeom>
        </p:spPr>
      </p:pic>
    </p:spTree>
    <p:extLst>
      <p:ext uri="{BB962C8B-B14F-4D97-AF65-F5344CB8AC3E}">
        <p14:creationId xmlns:p14="http://schemas.microsoft.com/office/powerpoint/2010/main" val="2883494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6106274" y="437424"/>
            <a:ext cx="5448300" cy="2554545"/>
          </a:xfrm>
          <a:prstGeom prst="rect">
            <a:avLst/>
          </a:prstGeom>
          <a:noFill/>
        </p:spPr>
        <p:txBody>
          <a:bodyPr wrap="square" rtlCol="0">
            <a:spAutoFit/>
          </a:bodyPr>
          <a:lstStyle/>
          <a:p>
            <a:pPr lvl="0" algn="ctr"/>
            <a:r>
              <a:rPr lang="vi-VN" sz="4000" b="1" dirty="0">
                <a:solidFill>
                  <a:prstClr val="black"/>
                </a:solidFill>
                <a:latin typeface="Calibri" panose="020F0502020204030204"/>
              </a:rPr>
              <a:t>Chia sẻ về những việc em đã và sẽ làm để thể hiện sự tôn trọng tài sản của người khác.</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pic>
        <p:nvPicPr>
          <p:cNvPr id="3" name="Picture 2">
            <a:extLst>
              <a:ext uri="{FF2B5EF4-FFF2-40B4-BE49-F238E27FC236}">
                <a16:creationId xmlns:a16="http://schemas.microsoft.com/office/drawing/2014/main" id="{4680DFA2-5F9E-ED55-673C-9F4E5B3D758E}"/>
              </a:ext>
            </a:extLst>
          </p:cNvPr>
          <p:cNvPicPr>
            <a:picLocks noChangeAspect="1"/>
          </p:cNvPicPr>
          <p:nvPr/>
        </p:nvPicPr>
        <p:blipFill>
          <a:blip r:embed="rId3"/>
          <a:stretch>
            <a:fillRect/>
          </a:stretch>
        </p:blipFill>
        <p:spPr>
          <a:xfrm>
            <a:off x="431414" y="418472"/>
            <a:ext cx="4712616" cy="1438781"/>
          </a:xfrm>
          <a:prstGeom prst="rect">
            <a:avLst/>
          </a:prstGeom>
        </p:spPr>
      </p:pic>
    </p:spTree>
    <p:extLst>
      <p:ext uri="{BB962C8B-B14F-4D97-AF65-F5344CB8AC3E}">
        <p14:creationId xmlns:p14="http://schemas.microsoft.com/office/powerpoint/2010/main" val="2819449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091" t="29953" r="17860" b="4322"/>
          <a:stretch/>
        </p:blipFill>
        <p:spPr>
          <a:xfrm>
            <a:off x="-132080" y="0"/>
            <a:ext cx="12425680" cy="6858000"/>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0" y="-30480"/>
            <a:ext cx="4181152" cy="5066451"/>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5591" y="86363"/>
            <a:ext cx="11720818" cy="6685273"/>
          </a:xfrm>
          <a:custGeom>
            <a:avLst/>
            <a:gdLst>
              <a:gd name="connsiteX0" fmla="*/ 0 w 11720818"/>
              <a:gd name="connsiteY0" fmla="*/ 666655 h 6685273"/>
              <a:gd name="connsiteX1" fmla="*/ 666655 w 11720818"/>
              <a:gd name="connsiteY1" fmla="*/ 0 h 6685273"/>
              <a:gd name="connsiteX2" fmla="*/ 11054163 w 11720818"/>
              <a:gd name="connsiteY2" fmla="*/ 0 h 6685273"/>
              <a:gd name="connsiteX3" fmla="*/ 11720818 w 11720818"/>
              <a:gd name="connsiteY3" fmla="*/ 666655 h 6685273"/>
              <a:gd name="connsiteX4" fmla="*/ 11720818 w 11720818"/>
              <a:gd name="connsiteY4" fmla="*/ 6018618 h 6685273"/>
              <a:gd name="connsiteX5" fmla="*/ 11054163 w 11720818"/>
              <a:gd name="connsiteY5" fmla="*/ 6685273 h 6685273"/>
              <a:gd name="connsiteX6" fmla="*/ 666655 w 11720818"/>
              <a:gd name="connsiteY6" fmla="*/ 6685273 h 6685273"/>
              <a:gd name="connsiteX7" fmla="*/ 0 w 11720818"/>
              <a:gd name="connsiteY7" fmla="*/ 6018618 h 6685273"/>
              <a:gd name="connsiteX8" fmla="*/ 0 w 11720818"/>
              <a:gd name="connsiteY8" fmla="*/ 666655 h 66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0818" h="6685273" fill="none" extrusionOk="0">
                <a:moveTo>
                  <a:pt x="0" y="666655"/>
                </a:moveTo>
                <a:cubicBezTo>
                  <a:pt x="2027" y="353342"/>
                  <a:pt x="312607" y="23723"/>
                  <a:pt x="666655" y="0"/>
                </a:cubicBezTo>
                <a:cubicBezTo>
                  <a:pt x="5022528" y="72427"/>
                  <a:pt x="9113615" y="61419"/>
                  <a:pt x="11054163" y="0"/>
                </a:cubicBezTo>
                <a:cubicBezTo>
                  <a:pt x="11416817" y="-38058"/>
                  <a:pt x="11675639" y="284807"/>
                  <a:pt x="11720818" y="666655"/>
                </a:cubicBezTo>
                <a:cubicBezTo>
                  <a:pt x="11821694" y="1769157"/>
                  <a:pt x="11613505" y="3509150"/>
                  <a:pt x="11720818" y="6018618"/>
                </a:cubicBezTo>
                <a:cubicBezTo>
                  <a:pt x="11734482" y="6317455"/>
                  <a:pt x="11396820" y="6656658"/>
                  <a:pt x="11054163" y="6685273"/>
                </a:cubicBezTo>
                <a:cubicBezTo>
                  <a:pt x="6047159" y="6715100"/>
                  <a:pt x="5653155" y="6605967"/>
                  <a:pt x="666655" y="6685273"/>
                </a:cubicBezTo>
                <a:cubicBezTo>
                  <a:pt x="322865" y="6682515"/>
                  <a:pt x="-10619" y="6388901"/>
                  <a:pt x="0" y="6018618"/>
                </a:cubicBezTo>
                <a:cubicBezTo>
                  <a:pt x="50037" y="3347983"/>
                  <a:pt x="770" y="2350125"/>
                  <a:pt x="0" y="666655"/>
                </a:cubicBezTo>
                <a:close/>
              </a:path>
              <a:path w="11720818" h="6685273" stroke="0" extrusionOk="0">
                <a:moveTo>
                  <a:pt x="0" y="666655"/>
                </a:moveTo>
                <a:cubicBezTo>
                  <a:pt x="70129" y="317588"/>
                  <a:pt x="321181" y="47313"/>
                  <a:pt x="666655" y="0"/>
                </a:cubicBezTo>
                <a:cubicBezTo>
                  <a:pt x="4197087" y="123000"/>
                  <a:pt x="8689733" y="-96860"/>
                  <a:pt x="11054163" y="0"/>
                </a:cubicBezTo>
                <a:cubicBezTo>
                  <a:pt x="11378686" y="-33275"/>
                  <a:pt x="11750668" y="238293"/>
                  <a:pt x="11720818" y="666655"/>
                </a:cubicBezTo>
                <a:cubicBezTo>
                  <a:pt x="11723991" y="2382026"/>
                  <a:pt x="11815085" y="5111999"/>
                  <a:pt x="11720818" y="6018618"/>
                </a:cubicBezTo>
                <a:cubicBezTo>
                  <a:pt x="11700575" y="6394135"/>
                  <a:pt x="11389704" y="6679931"/>
                  <a:pt x="11054163" y="6685273"/>
                </a:cubicBezTo>
                <a:cubicBezTo>
                  <a:pt x="5947613" y="6524566"/>
                  <a:pt x="3023957" y="6724940"/>
                  <a:pt x="666655" y="6685273"/>
                </a:cubicBezTo>
                <a:cubicBezTo>
                  <a:pt x="257400" y="6676978"/>
                  <a:pt x="-65154" y="6357284"/>
                  <a:pt x="0" y="6018618"/>
                </a:cubicBezTo>
                <a:cubicBezTo>
                  <a:pt x="32216" y="4042986"/>
                  <a:pt x="57206" y="2394231"/>
                  <a:pt x="0" y="666655"/>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XEM LẠI</a:t>
            </a:r>
            <a:r>
              <a:rPr kumimoji="0" lang="en-US" sz="4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BÀI HÔM NAY</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CHUẨN</a:t>
            </a:r>
            <a:r>
              <a:rPr kumimoji="0" lang="en-US" sz="4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BỊ BÀI SAU.</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C98FEB3-FC9B-75D4-16AB-8F6F8EB8B837}"/>
              </a:ext>
            </a:extLst>
          </p:cNvPr>
          <p:cNvGrpSpPr/>
          <p:nvPr/>
        </p:nvGrpSpPr>
        <p:grpSpPr>
          <a:xfrm>
            <a:off x="3455284" y="312255"/>
            <a:ext cx="6006768" cy="1355768"/>
            <a:chOff x="2885440" y="114256"/>
            <a:chExt cx="6421120" cy="1505753"/>
          </a:xfrm>
        </p:grpSpPr>
        <p:pic>
          <p:nvPicPr>
            <p:cNvPr id="8" name="Picture 7">
              <a:extLst>
                <a:ext uri="{FF2B5EF4-FFF2-40B4-BE49-F238E27FC236}">
                  <a16:creationId xmlns:a16="http://schemas.microsoft.com/office/drawing/2014/main" id="{E3BD1AD1-FD7D-4BDB-D87E-6533B12F150C}"/>
                </a:ext>
              </a:extLst>
            </p:cNvPr>
            <p:cNvPicPr>
              <a:picLocks noChangeAspect="1"/>
            </p:cNvPicPr>
            <p:nvPr/>
          </p:nvPicPr>
          <p:blipFill>
            <a:blip r:embed="rId7">
              <a:extLst>
                <a:ext uri="{BEBA8EAE-BF5A-486C-A8C5-ECC9F3942E4B}">
                  <a14:imgProps xmlns:a14="http://schemas.microsoft.com/office/drawing/2010/main">
                    <a14:imgLayer r:embed="rId8">
                      <a14:imgEffect>
                        <a14:saturation sat="309000"/>
                      </a14:imgEffect>
                    </a14:imgLayer>
                  </a14:imgProps>
                </a:ext>
              </a:extLst>
            </a:blip>
            <a:stretch>
              <a:fillRect/>
            </a:stretch>
          </p:blipFill>
          <p:spPr>
            <a:xfrm>
              <a:off x="2885440" y="114256"/>
              <a:ext cx="6421120" cy="1505753"/>
            </a:xfrm>
            <a:prstGeom prst="rect">
              <a:avLst/>
            </a:prstGeom>
          </p:spPr>
        </p:pic>
        <p:sp>
          <p:nvSpPr>
            <p:cNvPr id="12" name="TextBox 11">
              <a:extLst>
                <a:ext uri="{FF2B5EF4-FFF2-40B4-BE49-F238E27FC236}">
                  <a16:creationId xmlns:a16="http://schemas.microsoft.com/office/drawing/2014/main" id="{3B59B078-0C2D-AF72-A1BC-7F28E915D4CE}"/>
                </a:ext>
              </a:extLst>
            </p:cNvPr>
            <p:cNvSpPr txBox="1"/>
            <p:nvPr/>
          </p:nvSpPr>
          <p:spPr>
            <a:xfrm>
              <a:off x="4012694" y="114256"/>
              <a:ext cx="416661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Dặn</a:t>
              </a:r>
              <a:r>
                <a:rPr kumimoji="0" lang="en-US"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 </a:t>
              </a:r>
              <a:r>
                <a:rPr kumimoji="0" lang="en-US" sz="7200" b="1" i="0" u="none" strike="noStrike" kern="1200" cap="none" spc="0" normalizeH="0" baseline="0" noProof="0" dirty="0" err="1">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SVN-Poky's" panose="020B0606040200020203" pitchFamily="34" charset="0"/>
                  <a:ea typeface="+mn-ea"/>
                  <a:cs typeface="+mn-cs"/>
                </a:rPr>
                <a:t>dò</a:t>
              </a:r>
              <a:endParaRPr kumimoji="0" lang="vi-VN" sz="7200" b="1" i="0" u="none" strike="noStrike" kern="1200" cap="none" spc="0" normalizeH="0" baseline="0" noProof="0" dirty="0">
                <a:ln w="28575">
                  <a:solidFill>
                    <a:srgbClr val="00B050"/>
                  </a:solidFill>
                  <a:prstDash val="solid"/>
                </a:ln>
                <a:solidFill>
                  <a:srgbClr val="FFFF66"/>
                </a:solidFill>
                <a:effectLst>
                  <a:outerShdw blurRad="50800" dist="38100" dir="2700000" algn="tl" rotWithShape="0">
                    <a:srgbClr val="841918">
                      <a:alpha val="40000"/>
                    </a:srgbClr>
                  </a:outerShdw>
                </a:effectLst>
                <a:uLnTx/>
                <a:uFillTx/>
                <a:latin typeface="Arial" panose="020B0604020202020204" pitchFamily="34" charset="0"/>
                <a:ea typeface="+mn-ea"/>
                <a:cs typeface="+mn-cs"/>
              </a:endParaRPr>
            </a:p>
          </p:txBody>
        </p:sp>
      </p:gr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90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22" presetClass="entr" presetSubtype="8" fill="hold" grpId="0" nodeType="withEffect">
                                  <p:stCondLst>
                                    <p:cond delay="1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10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57F9AE14-5957-3B77-3C40-BBA17D84832A}"/>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7" name="Rectangle: Folded Corner 16">
            <a:extLst>
              <a:ext uri="{FF2B5EF4-FFF2-40B4-BE49-F238E27FC236}">
                <a16:creationId xmlns:a16="http://schemas.microsoft.com/office/drawing/2014/main" id="{CD7BDD81-90C7-B168-2615-B6057B269979}"/>
              </a:ext>
            </a:extLst>
          </p:cNvPr>
          <p:cNvSpPr/>
          <p:nvPr/>
        </p:nvSpPr>
        <p:spPr>
          <a:xfrm>
            <a:off x="9865967" y="406609"/>
            <a:ext cx="2137701" cy="2503920"/>
          </a:xfrm>
          <a:prstGeom prst="foldedCorner">
            <a:avLst/>
          </a:prstGeom>
          <a:solidFill>
            <a:srgbClr val="D364AB"/>
          </a:solidFill>
          <a:ln w="3810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Block Arc 18">
            <a:extLst>
              <a:ext uri="{FF2B5EF4-FFF2-40B4-BE49-F238E27FC236}">
                <a16:creationId xmlns:a16="http://schemas.microsoft.com/office/drawing/2014/main" id="{6FE9FD4D-8AD9-5DD3-3853-5C84B9748BAB}"/>
              </a:ext>
            </a:extLst>
          </p:cNvPr>
          <p:cNvSpPr/>
          <p:nvPr/>
        </p:nvSpPr>
        <p:spPr>
          <a:xfrm rot="5400000" flipV="1">
            <a:off x="9752458" y="229879"/>
            <a:ext cx="901707" cy="552329"/>
          </a:xfrm>
          <a:prstGeom prst="blockArc">
            <a:avLst>
              <a:gd name="adj1" fmla="val 7105177"/>
              <a:gd name="adj2" fmla="val 2187142"/>
              <a:gd name="adj3" fmla="val 23091"/>
            </a:avLst>
          </a:prstGeom>
          <a:solidFill>
            <a:srgbClr val="F8D33A"/>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03E2578-2A29-60AC-5B80-A99F65AC6013}"/>
              </a:ext>
            </a:extLst>
          </p:cNvPr>
          <p:cNvPicPr>
            <a:picLocks noChangeAspect="1"/>
          </p:cNvPicPr>
          <p:nvPr/>
        </p:nvPicPr>
        <p:blipFill>
          <a:blip r:embed="rId2"/>
          <a:stretch>
            <a:fillRect/>
          </a:stretch>
        </p:blipFill>
        <p:spPr>
          <a:xfrm>
            <a:off x="2097237" y="1722321"/>
            <a:ext cx="7730398" cy="4029805"/>
          </a:xfrm>
          <a:prstGeom prst="rect">
            <a:avLst/>
          </a:prstGeom>
        </p:spPr>
      </p:pic>
    </p:spTree>
    <p:extLst>
      <p:ext uri="{BB962C8B-B14F-4D97-AF65-F5344CB8AC3E}">
        <p14:creationId xmlns:p14="http://schemas.microsoft.com/office/powerpoint/2010/main" val="794774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文本框 3">
            <a:extLst>
              <a:ext uri="{FF2B5EF4-FFF2-40B4-BE49-F238E27FC236}">
                <a16:creationId xmlns:a16="http://schemas.microsoft.com/office/drawing/2014/main" id="{D87D7FD7-C75D-CED9-1096-FA570D107DC6}"/>
              </a:ext>
            </a:extLst>
          </p:cNvPr>
          <p:cNvSpPr txBox="1"/>
          <p:nvPr/>
        </p:nvSpPr>
        <p:spPr>
          <a:xfrm>
            <a:off x="574290" y="1797026"/>
            <a:ext cx="7282096" cy="3170099"/>
          </a:xfrm>
          <a:prstGeom prst="rect">
            <a:avLst/>
          </a:prstGeom>
          <a:noFill/>
          <a:ln>
            <a:noFill/>
          </a:ln>
        </p:spPr>
        <p:txBody>
          <a:bodyPr wrap="square" rtlCol="0">
            <a:spAutoFit/>
          </a:bodyPr>
          <a:lstStyle/>
          <a:p>
            <a:pPr algn="ctr" defTabSz="914377"/>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Khởi</a:t>
            </a:r>
            <a:r>
              <a:rPr lang="en-US" altLang="zh-CN"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 </a:t>
            </a:r>
            <a:r>
              <a:rPr lang="en-US" altLang="zh-CN" sz="10000" b="1" dirty="0" err="1">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rPr>
              <a:t>động</a:t>
            </a:r>
            <a:endParaRPr lang="zh-CN" altLang="en-US" sz="10000" b="1" dirty="0">
              <a:ln w="9525">
                <a:noFill/>
              </a:ln>
              <a:solidFill>
                <a:srgbClr val="002060"/>
              </a:solidFill>
              <a:effectLst>
                <a:glow rad="63500">
                  <a:schemeClr val="accent1">
                    <a:satMod val="175000"/>
                    <a:alpha val="40000"/>
                  </a:schemeClr>
                </a:glow>
                <a:reflection blurRad="6350" stA="60000" endA="900" endPos="58000" dir="5400000" sy="-100000" algn="bl" rotWithShape="0"/>
              </a:effectLst>
              <a:latin typeface="#9Slide07 Stormtrooper" panose="020B0500000000000000" pitchFamily="34" charset="0"/>
              <a:ea typeface="方正正黑简体" panose="02000000000000000000" pitchFamily="2" charset="-122"/>
              <a:cs typeface="+mn-ea"/>
              <a:sym typeface="+mn-lt"/>
            </a:endParaRPr>
          </a:p>
        </p:txBody>
      </p:sp>
    </p:spTree>
    <p:extLst>
      <p:ext uri="{BB962C8B-B14F-4D97-AF65-F5344CB8AC3E}">
        <p14:creationId xmlns:p14="http://schemas.microsoft.com/office/powerpoint/2010/main" val="1494482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2" name="Picture 11">
            <a:extLst>
              <a:ext uri="{FF2B5EF4-FFF2-40B4-BE49-F238E27FC236}">
                <a16:creationId xmlns:a16="http://schemas.microsoft.com/office/drawing/2014/main" id="{383ACD27-AAB7-77FA-1D05-0EF4A28486E4}"/>
              </a:ext>
            </a:extLst>
          </p:cNvPr>
          <p:cNvPicPr>
            <a:picLocks noChangeAspect="1"/>
          </p:cNvPicPr>
          <p:nvPr/>
        </p:nvPicPr>
        <p:blipFill>
          <a:blip r:embed="rId3"/>
          <a:srcRect/>
          <a:stretch>
            <a:fillRect/>
          </a:stretch>
        </p:blipFill>
        <p:spPr>
          <a:xfrm>
            <a:off x="1308921" y="3234077"/>
            <a:ext cx="4392557" cy="3514046"/>
          </a:xfrm>
          <a:prstGeom prst="rect">
            <a:avLst/>
          </a:prstGeom>
        </p:spPr>
      </p:pic>
      <p:sp>
        <p:nvSpPr>
          <p:cNvPr id="13" name="Speech Bubble: Rectangle with Corners Rounded 12">
            <a:extLst>
              <a:ext uri="{FF2B5EF4-FFF2-40B4-BE49-F238E27FC236}">
                <a16:creationId xmlns:a16="http://schemas.microsoft.com/office/drawing/2014/main" id="{93384110-7747-6B46-0577-0D7D05ABF471}"/>
              </a:ext>
            </a:extLst>
          </p:cNvPr>
          <p:cNvSpPr/>
          <p:nvPr/>
        </p:nvSpPr>
        <p:spPr>
          <a:xfrm>
            <a:off x="2305050" y="1866899"/>
            <a:ext cx="6286500" cy="1381125"/>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algn="just">
              <a:lnSpc>
                <a:spcPct val="120000"/>
              </a:lnSpc>
              <a:spcBef>
                <a:spcPts val="0"/>
              </a:spcBef>
              <a:spcAft>
                <a:spcPts val="0"/>
              </a:spcAft>
            </a:pPr>
            <a:r>
              <a:rPr lang="nl-NL" sz="3200" b="1" dirty="0">
                <a:effectLst/>
                <a:ea typeface="Times New Roman" panose="02020603050405020304" pitchFamily="18" charset="0"/>
              </a:rPr>
              <a:t>Em hãy cùng bạn kể tên các tài sản (đồ dùng, đồ chơi,..) của mình.</a:t>
            </a:r>
            <a:endParaRPr lang="en-US" sz="3200" b="1" dirty="0">
              <a:effectLst/>
              <a:ea typeface="Calibri" panose="020F0502020204030204" pitchFamily="34" charset="0"/>
            </a:endParaRPr>
          </a:p>
        </p:txBody>
      </p:sp>
      <p:sp>
        <p:nvSpPr>
          <p:cNvPr id="14" name="Speech Bubble: Rectangle with Corners Rounded 13">
            <a:extLst>
              <a:ext uri="{FF2B5EF4-FFF2-40B4-BE49-F238E27FC236}">
                <a16:creationId xmlns:a16="http://schemas.microsoft.com/office/drawing/2014/main" id="{28F90C10-4C74-2991-DB05-24AD554C1D13}"/>
              </a:ext>
            </a:extLst>
          </p:cNvPr>
          <p:cNvSpPr/>
          <p:nvPr/>
        </p:nvSpPr>
        <p:spPr>
          <a:xfrm>
            <a:off x="5905500" y="3429000"/>
            <a:ext cx="6286500" cy="1504949"/>
          </a:xfrm>
          <a:prstGeom prst="wedgeRoundRectCallou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libri" panose="020F0502020204030204" pitchFamily="34" charset="0"/>
                <a:ea typeface="Times New Roman" panose="02020603050405020304" pitchFamily="18" charset="0"/>
                <a:cs typeface="Calibri" panose="020F0502020204030204" pitchFamily="34" charset="0"/>
              </a:rPr>
              <a:t>Khi em bị mất hay hỏng một món đồ chơi/đồ dùng, em cảm thấy như thế nào?</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30493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592667" y="389468"/>
            <a:ext cx="11125200" cy="6146799"/>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3F5B5F6C-FEBB-AC90-BAEE-3AB1F7BE84C6}"/>
              </a:ext>
            </a:extLst>
          </p:cNvPr>
          <p:cNvSpPr/>
          <p:nvPr/>
        </p:nvSpPr>
        <p:spPr>
          <a:xfrm>
            <a:off x="1290570" y="809468"/>
            <a:ext cx="9922073" cy="5433875"/>
          </a:xfrm>
          <a:prstGeom prst="roundRect">
            <a:avLst>
              <a:gd name="adj" fmla="val 9780"/>
            </a:avLst>
          </a:prstGeom>
          <a:solidFill>
            <a:srgbClr val="FCF5E3"/>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1" name="Group 50">
            <a:extLst>
              <a:ext uri="{FF2B5EF4-FFF2-40B4-BE49-F238E27FC236}">
                <a16:creationId xmlns:a16="http://schemas.microsoft.com/office/drawing/2014/main" id="{77C80D0C-5FD3-CE8A-E0E7-DFD9CB06E54A}"/>
              </a:ext>
            </a:extLst>
          </p:cNvPr>
          <p:cNvGrpSpPr/>
          <p:nvPr/>
        </p:nvGrpSpPr>
        <p:grpSpPr>
          <a:xfrm flipH="1">
            <a:off x="183015" y="935665"/>
            <a:ext cx="985384" cy="5307679"/>
            <a:chOff x="11302310" y="935665"/>
            <a:chExt cx="985384" cy="5307679"/>
          </a:xfrm>
        </p:grpSpPr>
        <p:grpSp>
          <p:nvGrpSpPr>
            <p:cNvPr id="52" name="Group 51">
              <a:extLst>
                <a:ext uri="{FF2B5EF4-FFF2-40B4-BE49-F238E27FC236}">
                  <a16:creationId xmlns:a16="http://schemas.microsoft.com/office/drawing/2014/main" id="{46D93B32-4429-B218-6C68-E154EECFA5B8}"/>
                </a:ext>
              </a:extLst>
            </p:cNvPr>
            <p:cNvGrpSpPr/>
            <p:nvPr/>
          </p:nvGrpSpPr>
          <p:grpSpPr>
            <a:xfrm>
              <a:off x="11372981" y="935665"/>
              <a:ext cx="909396" cy="797442"/>
              <a:chOff x="11372981" y="935665"/>
              <a:chExt cx="909396" cy="797442"/>
            </a:xfrm>
          </p:grpSpPr>
          <p:sp>
            <p:nvSpPr>
              <p:cNvPr id="68" name="Oval 67">
                <a:extLst>
                  <a:ext uri="{FF2B5EF4-FFF2-40B4-BE49-F238E27FC236}">
                    <a16:creationId xmlns:a16="http://schemas.microsoft.com/office/drawing/2014/main" id="{72E64901-362C-D517-2C53-73AD2FB8BA98}"/>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Block Arc 68">
                <a:extLst>
                  <a:ext uri="{FF2B5EF4-FFF2-40B4-BE49-F238E27FC236}">
                    <a16:creationId xmlns:a16="http://schemas.microsoft.com/office/drawing/2014/main" id="{F103790A-158E-9835-EB33-980E1BA3042E}"/>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B0C28648-514C-E482-D483-280CA03D3C22}"/>
                </a:ext>
              </a:extLst>
            </p:cNvPr>
            <p:cNvGrpSpPr/>
            <p:nvPr/>
          </p:nvGrpSpPr>
          <p:grpSpPr>
            <a:xfrm>
              <a:off x="11378298" y="1837712"/>
              <a:ext cx="909396" cy="797442"/>
              <a:chOff x="11372981" y="935665"/>
              <a:chExt cx="909396" cy="797442"/>
            </a:xfrm>
          </p:grpSpPr>
          <p:sp>
            <p:nvSpPr>
              <p:cNvPr id="66" name="Oval 65">
                <a:extLst>
                  <a:ext uri="{FF2B5EF4-FFF2-40B4-BE49-F238E27FC236}">
                    <a16:creationId xmlns:a16="http://schemas.microsoft.com/office/drawing/2014/main" id="{DF252FE1-24A4-D073-CA0E-704B0A7BDDE1}"/>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Block Arc 66">
                <a:extLst>
                  <a:ext uri="{FF2B5EF4-FFF2-40B4-BE49-F238E27FC236}">
                    <a16:creationId xmlns:a16="http://schemas.microsoft.com/office/drawing/2014/main" id="{0871FAAE-5A9F-21C1-8D46-F06CBB2072F2}"/>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9D1F8A3D-9433-B834-18DB-7BE2771AAC1A}"/>
                </a:ext>
              </a:extLst>
            </p:cNvPr>
            <p:cNvGrpSpPr/>
            <p:nvPr/>
          </p:nvGrpSpPr>
          <p:grpSpPr>
            <a:xfrm>
              <a:off x="11349424" y="2739759"/>
              <a:ext cx="909396" cy="797442"/>
              <a:chOff x="11372981" y="935665"/>
              <a:chExt cx="909396" cy="797442"/>
            </a:xfrm>
          </p:grpSpPr>
          <p:sp>
            <p:nvSpPr>
              <p:cNvPr id="64" name="Oval 63">
                <a:extLst>
                  <a:ext uri="{FF2B5EF4-FFF2-40B4-BE49-F238E27FC236}">
                    <a16:creationId xmlns:a16="http://schemas.microsoft.com/office/drawing/2014/main" id="{B8796821-E187-3B53-0180-C50CB47D79CF}"/>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Block Arc 64">
                <a:extLst>
                  <a:ext uri="{FF2B5EF4-FFF2-40B4-BE49-F238E27FC236}">
                    <a16:creationId xmlns:a16="http://schemas.microsoft.com/office/drawing/2014/main" id="{6A6630D1-EFBD-98E2-8360-5CC8D52F88E7}"/>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A34D8100-94C2-9919-5FCE-F0E690B6FA19}"/>
                </a:ext>
              </a:extLst>
            </p:cNvPr>
            <p:cNvGrpSpPr/>
            <p:nvPr/>
          </p:nvGrpSpPr>
          <p:grpSpPr>
            <a:xfrm>
              <a:off x="11325867" y="3641806"/>
              <a:ext cx="909396" cy="797442"/>
              <a:chOff x="11372981" y="935665"/>
              <a:chExt cx="909396" cy="797442"/>
            </a:xfrm>
          </p:grpSpPr>
          <p:sp>
            <p:nvSpPr>
              <p:cNvPr id="62" name="Oval 61">
                <a:extLst>
                  <a:ext uri="{FF2B5EF4-FFF2-40B4-BE49-F238E27FC236}">
                    <a16:creationId xmlns:a16="http://schemas.microsoft.com/office/drawing/2014/main" id="{07BE6ACF-7665-93BF-242B-6E39936793AB}"/>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Block Arc 62">
                <a:extLst>
                  <a:ext uri="{FF2B5EF4-FFF2-40B4-BE49-F238E27FC236}">
                    <a16:creationId xmlns:a16="http://schemas.microsoft.com/office/drawing/2014/main" id="{89C7715C-42CA-FFA1-C76B-9A3BF089AFC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26E9783A-A13A-F505-47B1-893ADCBFC881}"/>
                </a:ext>
              </a:extLst>
            </p:cNvPr>
            <p:cNvGrpSpPr/>
            <p:nvPr/>
          </p:nvGrpSpPr>
          <p:grpSpPr>
            <a:xfrm>
              <a:off x="11331184" y="4543853"/>
              <a:ext cx="909396" cy="797442"/>
              <a:chOff x="11372981" y="935665"/>
              <a:chExt cx="909396" cy="797442"/>
            </a:xfrm>
          </p:grpSpPr>
          <p:sp>
            <p:nvSpPr>
              <p:cNvPr id="60" name="Oval 59">
                <a:extLst>
                  <a:ext uri="{FF2B5EF4-FFF2-40B4-BE49-F238E27FC236}">
                    <a16:creationId xmlns:a16="http://schemas.microsoft.com/office/drawing/2014/main" id="{CDCF6D2F-4441-85BF-DB6E-332FF2925E0C}"/>
                  </a:ext>
                </a:extLst>
              </p:cNvPr>
              <p:cNvSpPr/>
              <p:nvPr/>
            </p:nvSpPr>
            <p:spPr>
              <a:xfrm>
                <a:off x="11372981" y="1231078"/>
                <a:ext cx="348699" cy="248099"/>
              </a:xfrm>
              <a:prstGeom prst="ellipse">
                <a:avLst/>
              </a:prstGeom>
              <a:solidFill>
                <a:srgbClr val="6873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Block Arc 60">
                <a:extLst>
                  <a:ext uri="{FF2B5EF4-FFF2-40B4-BE49-F238E27FC236}">
                    <a16:creationId xmlns:a16="http://schemas.microsoft.com/office/drawing/2014/main" id="{F5295E17-624F-0CD5-0E61-F27310B3E03B}"/>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6CDA83C4-E00B-D151-FCE1-0D2B868D7C53}"/>
                </a:ext>
              </a:extLst>
            </p:cNvPr>
            <p:cNvGrpSpPr/>
            <p:nvPr/>
          </p:nvGrpSpPr>
          <p:grpSpPr>
            <a:xfrm>
              <a:off x="11302310" y="5445902"/>
              <a:ext cx="909396" cy="797442"/>
              <a:chOff x="11372981" y="935665"/>
              <a:chExt cx="909396" cy="797442"/>
            </a:xfrm>
          </p:grpSpPr>
          <p:sp>
            <p:nvSpPr>
              <p:cNvPr id="58" name="Oval 57">
                <a:extLst>
                  <a:ext uri="{FF2B5EF4-FFF2-40B4-BE49-F238E27FC236}">
                    <a16:creationId xmlns:a16="http://schemas.microsoft.com/office/drawing/2014/main" id="{E3B4E30D-FBC1-AA00-AA27-A08BAFD21AB9}"/>
                  </a:ext>
                </a:extLst>
              </p:cNvPr>
              <p:cNvSpPr/>
              <p:nvPr/>
            </p:nvSpPr>
            <p:spPr>
              <a:xfrm>
                <a:off x="11372981" y="1231078"/>
                <a:ext cx="348699" cy="248099"/>
              </a:xfrm>
              <a:prstGeom prst="ellipse">
                <a:avLst/>
              </a:prstGeom>
              <a:solidFill>
                <a:srgbClr val="F4E15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Block Arc 58">
                <a:extLst>
                  <a:ext uri="{FF2B5EF4-FFF2-40B4-BE49-F238E27FC236}">
                    <a16:creationId xmlns:a16="http://schemas.microsoft.com/office/drawing/2014/main" id="{05AA1E57-8E01-1031-C735-13003B58F395}"/>
                  </a:ext>
                </a:extLst>
              </p:cNvPr>
              <p:cNvSpPr/>
              <p:nvPr/>
            </p:nvSpPr>
            <p:spPr>
              <a:xfrm>
                <a:off x="11484935" y="935665"/>
                <a:ext cx="797442" cy="797442"/>
              </a:xfrm>
              <a:prstGeom prst="blockArc">
                <a:avLst>
                  <a:gd name="adj1" fmla="val 10365786"/>
                  <a:gd name="adj2" fmla="val 5330325"/>
                  <a:gd name="adj3" fmla="val 11045"/>
                </a:avLst>
              </a:prstGeom>
              <a:solidFill>
                <a:srgbClr val="22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2">
            <a:extLst>
              <a:ext uri="{FF2B5EF4-FFF2-40B4-BE49-F238E27FC236}">
                <a16:creationId xmlns:a16="http://schemas.microsoft.com/office/drawing/2014/main" id="{D4C8D46E-42C9-0B87-1943-C85A614FC4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022" b="97079" l="1348" r="95506">
                        <a14:foregroundMark x1="14831" y1="86742" x2="43371" y2="63371"/>
                        <a14:foregroundMark x1="15281" y1="75955" x2="18427" y2="57753"/>
                        <a14:foregroundMark x1="8989" y1="61573" x2="7416" y2="84045"/>
                        <a14:foregroundMark x1="3596" y1="48989" x2="5618" y2="73034"/>
                        <a14:foregroundMark x1="12809" y1="88315" x2="53258" y2="93034"/>
                        <a14:foregroundMark x1="32584" y1="94831" x2="74831" y2="93034"/>
                        <a14:foregroundMark x1="53483" y1="97079" x2="46292" y2="97079"/>
                        <a14:foregroundMark x1="91685" y1="89438" x2="95730" y2="78427"/>
                        <a14:foregroundMark x1="92228" y1="44045" x2="93708" y2="53034"/>
                        <a14:foregroundMark x1="93644" y1="44045" x2="93933" y2="45169"/>
                        <a14:foregroundMark x1="93712" y1="44045" x2="95506" y2="53258"/>
                        <a14:foregroundMark x1="44944" y1="7191" x2="45843" y2="16180"/>
                        <a14:foregroundMark x1="50562" y1="4045" x2="53034" y2="17079"/>
                        <a14:foregroundMark x1="51236" y1="2247" x2="57079" y2="22697"/>
                        <a14:foregroundMark x1="57079" y1="11011" x2="57079" y2="39775"/>
                        <a14:foregroundMark x1="91910" y1="42247" x2="93933" y2="47191"/>
                        <a14:foregroundMark x1="92135" y1="40449" x2="94831" y2="48989"/>
                        <a14:foregroundMark x1="8090" y1="36180" x2="8315" y2="42472"/>
                        <a14:foregroundMark x1="8315" y1="35281" x2="7416" y2="44270"/>
                        <a14:foregroundMark x1="1348" y1="53258" x2="3820" y2="60225"/>
                        <a14:backgroundMark x1="92584" y1="40312" x2="92584" y2="31461"/>
                        <a14:backgroundMark x1="93483" y1="37978" x2="93572" y2="40010"/>
                        <a14:backgroundMark x1="93708" y1="40000" x2="86742" y2="27416"/>
                        <a14:backgroundMark x1="82921" y1="27416" x2="93708" y2="36404"/>
                        <a14:backgroundMark x1="86292" y1="28989" x2="91685" y2="37079"/>
                      </a14:backgroundRemoval>
                    </a14:imgEffect>
                  </a14:imgLayer>
                </a14:imgProps>
              </a:ext>
              <a:ext uri="{28A0092B-C50C-407E-A947-70E740481C1C}">
                <a14:useLocalDpi xmlns:a14="http://schemas.microsoft.com/office/drawing/2010/main" val="0"/>
              </a:ext>
            </a:extLst>
          </a:blip>
          <a:srcRect/>
          <a:stretch>
            <a:fillRect/>
          </a:stretch>
        </p:blipFill>
        <p:spPr bwMode="auto">
          <a:xfrm rot="20990149">
            <a:off x="6658858" y="968023"/>
            <a:ext cx="4307365" cy="43073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D8AB91-9C97-B80B-D9FD-2900AC5E46A7}"/>
              </a:ext>
            </a:extLst>
          </p:cNvPr>
          <p:cNvSpPr/>
          <p:nvPr/>
        </p:nvSpPr>
        <p:spPr>
          <a:xfrm>
            <a:off x="4292337" y="5678750"/>
            <a:ext cx="3831235" cy="198746"/>
          </a:xfrm>
          <a:prstGeom prst="roundRect">
            <a:avLst/>
          </a:prstGeom>
          <a:solidFill>
            <a:srgbClr val="CF66A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9EBF675-F683-0649-BB0B-7B21875FEFDC}"/>
              </a:ext>
            </a:extLst>
          </p:cNvPr>
          <p:cNvPicPr>
            <a:picLocks noChangeAspect="1"/>
          </p:cNvPicPr>
          <p:nvPr/>
        </p:nvPicPr>
        <p:blipFill>
          <a:blip r:embed="rId4"/>
          <a:stretch>
            <a:fillRect/>
          </a:stretch>
        </p:blipFill>
        <p:spPr>
          <a:xfrm>
            <a:off x="973845" y="1435794"/>
            <a:ext cx="7285351" cy="5157663"/>
          </a:xfrm>
          <a:prstGeom prst="rect">
            <a:avLst/>
          </a:prstGeom>
        </p:spPr>
      </p:pic>
    </p:spTree>
    <p:extLst>
      <p:ext uri="{BB962C8B-B14F-4D97-AF65-F5344CB8AC3E}">
        <p14:creationId xmlns:p14="http://schemas.microsoft.com/office/powerpoint/2010/main" val="2253403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667">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667">
                                          <p:cBhvr additive="base">
                                            <p:cTn id="7" dur="3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667">
                                          <p:cBhvr additive="base">
                                            <p:cTn id="11" dur="3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3000" fill="hold"/>
                                            <p:tgtEl>
                                              <p:spTgt spid="4"/>
                                            </p:tgtEl>
                                            <p:attrNameLst>
                                              <p:attrName>ppt_x</p:attrName>
                                            </p:attrNameLst>
                                          </p:cBhvr>
                                          <p:tavLst>
                                            <p:tav tm="0">
                                              <p:val>
                                                <p:strVal val="#ppt_x"/>
                                              </p:val>
                                            </p:tav>
                                            <p:tav tm="100000">
                                              <p:val>
                                                <p:strVal val="#ppt_x"/>
                                              </p:val>
                                            </p:tav>
                                          </p:tavLst>
                                        </p:anim>
                                        <p:anim calcmode="lin" valueType="num">
                                          <p:cBhvr additive="base">
                                            <p:cTn id="12"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Oval 5">
            <a:extLst>
              <a:ext uri="{FF2B5EF4-FFF2-40B4-BE49-F238E27FC236}">
                <a16:creationId xmlns:a16="http://schemas.microsoft.com/office/drawing/2014/main" id="{905DCB7C-7414-1C7A-09C2-67EB2BC7C68A}"/>
              </a:ext>
            </a:extLst>
          </p:cNvPr>
          <p:cNvSpPr/>
          <p:nvPr/>
        </p:nvSpPr>
        <p:spPr>
          <a:xfrm>
            <a:off x="10786677" y="5575378"/>
            <a:ext cx="1190501" cy="1190501"/>
          </a:xfrm>
          <a:prstGeom prst="ellipse">
            <a:avLst/>
          </a:prstGeom>
          <a:solidFill>
            <a:srgbClr val="D364AB"/>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calendar&#10;&#10;Description automatically generated">
            <a:extLst>
              <a:ext uri="{FF2B5EF4-FFF2-40B4-BE49-F238E27FC236}">
                <a16:creationId xmlns:a16="http://schemas.microsoft.com/office/drawing/2014/main" id="{8F7C5F6F-8B8D-2809-9F05-47E51878A8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339" b="47698" l="59572" r="87601">
                        <a14:foregroundMark x1="74798" y1="47738" x2="74354" y2="44588"/>
                        <a14:foregroundMark x1="71931" y1="45880" x2="74798" y2="47011"/>
                        <a14:foregroundMark x1="72779" y1="46729" x2="73223" y2="47456"/>
                        <a14:foregroundMark x1="77383" y1="47456" x2="76252" y2="45153"/>
                        <a14:foregroundMark x1="74960" y1="10339" x2="76656" y2="10460"/>
                        <a14:backgroundMark x1="67771" y1="32674" x2="67488" y2="39015"/>
                        <a14:backgroundMark x1="79523" y1="37843" x2="85137" y2="44023"/>
                      </a14:backgroundRemoval>
                    </a14:imgEffect>
                  </a14:imgLayer>
                </a14:imgProps>
              </a:ext>
              <a:ext uri="{28A0092B-C50C-407E-A947-70E740481C1C}">
                <a14:useLocalDpi xmlns:a14="http://schemas.microsoft.com/office/drawing/2010/main" val="0"/>
              </a:ext>
            </a:extLst>
          </a:blip>
          <a:srcRect l="56148" t="6222" r="8851" b="50000"/>
          <a:stretch/>
        </p:blipFill>
        <p:spPr>
          <a:xfrm>
            <a:off x="-924674" y="670682"/>
            <a:ext cx="4946773" cy="6187318"/>
          </a:xfrm>
          <a:prstGeom prst="rect">
            <a:avLst/>
          </a:prstGeom>
        </p:spPr>
      </p:pic>
      <p:pic>
        <p:nvPicPr>
          <p:cNvPr id="11" name="Picture 5">
            <a:extLst>
              <a:ext uri="{FF2B5EF4-FFF2-40B4-BE49-F238E27FC236}">
                <a16:creationId xmlns:a16="http://schemas.microsoft.com/office/drawing/2014/main" id="{527C291F-A07B-D261-7C35-8D7F669078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87669" y="667820"/>
            <a:ext cx="8594048" cy="3371338"/>
          </a:xfrm>
          <a:prstGeom prst="rect">
            <a:avLst/>
          </a:prstGeom>
        </p:spPr>
      </p:pic>
      <p:sp>
        <p:nvSpPr>
          <p:cNvPr id="12" name="TextBox 11">
            <a:extLst>
              <a:ext uri="{FF2B5EF4-FFF2-40B4-BE49-F238E27FC236}">
                <a16:creationId xmlns:a16="http://schemas.microsoft.com/office/drawing/2014/main" id="{FD3C8F1C-1C9B-B035-57BE-3BDB24968AE9}"/>
              </a:ext>
            </a:extLst>
          </p:cNvPr>
          <p:cNvSpPr txBox="1"/>
          <p:nvPr/>
        </p:nvSpPr>
        <p:spPr>
          <a:xfrm flipH="1">
            <a:off x="3530766" y="1200261"/>
            <a:ext cx="7729710" cy="2308324"/>
          </a:xfrm>
          <a:prstGeom prst="rect">
            <a:avLst/>
          </a:prstGeom>
          <a:noFill/>
        </p:spPr>
        <p:txBody>
          <a:bodyPr wrap="square" rtlCol="0">
            <a:spAutoFit/>
          </a:bodyPr>
          <a:lstStyle/>
          <a:p>
            <a:pPr lvl="0" algn="ctr">
              <a:defRPr/>
            </a:pPr>
            <a:r>
              <a:rPr lang="en-US" sz="4800" b="1" dirty="0" err="1">
                <a:solidFill>
                  <a:schemeClr val="bg1"/>
                </a:solidFill>
              </a:rPr>
              <a:t>Hoạt</a:t>
            </a:r>
            <a:r>
              <a:rPr lang="en-US" sz="4800" b="1" dirty="0">
                <a:solidFill>
                  <a:schemeClr val="bg1"/>
                </a:solidFill>
              </a:rPr>
              <a:t> </a:t>
            </a:r>
            <a:r>
              <a:rPr lang="en-US" sz="4800" b="1" dirty="0" err="1">
                <a:solidFill>
                  <a:schemeClr val="bg1"/>
                </a:solidFill>
              </a:rPr>
              <a:t>động</a:t>
            </a:r>
            <a:r>
              <a:rPr lang="en-US" sz="4800" b="1" dirty="0">
                <a:solidFill>
                  <a:schemeClr val="bg1"/>
                </a:solidFill>
              </a:rPr>
              <a:t> 1: </a:t>
            </a:r>
            <a:r>
              <a:rPr lang="en-US" sz="4800" b="1" dirty="0" err="1">
                <a:solidFill>
                  <a:schemeClr val="bg1"/>
                </a:solidFill>
              </a:rPr>
              <a:t>Tìm</a:t>
            </a:r>
            <a:r>
              <a:rPr lang="en-US" sz="4800" b="1" dirty="0">
                <a:solidFill>
                  <a:schemeClr val="bg1"/>
                </a:solidFill>
              </a:rPr>
              <a:t> </a:t>
            </a:r>
            <a:r>
              <a:rPr lang="en-US" sz="4800" b="1" dirty="0" err="1">
                <a:solidFill>
                  <a:schemeClr val="bg1"/>
                </a:solidFill>
              </a:rPr>
              <a:t>hiểu</a:t>
            </a:r>
            <a:r>
              <a:rPr lang="en-US" sz="4800" b="1" dirty="0">
                <a:solidFill>
                  <a:schemeClr val="bg1"/>
                </a:solidFill>
              </a:rPr>
              <a:t> </a:t>
            </a:r>
            <a:r>
              <a:rPr lang="en-US" sz="4800" b="1" dirty="0" err="1">
                <a:solidFill>
                  <a:schemeClr val="bg1"/>
                </a:solidFill>
              </a:rPr>
              <a:t>một</a:t>
            </a:r>
            <a:r>
              <a:rPr lang="en-US" sz="4800" b="1" dirty="0">
                <a:solidFill>
                  <a:schemeClr val="bg1"/>
                </a:solidFill>
              </a:rPr>
              <a:t> </a:t>
            </a:r>
            <a:r>
              <a:rPr lang="en-US" sz="4800" b="1" dirty="0" err="1">
                <a:solidFill>
                  <a:schemeClr val="bg1"/>
                </a:solidFill>
              </a:rPr>
              <a:t>số</a:t>
            </a:r>
            <a:r>
              <a:rPr lang="en-US" sz="4800" b="1" dirty="0">
                <a:solidFill>
                  <a:schemeClr val="bg1"/>
                </a:solidFill>
              </a:rPr>
              <a:t> </a:t>
            </a:r>
            <a:r>
              <a:rPr lang="en-US" sz="4800" b="1" dirty="0" err="1">
                <a:solidFill>
                  <a:schemeClr val="bg1"/>
                </a:solidFill>
              </a:rPr>
              <a:t>biểu</a:t>
            </a:r>
            <a:r>
              <a:rPr lang="en-US" sz="4800" b="1" dirty="0">
                <a:solidFill>
                  <a:schemeClr val="bg1"/>
                </a:solidFill>
              </a:rPr>
              <a:t> </a:t>
            </a:r>
            <a:r>
              <a:rPr lang="en-US" sz="4800" b="1" dirty="0" err="1">
                <a:solidFill>
                  <a:schemeClr val="bg1"/>
                </a:solidFill>
              </a:rPr>
              <a:t>hiện</a:t>
            </a:r>
            <a:r>
              <a:rPr lang="en-US" sz="4800" b="1" dirty="0">
                <a:solidFill>
                  <a:schemeClr val="bg1"/>
                </a:solidFill>
              </a:rPr>
              <a:t> </a:t>
            </a:r>
            <a:r>
              <a:rPr lang="en-US" sz="4800" b="1" dirty="0" err="1">
                <a:solidFill>
                  <a:schemeClr val="bg1"/>
                </a:solidFill>
              </a:rPr>
              <a:t>tôn</a:t>
            </a:r>
            <a:r>
              <a:rPr lang="en-US" sz="4800" b="1" dirty="0">
                <a:solidFill>
                  <a:schemeClr val="bg1"/>
                </a:solidFill>
              </a:rPr>
              <a:t> </a:t>
            </a:r>
            <a:r>
              <a:rPr lang="en-US" sz="4800" b="1" dirty="0" err="1">
                <a:solidFill>
                  <a:schemeClr val="bg1"/>
                </a:solidFill>
              </a:rPr>
              <a:t>trọng</a:t>
            </a:r>
            <a:r>
              <a:rPr lang="en-US" sz="4800" b="1" dirty="0">
                <a:solidFill>
                  <a:schemeClr val="bg1"/>
                </a:solidFill>
              </a:rPr>
              <a:t> </a:t>
            </a:r>
            <a:r>
              <a:rPr lang="en-US" sz="4800" b="1" dirty="0" err="1">
                <a:solidFill>
                  <a:schemeClr val="bg1"/>
                </a:solidFill>
              </a:rPr>
              <a:t>tài</a:t>
            </a:r>
            <a:r>
              <a:rPr lang="en-US" sz="4800" b="1" dirty="0">
                <a:solidFill>
                  <a:schemeClr val="bg1"/>
                </a:solidFill>
              </a:rPr>
              <a:t> </a:t>
            </a:r>
            <a:r>
              <a:rPr lang="en-US" sz="4800" b="1" dirty="0" err="1">
                <a:solidFill>
                  <a:schemeClr val="bg1"/>
                </a:solidFill>
              </a:rPr>
              <a:t>sản</a:t>
            </a:r>
            <a:r>
              <a:rPr lang="en-US" sz="4800" b="1" dirty="0">
                <a:solidFill>
                  <a:schemeClr val="bg1"/>
                </a:solidFill>
              </a:rPr>
              <a:t> </a:t>
            </a:r>
            <a:r>
              <a:rPr lang="en-US" sz="4800" b="1" dirty="0" err="1">
                <a:solidFill>
                  <a:schemeClr val="bg1"/>
                </a:solidFill>
              </a:rPr>
              <a:t>của</a:t>
            </a:r>
            <a:r>
              <a:rPr lang="en-US" sz="4800" b="1" dirty="0">
                <a:solidFill>
                  <a:schemeClr val="bg1"/>
                </a:solidFill>
              </a:rPr>
              <a:t> </a:t>
            </a:r>
            <a:r>
              <a:rPr lang="en-US" sz="4800" b="1" dirty="0" err="1">
                <a:solidFill>
                  <a:schemeClr val="bg1"/>
                </a:solidFill>
              </a:rPr>
              <a:t>người</a:t>
            </a:r>
            <a:r>
              <a:rPr lang="en-US" sz="4800" b="1" dirty="0">
                <a:solidFill>
                  <a:schemeClr val="bg1"/>
                </a:solidFill>
              </a:rPr>
              <a:t> </a:t>
            </a:r>
            <a:r>
              <a:rPr lang="en-US" sz="4800" b="1" dirty="0" err="1">
                <a:solidFill>
                  <a:schemeClr val="bg1"/>
                </a:solidFill>
              </a:rPr>
              <a:t>khác</a:t>
            </a:r>
            <a:r>
              <a:rPr lang="en-US" sz="4800" b="1" dirty="0">
                <a:solidFill>
                  <a:schemeClr val="bg1"/>
                </a:solidFill>
              </a:rPr>
              <a:t> </a:t>
            </a:r>
            <a:endParaRPr kumimoji="0" lang="en-US" sz="287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ndParaRPr>
          </a:p>
        </p:txBody>
      </p:sp>
    </p:spTree>
    <p:extLst>
      <p:ext uri="{BB962C8B-B14F-4D97-AF65-F5344CB8AC3E}">
        <p14:creationId xmlns:p14="http://schemas.microsoft.com/office/powerpoint/2010/main" val="99706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B198320-DD7B-9E73-C904-7926AE3902D0}"/>
              </a:ext>
            </a:extLst>
          </p:cNvPr>
          <p:cNvSpPr txBox="1"/>
          <p:nvPr/>
        </p:nvSpPr>
        <p:spPr>
          <a:xfrm>
            <a:off x="965771" y="513708"/>
            <a:ext cx="10253609" cy="646331"/>
          </a:xfrm>
          <a:prstGeom prst="rect">
            <a:avLst/>
          </a:prstGeom>
          <a:noFill/>
        </p:spPr>
        <p:txBody>
          <a:bodyPr wrap="square" rtlCol="0">
            <a:spAutoFit/>
          </a:bodyPr>
          <a:lstStyle/>
          <a:p>
            <a:r>
              <a:rPr lang="en-US" sz="3600" b="1" dirty="0" err="1"/>
              <a:t>Đọc</a:t>
            </a:r>
            <a:r>
              <a:rPr lang="en-US" sz="3600" b="1" dirty="0"/>
              <a:t> </a:t>
            </a:r>
            <a:r>
              <a:rPr lang="en-US" sz="3600" b="1" dirty="0" err="1"/>
              <a:t>các</a:t>
            </a:r>
            <a:r>
              <a:rPr lang="en-US" sz="3600" b="1" dirty="0"/>
              <a:t> </a:t>
            </a:r>
            <a:r>
              <a:rPr lang="en-US" sz="3600" b="1" dirty="0" err="1"/>
              <a:t>trường</a:t>
            </a:r>
            <a:r>
              <a:rPr lang="en-US" sz="3600" b="1" dirty="0"/>
              <a:t> </a:t>
            </a:r>
            <a:r>
              <a:rPr lang="en-US" sz="3600" b="1" dirty="0" err="1"/>
              <a:t>hợp</a:t>
            </a:r>
            <a:r>
              <a:rPr lang="en-US" sz="3600" b="1" dirty="0"/>
              <a:t> </a:t>
            </a:r>
            <a:r>
              <a:rPr lang="en-US" sz="3600" b="1" dirty="0" err="1"/>
              <a:t>dưới</a:t>
            </a:r>
            <a:r>
              <a:rPr lang="en-US" sz="3600" b="1" dirty="0"/>
              <a:t> </a:t>
            </a:r>
            <a:r>
              <a:rPr lang="en-US" sz="3600" b="1" dirty="0" err="1"/>
              <a:t>đây</a:t>
            </a:r>
            <a:r>
              <a:rPr lang="en-US" sz="3600" b="1" dirty="0"/>
              <a:t> </a:t>
            </a:r>
            <a:r>
              <a:rPr lang="en-US" sz="3600" b="1" dirty="0" err="1"/>
              <a:t>và</a:t>
            </a:r>
            <a:r>
              <a:rPr lang="en-US" sz="3600" b="1" dirty="0"/>
              <a:t> </a:t>
            </a:r>
            <a:r>
              <a:rPr lang="en-US" sz="3600" b="1" dirty="0" err="1"/>
              <a:t>thực</a:t>
            </a:r>
            <a:r>
              <a:rPr lang="en-US" sz="3600" b="1" dirty="0"/>
              <a:t> </a:t>
            </a:r>
            <a:r>
              <a:rPr lang="en-US" sz="3600" b="1" dirty="0" err="1"/>
              <a:t>hiện</a:t>
            </a:r>
            <a:r>
              <a:rPr lang="en-US" sz="3600" b="1" dirty="0"/>
              <a:t> </a:t>
            </a:r>
            <a:r>
              <a:rPr lang="en-US" sz="3600" b="1" dirty="0" err="1"/>
              <a:t>yêu</a:t>
            </a:r>
            <a:r>
              <a:rPr lang="en-US" sz="3600" b="1" dirty="0"/>
              <a:t> </a:t>
            </a:r>
            <a:r>
              <a:rPr lang="en-US" sz="3600" b="1" dirty="0" err="1"/>
              <a:t>cầu</a:t>
            </a:r>
            <a:r>
              <a:rPr lang="en-US" sz="3600" b="1" dirty="0"/>
              <a:t>:</a:t>
            </a: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705866" y="1400657"/>
            <a:ext cx="5191125" cy="2371725"/>
          </a:xfrm>
          <a:prstGeom prst="rect">
            <a:avLst/>
          </a:prstGeom>
        </p:spPr>
      </p:pic>
      <p:pic>
        <p:nvPicPr>
          <p:cNvPr id="9" name="Picture 8">
            <a:extLst>
              <a:ext uri="{FF2B5EF4-FFF2-40B4-BE49-F238E27FC236}">
                <a16:creationId xmlns:a16="http://schemas.microsoft.com/office/drawing/2014/main" id="{0FCF9981-9804-7421-CF74-5C2CBC0EBB66}"/>
              </a:ext>
            </a:extLst>
          </p:cNvPr>
          <p:cNvPicPr>
            <a:picLocks noChangeAspect="1"/>
          </p:cNvPicPr>
          <p:nvPr/>
        </p:nvPicPr>
        <p:blipFill>
          <a:blip r:embed="rId3"/>
          <a:stretch>
            <a:fillRect/>
          </a:stretch>
        </p:blipFill>
        <p:spPr>
          <a:xfrm>
            <a:off x="6001767" y="1444268"/>
            <a:ext cx="5572125" cy="2305050"/>
          </a:xfrm>
          <a:prstGeom prst="rect">
            <a:avLst/>
          </a:prstGeom>
        </p:spPr>
      </p:pic>
      <p:pic>
        <p:nvPicPr>
          <p:cNvPr id="11" name="Picture 10">
            <a:extLst>
              <a:ext uri="{FF2B5EF4-FFF2-40B4-BE49-F238E27FC236}">
                <a16:creationId xmlns:a16="http://schemas.microsoft.com/office/drawing/2014/main" id="{0C1FB00A-DFAF-BADC-577C-113064E649C5}"/>
              </a:ext>
            </a:extLst>
          </p:cNvPr>
          <p:cNvPicPr>
            <a:picLocks noChangeAspect="1"/>
          </p:cNvPicPr>
          <p:nvPr/>
        </p:nvPicPr>
        <p:blipFill>
          <a:blip r:embed="rId4"/>
          <a:stretch>
            <a:fillRect/>
          </a:stretch>
        </p:blipFill>
        <p:spPr>
          <a:xfrm>
            <a:off x="730695" y="3978989"/>
            <a:ext cx="5038725" cy="2228850"/>
          </a:xfrm>
          <a:prstGeom prst="rect">
            <a:avLst/>
          </a:prstGeom>
        </p:spPr>
      </p:pic>
      <p:pic>
        <p:nvPicPr>
          <p:cNvPr id="13" name="Picture 12">
            <a:extLst>
              <a:ext uri="{FF2B5EF4-FFF2-40B4-BE49-F238E27FC236}">
                <a16:creationId xmlns:a16="http://schemas.microsoft.com/office/drawing/2014/main" id="{974F0D6F-013C-D2EC-FA65-3567B65C052D}"/>
              </a:ext>
            </a:extLst>
          </p:cNvPr>
          <p:cNvPicPr>
            <a:picLocks noChangeAspect="1"/>
          </p:cNvPicPr>
          <p:nvPr/>
        </p:nvPicPr>
        <p:blipFill>
          <a:blip r:embed="rId5"/>
          <a:stretch>
            <a:fillRect/>
          </a:stretch>
        </p:blipFill>
        <p:spPr>
          <a:xfrm>
            <a:off x="6012093" y="3992526"/>
            <a:ext cx="5556607" cy="2181225"/>
          </a:xfrm>
          <a:prstGeom prst="rect">
            <a:avLst/>
          </a:prstGeom>
        </p:spPr>
      </p:pic>
    </p:spTree>
    <p:extLst>
      <p:ext uri="{BB962C8B-B14F-4D97-AF65-F5344CB8AC3E}">
        <p14:creationId xmlns:p14="http://schemas.microsoft.com/office/powerpoint/2010/main" val="1565442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F412D1F0-9CAF-BA95-18D8-19D8F9A265D8}"/>
              </a:ext>
            </a:extLst>
          </p:cNvPr>
          <p:cNvGrpSpPr/>
          <p:nvPr/>
        </p:nvGrpSpPr>
        <p:grpSpPr>
          <a:xfrm>
            <a:off x="849570" y="2595334"/>
            <a:ext cx="4097114" cy="4103417"/>
            <a:chOff x="849570" y="2595334"/>
            <a:chExt cx="4097114" cy="4103417"/>
          </a:xfrm>
        </p:grpSpPr>
        <p:pic>
          <p:nvPicPr>
            <p:cNvPr id="2" name="Picture 1">
              <a:extLst>
                <a:ext uri="{FF2B5EF4-FFF2-40B4-BE49-F238E27FC236}">
                  <a16:creationId xmlns:a16="http://schemas.microsoft.com/office/drawing/2014/main" id="{54045821-50DD-E5DE-37D3-F3A9CB73A19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85" b="89862" l="308" r="93846">
                          <a14:foregroundMark x1="17692" y1="41167" x2="7385" y2="40860"/>
                          <a14:foregroundMark x1="7385" y1="40860" x2="308" y2="44547"/>
                          <a14:foregroundMark x1="308" y1="44547" x2="308" y2="45622"/>
                          <a14:foregroundMark x1="18923" y1="38402" x2="8308" y2="45315"/>
                          <a14:foregroundMark x1="8308" y1="45315" x2="8000" y2="51152"/>
                          <a14:foregroundMark x1="6551" y1="72197" x2="6615" y2="78955"/>
                          <a14:foregroundMark x1="6462" y1="62673" x2="6497" y2="66440"/>
                          <a14:foregroundMark x1="9255" y1="85381" x2="8308" y2="90015"/>
                          <a14:foregroundMark x1="9846" y1="82488" x2="9784" y2="82792"/>
                          <a14:foregroundMark x1="14769" y1="80645" x2="14615" y2="88786"/>
                          <a14:foregroundMark x1="9231" y1="82028" x2="9015" y2="82747"/>
                          <a14:foregroundMark x1="8308" y1="81106" x2="8308" y2="82705"/>
                          <a14:foregroundMark x1="14000" y1="80952" x2="14000" y2="88018"/>
                          <a14:foregroundMark x1="83846" y1="54839" x2="82154" y2="56375"/>
                          <a14:foregroundMark x1="80308" y1="35637" x2="91385" y2="41782"/>
                          <a14:foregroundMark x1="92462" y1="36406" x2="93846" y2="50845"/>
                          <a14:foregroundMark x1="83385" y1="33333" x2="76923" y2="37942"/>
                          <a14:foregroundMark x1="92462" y1="42396" x2="90615" y2="53456"/>
                          <a14:foregroundMark x1="87077" y1="68203" x2="85846" y2="74194"/>
                          <a14:foregroundMark x1="83538" y1="80184" x2="83846" y2="88172"/>
                          <a14:foregroundMark x1="78462" y1="79877" x2="78923" y2="86636"/>
                          <a14:foregroundMark x1="78923" y1="87250" x2="78923" y2="87711"/>
                          <a14:foregroundMark x1="72615" y1="46851" x2="72615" y2="48541"/>
                          <a14:foregroundMark x1="73692" y1="48848" x2="73846" y2="50845"/>
                          <a14:foregroundMark x1="66863" y1="54819" x2="66462" y2="54839"/>
                          <a14:foregroundMark x1="69538" y1="54685" x2="68024" y2="54761"/>
                          <a14:foregroundMark x1="68923" y1="52995" x2="67270" y2="53985"/>
                          <a14:foregroundMark x1="72769" y1="48848" x2="73077" y2="49462"/>
                          <a14:backgroundMark x1="9846" y1="82796" x2="9692" y2="85407"/>
                          <a14:backgroundMark x1="8000" y1="67896" x2="8000" y2="72197"/>
                          <a14:backgroundMark x1="7538" y1="66667" x2="7231" y2="68049"/>
                          <a14:backgroundMark x1="72923" y1="50916" x2="72923" y2="51152"/>
                          <a14:backgroundMark x1="72923" y1="48541" x2="72923" y2="48907"/>
                          <a14:backgroundMark x1="73077" y1="54839" x2="71846" y2="52995"/>
                          <a14:backgroundMark x1="66308" y1="52995" x2="65538" y2="53456"/>
                          <a14:backgroundMark x1="74462" y1="64055" x2="74462" y2="64055"/>
                        </a14:backgroundRemoval>
                      </a14:imgEffect>
                    </a14:imgLayer>
                  </a14:imgProps>
                </a:ext>
              </a:extLst>
            </a:blip>
            <a:stretch>
              <a:fillRect/>
            </a:stretch>
          </p:blipFill>
          <p:spPr>
            <a:xfrm>
              <a:off x="849570" y="2595334"/>
              <a:ext cx="4097114" cy="4103417"/>
            </a:xfrm>
            <a:prstGeom prst="rect">
              <a:avLst/>
            </a:prstGeom>
          </p:spPr>
        </p:pic>
        <p:sp>
          <p:nvSpPr>
            <p:cNvPr id="4" name="TextBox 3">
              <a:extLst>
                <a:ext uri="{FF2B5EF4-FFF2-40B4-BE49-F238E27FC236}">
                  <a16:creationId xmlns:a16="http://schemas.microsoft.com/office/drawing/2014/main" id="{9621F557-CA67-2CC8-1DD5-D8436BBDA4A8}"/>
                </a:ext>
              </a:extLst>
            </p:cNvPr>
            <p:cNvSpPr txBox="1"/>
            <p:nvPr/>
          </p:nvSpPr>
          <p:spPr>
            <a:xfrm>
              <a:off x="1037690" y="3143892"/>
              <a:ext cx="3811713" cy="646331"/>
            </a:xfrm>
            <a:prstGeom prst="rect">
              <a:avLst/>
            </a:prstGeom>
            <a:noFill/>
          </p:spPr>
          <p:txBody>
            <a:bodyPr wrap="square" rtlCol="0">
              <a:spAutoFit/>
            </a:bodyPr>
            <a:lstStyle/>
            <a:p>
              <a:r>
                <a:rPr lang="en-US" sz="3600" b="1" dirty="0" err="1">
                  <a:solidFill>
                    <a:srgbClr val="FF0000"/>
                  </a:solidFill>
                </a:rPr>
                <a:t>Thảo</a:t>
              </a:r>
              <a:r>
                <a:rPr lang="en-US" sz="3600" b="1" dirty="0">
                  <a:solidFill>
                    <a:srgbClr val="FF0000"/>
                  </a:solidFill>
                </a:rPr>
                <a:t> </a:t>
              </a:r>
              <a:r>
                <a:rPr lang="en-US" sz="3600" b="1" dirty="0" err="1">
                  <a:solidFill>
                    <a:srgbClr val="FF0000"/>
                  </a:solidFill>
                </a:rPr>
                <a:t>luận</a:t>
              </a:r>
              <a:r>
                <a:rPr lang="en-US" sz="3600" b="1" dirty="0">
                  <a:solidFill>
                    <a:srgbClr val="FF0000"/>
                  </a:solidFill>
                </a:rPr>
                <a:t> </a:t>
              </a:r>
              <a:r>
                <a:rPr lang="en-US" sz="3600" b="1" dirty="0" err="1">
                  <a:solidFill>
                    <a:srgbClr val="FF0000"/>
                  </a:solidFill>
                </a:rPr>
                <a:t>nhóm</a:t>
              </a:r>
              <a:r>
                <a:rPr lang="en-US" sz="3600" b="1" dirty="0">
                  <a:solidFill>
                    <a:srgbClr val="FF0000"/>
                  </a:solidFill>
                </a:rPr>
                <a:t> 4</a:t>
              </a:r>
            </a:p>
          </p:txBody>
        </p:sp>
      </p:grpSp>
      <p:sp>
        <p:nvSpPr>
          <p:cNvPr id="6" name="Speech Bubble: Rectangle with Corners Rounded 5">
            <a:extLst>
              <a:ext uri="{FF2B5EF4-FFF2-40B4-BE49-F238E27FC236}">
                <a16:creationId xmlns:a16="http://schemas.microsoft.com/office/drawing/2014/main" id="{BC012A19-E16B-A867-43BC-E73C633AD3FD}"/>
              </a:ext>
            </a:extLst>
          </p:cNvPr>
          <p:cNvSpPr/>
          <p:nvPr/>
        </p:nvSpPr>
        <p:spPr>
          <a:xfrm>
            <a:off x="3558497" y="1407560"/>
            <a:ext cx="7588964"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dirty="0">
                <a:latin typeface="Calibri" panose="020F0502020204030204" pitchFamily="34" charset="0"/>
                <a:ea typeface="Times New Roman" panose="02020603050405020304" pitchFamily="18" charset="0"/>
                <a:cs typeface="Calibri" panose="020F0502020204030204" pitchFamily="34" charset="0"/>
              </a:rPr>
              <a:t>Hãy nêu biểu hiện tôn trọng tài sản của người khác trong các trường hợp trên.</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3A3C9DA2-21FE-76C8-D36E-644D56FA3CF5}"/>
              </a:ext>
            </a:extLst>
          </p:cNvPr>
          <p:cNvSpPr/>
          <p:nvPr/>
        </p:nvSpPr>
        <p:spPr>
          <a:xfrm>
            <a:off x="5089346" y="3328828"/>
            <a:ext cx="6869772" cy="1542513"/>
          </a:xfrm>
          <a:prstGeom prst="wedgeRoundRect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vi-VN" sz="3200" b="1">
                <a:latin typeface="Calibri" panose="020F0502020204030204" pitchFamily="34" charset="0"/>
                <a:ea typeface="Times New Roman" panose="02020603050405020304" pitchFamily="18" charset="0"/>
                <a:cs typeface="Calibri" panose="020F0502020204030204" pitchFamily="34" charset="0"/>
              </a:rPr>
              <a:t>Kể thêm các biểu hiện thể hiện việc tôn trọng tài sản của người khác.</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3202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B55611E-E836-3803-B2E1-2A1F754D6E6E}"/>
              </a:ext>
            </a:extLst>
          </p:cNvPr>
          <p:cNvGrpSpPr/>
          <p:nvPr/>
        </p:nvGrpSpPr>
        <p:grpSpPr>
          <a:xfrm>
            <a:off x="0" y="0"/>
            <a:ext cx="12192000" cy="6858000"/>
            <a:chOff x="0" y="-152400"/>
            <a:chExt cx="12192000" cy="7010400"/>
          </a:xfrm>
        </p:grpSpPr>
        <p:sp>
          <p:nvSpPr>
            <p:cNvPr id="30" name="Rectangle 29">
              <a:extLst>
                <a:ext uri="{FF2B5EF4-FFF2-40B4-BE49-F238E27FC236}">
                  <a16:creationId xmlns:a16="http://schemas.microsoft.com/office/drawing/2014/main" id="{247918A6-BEA9-8BF9-1C90-78AA16CFE5A0}"/>
                </a:ext>
              </a:extLst>
            </p:cNvPr>
            <p:cNvSpPr/>
            <p:nvPr/>
          </p:nvSpPr>
          <p:spPr>
            <a:xfrm>
              <a:off x="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23B8599C-E7CE-0C47-5B28-83BBE9CFAA62}"/>
                </a:ext>
              </a:extLst>
            </p:cNvPr>
            <p:cNvSpPr/>
            <p:nvPr/>
          </p:nvSpPr>
          <p:spPr>
            <a:xfrm>
              <a:off x="23876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D77F483-80F6-745C-28A0-9C7194654412}"/>
                </a:ext>
              </a:extLst>
            </p:cNvPr>
            <p:cNvSpPr/>
            <p:nvPr/>
          </p:nvSpPr>
          <p:spPr>
            <a:xfrm>
              <a:off x="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3B06B11-0493-C76E-6AFE-6CD80DAA7E84}"/>
                </a:ext>
              </a:extLst>
            </p:cNvPr>
            <p:cNvSpPr/>
            <p:nvPr/>
          </p:nvSpPr>
          <p:spPr>
            <a:xfrm>
              <a:off x="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D92FC8C-3051-A275-5C2E-C8C06945731C}"/>
                </a:ext>
              </a:extLst>
            </p:cNvPr>
            <p:cNvSpPr/>
            <p:nvPr/>
          </p:nvSpPr>
          <p:spPr>
            <a:xfrm>
              <a:off x="47752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A9C9EB63-77C6-3E58-A6AC-A1A0C5B4DFEC}"/>
                </a:ext>
              </a:extLst>
            </p:cNvPr>
            <p:cNvSpPr/>
            <p:nvPr/>
          </p:nvSpPr>
          <p:spPr>
            <a:xfrm>
              <a:off x="7264400" y="-152400"/>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CCDC0C3-5D53-13A3-FAC0-C54E9EBD0816}"/>
                </a:ext>
              </a:extLst>
            </p:cNvPr>
            <p:cNvSpPr/>
            <p:nvPr/>
          </p:nvSpPr>
          <p:spPr>
            <a:xfrm>
              <a:off x="9702800" y="-152400"/>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80A34F90-5425-7B8A-98BB-E8BB09F8C85B}"/>
                </a:ext>
              </a:extLst>
            </p:cNvPr>
            <p:cNvSpPr/>
            <p:nvPr/>
          </p:nvSpPr>
          <p:spPr>
            <a:xfrm>
              <a:off x="23876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D10A3C04-A215-1946-B24C-5968E7355685}"/>
                </a:ext>
              </a:extLst>
            </p:cNvPr>
            <p:cNvSpPr/>
            <p:nvPr/>
          </p:nvSpPr>
          <p:spPr>
            <a:xfrm>
              <a:off x="47752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E62E4EE0-1C8A-2579-24C1-2C490C527EF8}"/>
                </a:ext>
              </a:extLst>
            </p:cNvPr>
            <p:cNvSpPr/>
            <p:nvPr/>
          </p:nvSpPr>
          <p:spPr>
            <a:xfrm>
              <a:off x="7264400" y="1524001"/>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337FAE22-B1F7-A634-FE84-57304E59A9C5}"/>
                </a:ext>
              </a:extLst>
            </p:cNvPr>
            <p:cNvSpPr/>
            <p:nvPr/>
          </p:nvSpPr>
          <p:spPr>
            <a:xfrm>
              <a:off x="9702800" y="1524001"/>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6372AA2-D23B-923A-395A-EFB617D2E80F}"/>
                </a:ext>
              </a:extLst>
            </p:cNvPr>
            <p:cNvSpPr/>
            <p:nvPr/>
          </p:nvSpPr>
          <p:spPr>
            <a:xfrm>
              <a:off x="23876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80873F75-A486-02B5-8A85-2E004BFA06AB}"/>
                </a:ext>
              </a:extLst>
            </p:cNvPr>
            <p:cNvSpPr/>
            <p:nvPr/>
          </p:nvSpPr>
          <p:spPr>
            <a:xfrm>
              <a:off x="47752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49098557-013E-A85F-94C1-42E5B90A7E00}"/>
                </a:ext>
              </a:extLst>
            </p:cNvPr>
            <p:cNvSpPr/>
            <p:nvPr/>
          </p:nvSpPr>
          <p:spPr>
            <a:xfrm>
              <a:off x="7264400" y="3183466"/>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D88B2D29-BA22-86AD-9E96-3DE343900651}"/>
                </a:ext>
              </a:extLst>
            </p:cNvPr>
            <p:cNvSpPr/>
            <p:nvPr/>
          </p:nvSpPr>
          <p:spPr>
            <a:xfrm>
              <a:off x="9702800" y="3183466"/>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45985B92-ACD5-ABD1-4239-AC5C9C735041}"/>
                </a:ext>
              </a:extLst>
            </p:cNvPr>
            <p:cNvSpPr/>
            <p:nvPr/>
          </p:nvSpPr>
          <p:spPr>
            <a:xfrm>
              <a:off x="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2B0392C-13A0-9373-2050-BDF04209C793}"/>
                </a:ext>
              </a:extLst>
            </p:cNvPr>
            <p:cNvSpPr/>
            <p:nvPr/>
          </p:nvSpPr>
          <p:spPr>
            <a:xfrm>
              <a:off x="23876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DD2093B-D4BC-6F70-6877-B1AB72EBA750}"/>
                </a:ext>
              </a:extLst>
            </p:cNvPr>
            <p:cNvSpPr/>
            <p:nvPr/>
          </p:nvSpPr>
          <p:spPr>
            <a:xfrm>
              <a:off x="47752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FF5076D-92CC-ACCD-5287-707F0CD41B0F}"/>
                </a:ext>
              </a:extLst>
            </p:cNvPr>
            <p:cNvSpPr/>
            <p:nvPr/>
          </p:nvSpPr>
          <p:spPr>
            <a:xfrm>
              <a:off x="7264400" y="5029199"/>
              <a:ext cx="2489200" cy="1828801"/>
            </a:xfrm>
            <a:prstGeom prst="rect">
              <a:avLst/>
            </a:prstGeom>
            <a:solidFill>
              <a:srgbClr val="68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9B4D4177-1C52-C33E-082A-A0EE5A58FC0F}"/>
                </a:ext>
              </a:extLst>
            </p:cNvPr>
            <p:cNvSpPr/>
            <p:nvPr/>
          </p:nvSpPr>
          <p:spPr>
            <a:xfrm>
              <a:off x="9702800" y="5029199"/>
              <a:ext cx="2489200" cy="1828801"/>
            </a:xfrm>
            <a:prstGeom prst="rect">
              <a:avLst/>
            </a:prstGeom>
            <a:solidFill>
              <a:srgbClr val="F4E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Rectangle: Rounded Corners 49">
            <a:extLst>
              <a:ext uri="{FF2B5EF4-FFF2-40B4-BE49-F238E27FC236}">
                <a16:creationId xmlns:a16="http://schemas.microsoft.com/office/drawing/2014/main" id="{60223EF5-62CA-7F39-94D3-07BE5A4BD488}"/>
              </a:ext>
            </a:extLst>
          </p:cNvPr>
          <p:cNvSpPr/>
          <p:nvPr/>
        </p:nvSpPr>
        <p:spPr>
          <a:xfrm>
            <a:off x="267128" y="256854"/>
            <a:ext cx="11630346" cy="6431622"/>
          </a:xfrm>
          <a:prstGeom prst="roundRect">
            <a:avLst>
              <a:gd name="adj" fmla="val 9780"/>
            </a:avLst>
          </a:prstGeom>
          <a:solidFill>
            <a:srgbClr val="FCF5E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A02546C-D2C6-8DC9-2C84-06481D373C1A}"/>
              </a:ext>
            </a:extLst>
          </p:cNvPr>
          <p:cNvPicPr>
            <a:picLocks noChangeAspect="1"/>
          </p:cNvPicPr>
          <p:nvPr/>
        </p:nvPicPr>
        <p:blipFill>
          <a:blip r:embed="rId2"/>
          <a:stretch>
            <a:fillRect/>
          </a:stretch>
        </p:blipFill>
        <p:spPr>
          <a:xfrm>
            <a:off x="531205" y="2376702"/>
            <a:ext cx="5191125" cy="2371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Speech Bubble: Rectangle with Corners Rounded 4">
            <a:extLst>
              <a:ext uri="{FF2B5EF4-FFF2-40B4-BE49-F238E27FC236}">
                <a16:creationId xmlns:a16="http://schemas.microsoft.com/office/drawing/2014/main" id="{F35EB32C-6394-CF1F-0C3D-A0EA19425AC9}"/>
              </a:ext>
            </a:extLst>
          </p:cNvPr>
          <p:cNvSpPr/>
          <p:nvPr/>
        </p:nvSpPr>
        <p:spPr>
          <a:xfrm flipH="1">
            <a:off x="6234304" y="2042348"/>
            <a:ext cx="5467960" cy="26529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prstClr val="black"/>
                </a:solidFill>
                <a:latin typeface="Calibri" panose="020F0502020204030204" pitchFamily="34" charset="0"/>
                <a:cs typeface="Calibri" panose="020F0502020204030204" pitchFamily="34" charset="0"/>
              </a:rPr>
              <a:t>Khi thấy đồ dùng của người khác bị bỏ rơi, chúng ta nên nhặt và trả lại người mất.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14F4312-7DD7-3536-1D73-8845C3521D96}"/>
              </a:ext>
            </a:extLst>
          </p:cNvPr>
          <p:cNvPicPr>
            <a:picLocks noChangeAspect="1"/>
          </p:cNvPicPr>
          <p:nvPr/>
        </p:nvPicPr>
        <p:blipFill>
          <a:blip r:embed="rId3"/>
          <a:stretch>
            <a:fillRect/>
          </a:stretch>
        </p:blipFill>
        <p:spPr>
          <a:xfrm>
            <a:off x="2159285" y="489735"/>
            <a:ext cx="7010400" cy="943704"/>
          </a:xfrm>
          <a:prstGeom prst="rect">
            <a:avLst/>
          </a:prstGeom>
        </p:spPr>
      </p:pic>
    </p:spTree>
    <p:extLst>
      <p:ext uri="{BB962C8B-B14F-4D97-AF65-F5344CB8AC3E}">
        <p14:creationId xmlns:p14="http://schemas.microsoft.com/office/powerpoint/2010/main" val="302473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575</Words>
  <Application>Microsoft Office PowerPoint</Application>
  <PresentationFormat>Widescreen</PresentationFormat>
  <Paragraphs>33</Paragraphs>
  <Slides>23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#9Slide07 Stormtrooper</vt:lpstr>
      <vt:lpstr>Arial</vt:lpstr>
      <vt:lpstr>Calibri</vt:lpstr>
      <vt:lpstr>Calibri Light</vt:lpstr>
      <vt:lpstr>Cambria</vt:lpstr>
      <vt:lpstr>SVN-Poky's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23</cp:revision>
  <dcterms:created xsi:type="dcterms:W3CDTF">2023-09-06T13:06:33Z</dcterms:created>
  <dcterms:modified xsi:type="dcterms:W3CDTF">2023-12-03T15:42:29Z</dcterms:modified>
</cp:coreProperties>
</file>