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90" r:id="rId4"/>
  </p:sldMasterIdLst>
  <p:notesMasterIdLst>
    <p:notesMasterId r:id="rId37"/>
  </p:notesMasterIdLst>
  <p:sldIdLst>
    <p:sldId id="383" r:id="rId5"/>
    <p:sldId id="389" r:id="rId6"/>
    <p:sldId id="388" r:id="rId7"/>
    <p:sldId id="403" r:id="rId8"/>
    <p:sldId id="390" r:id="rId9"/>
    <p:sldId id="412" r:id="rId10"/>
    <p:sldId id="377" r:id="rId11"/>
    <p:sldId id="407" r:id="rId12"/>
    <p:sldId id="414" r:id="rId13"/>
    <p:sldId id="415" r:id="rId14"/>
    <p:sldId id="294" r:id="rId15"/>
    <p:sldId id="402" r:id="rId16"/>
    <p:sldId id="413" r:id="rId17"/>
    <p:sldId id="417" r:id="rId18"/>
    <p:sldId id="416" r:id="rId19"/>
    <p:sldId id="418" r:id="rId20"/>
    <p:sldId id="419" r:id="rId21"/>
    <p:sldId id="324" r:id="rId22"/>
    <p:sldId id="342" r:id="rId23"/>
    <p:sldId id="264" r:id="rId24"/>
    <p:sldId id="420" r:id="rId25"/>
    <p:sldId id="269" r:id="rId26"/>
    <p:sldId id="295" r:id="rId27"/>
    <p:sldId id="296" r:id="rId28"/>
    <p:sldId id="297" r:id="rId29"/>
    <p:sldId id="288" r:id="rId30"/>
    <p:sldId id="298" r:id="rId31"/>
    <p:sldId id="275" r:id="rId32"/>
    <p:sldId id="265" r:id="rId33"/>
    <p:sldId id="421" r:id="rId34"/>
    <p:sldId id="290" r:id="rId35"/>
    <p:sldId id="35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B89BE-3A61-42BA-A0C5-74927E642A47}"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77B10-8991-4885-A4A5-87D22FAE4A84}" type="slidenum">
              <a:rPr lang="en-US" smtClean="0"/>
              <a:t>‹#›</a:t>
            </a:fld>
            <a:endParaRPr lang="en-US"/>
          </a:p>
        </p:txBody>
      </p:sp>
    </p:spTree>
    <p:extLst>
      <p:ext uri="{BB962C8B-B14F-4D97-AF65-F5344CB8AC3E}">
        <p14:creationId xmlns:p14="http://schemas.microsoft.com/office/powerpoint/2010/main" val="251462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Mỗi chúng ta, qua quá trình tự lực thực hiện nhiệm vụ và làm việc hăng say sẽ thu hoạch được thành quả xứng đáng, đồng thời rèn luyện được tính tự lực, tự giác.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177B10-8991-4885-A4A5-87D22FAE4A84}" type="slidenum">
              <a:rPr lang="en-US" smtClean="0"/>
              <a:t>5</a:t>
            </a:fld>
            <a:endParaRPr lang="en-US"/>
          </a:p>
        </p:txBody>
      </p:sp>
    </p:spTree>
    <p:extLst>
      <p:ext uri="{BB962C8B-B14F-4D97-AF65-F5344CB8AC3E}">
        <p14:creationId xmlns:p14="http://schemas.microsoft.com/office/powerpoint/2010/main" val="90568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984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12/9/2023</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18314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12/9/2023</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6978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12/9/2023</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558309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825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2023/12/9</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924287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01878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09714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7089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5557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8504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6383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12/9/2023</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309400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27764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212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8658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1604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91576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1722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67302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12/9/2023</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083333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12/9/2023</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6058116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12/9/2023</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5542457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12/9/2023</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232230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12/9/2023</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9632886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12/9/2023</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3803748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12/9/2023</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7004226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12/9/2023</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4188571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12/9/2023</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431065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12/9/2023</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390161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12/9/2023</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98117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12/9/2023</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2787530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12/9/2023</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910305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12/9/2023</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2873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12/9/2023</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98639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12/9/2023</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571987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12/9/2023</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564471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12/9/2023</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627460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theme" Target="../theme/theme2.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circle with leaves and blue text&#10;&#10;Description automatically generated">
            <a:extLst>
              <a:ext uri="{FF2B5EF4-FFF2-40B4-BE49-F238E27FC236}">
                <a16:creationId xmlns:a16="http://schemas.microsoft.com/office/drawing/2014/main" id="{E7F59CA4-D9CD-0B87-F371-EA2B38EBEE5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01549" y="171450"/>
            <a:ext cx="1266825" cy="126682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7360C182-46CB-A25C-9B37-50A63E81A3B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1172770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9">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7556748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66462831"/>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12/9/2023</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3870525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28.xml"/><Relationship Id="rId6" Type="http://schemas.microsoft.com/office/2007/relationships/hdphoto" Target="../media/hdphoto9.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5" Type="http://schemas.openxmlformats.org/officeDocument/2006/relationships/image" Target="../media/image60.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8.xml"/><Relationship Id="rId6" Type="http://schemas.microsoft.com/office/2007/relationships/hdphoto" Target="../media/hdphoto13.wdp"/><Relationship Id="rId5" Type="http://schemas.openxmlformats.org/officeDocument/2006/relationships/image" Target="../media/image63.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5" Type="http://schemas.openxmlformats.org/officeDocument/2006/relationships/image" Target="../media/image60.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5" Type="http://schemas.openxmlformats.org/officeDocument/2006/relationships/image" Target="../media/image60.png"/><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8.xml"/><Relationship Id="rId6" Type="http://schemas.microsoft.com/office/2007/relationships/hdphoto" Target="../media/hdphoto13.wdp"/><Relationship Id="rId5" Type="http://schemas.openxmlformats.org/officeDocument/2006/relationships/image" Target="../media/image63.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jpeg"/><Relationship Id="rId1" Type="http://schemas.openxmlformats.org/officeDocument/2006/relationships/slideLayout" Target="../slideLayouts/slideLayout28.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8.xml"/><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image" Target="../media/image69.png"/><Relationship Id="rId5" Type="http://schemas.microsoft.com/office/2007/relationships/hdphoto" Target="../media/hdphoto16.wdp"/><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8.xml"/><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67.jpg"/><Relationship Id="rId1" Type="http://schemas.openxmlformats.org/officeDocument/2006/relationships/slideLayout" Target="../slideLayouts/slideLayout28.xml"/><Relationship Id="rId6" Type="http://schemas.microsoft.com/office/2007/relationships/hdphoto" Target="../media/hdphoto9.wdp"/><Relationship Id="rId5" Type="http://schemas.openxmlformats.org/officeDocument/2006/relationships/image" Target="../media/image54.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3.png"/><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1708C8-6E28-B7F6-3670-4FD0AC8C9898}"/>
              </a:ext>
            </a:extLst>
          </p:cNvPr>
          <p:cNvGrpSpPr/>
          <p:nvPr/>
        </p:nvGrpSpPr>
        <p:grpSpPr>
          <a:xfrm>
            <a:off x="929284" y="586748"/>
            <a:ext cx="9744221" cy="4786527"/>
            <a:chOff x="6096000" y="249707"/>
            <a:chExt cx="5972552" cy="2873429"/>
          </a:xfrm>
        </p:grpSpPr>
        <p:sp>
          <p:nvSpPr>
            <p:cNvPr id="3" name="TextBox 10">
              <a:extLst>
                <a:ext uri="{FF2B5EF4-FFF2-40B4-BE49-F238E27FC236}">
                  <a16:creationId xmlns:a16="http://schemas.microsoft.com/office/drawing/2014/main" id="{CBA03557-8FBA-0114-3807-98C33584E0D3}"/>
                </a:ext>
              </a:extLst>
            </p:cNvPr>
            <p:cNvSpPr txBox="1"/>
            <p:nvPr/>
          </p:nvSpPr>
          <p:spPr>
            <a:xfrm>
              <a:off x="6540703" y="219980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2755E966-4BE9-EEDA-4654-B4A4C880168E}"/>
                </a:ext>
              </a:extLst>
            </p:cNvPr>
            <p:cNvSpPr/>
            <p:nvPr/>
          </p:nvSpPr>
          <p:spPr>
            <a:xfrm>
              <a:off x="6096000" y="249707"/>
              <a:ext cx="5972552" cy="2873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iCiel Crocante" panose="02000000000000000000" pitchFamily="50" charset="0"/>
                <a:ea typeface="+mn-ea"/>
                <a:cs typeface="+mn-cs"/>
              </a:endParaRPr>
            </a:p>
          </p:txBody>
        </p:sp>
      </p:grpSp>
      <p:pic>
        <p:nvPicPr>
          <p:cNvPr id="6" name="图片 33">
            <a:extLst>
              <a:ext uri="{FF2B5EF4-FFF2-40B4-BE49-F238E27FC236}">
                <a16:creationId xmlns:a16="http://schemas.microsoft.com/office/drawing/2014/main" id="{47029353-9FB6-4DD1-941B-8D5169DFFBE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AB545E8-96AE-4B48-A572-F2EA0D51A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9039" y="1507423"/>
            <a:ext cx="6675185" cy="1174877"/>
          </a:xfrm>
          <a:prstGeom prst="rect">
            <a:avLst/>
          </a:prstGeom>
        </p:spPr>
      </p:pic>
      <p:pic>
        <p:nvPicPr>
          <p:cNvPr id="5" name="Picture 4">
            <a:extLst>
              <a:ext uri="{FF2B5EF4-FFF2-40B4-BE49-F238E27FC236}">
                <a16:creationId xmlns:a16="http://schemas.microsoft.com/office/drawing/2014/main" id="{DCDEDE62-5D3D-108F-34C6-156E33CFD368}"/>
              </a:ext>
            </a:extLst>
          </p:cNvPr>
          <p:cNvPicPr>
            <a:picLocks noChangeAspect="1"/>
          </p:cNvPicPr>
          <p:nvPr/>
        </p:nvPicPr>
        <p:blipFill>
          <a:blip r:embed="rId6"/>
          <a:stretch>
            <a:fillRect/>
          </a:stretch>
        </p:blipFill>
        <p:spPr>
          <a:xfrm rot="19981799">
            <a:off x="1227332" y="2510241"/>
            <a:ext cx="2060627" cy="774259"/>
          </a:xfrm>
          <a:prstGeom prst="rect">
            <a:avLst/>
          </a:prstGeom>
        </p:spPr>
      </p:pic>
      <p:pic>
        <p:nvPicPr>
          <p:cNvPr id="9" name="Picture 8">
            <a:extLst>
              <a:ext uri="{FF2B5EF4-FFF2-40B4-BE49-F238E27FC236}">
                <a16:creationId xmlns:a16="http://schemas.microsoft.com/office/drawing/2014/main" id="{83DFBC67-FBA1-C10B-DF45-C9A1A6ACA0E2}"/>
              </a:ext>
            </a:extLst>
          </p:cNvPr>
          <p:cNvPicPr>
            <a:picLocks noChangeAspect="1"/>
          </p:cNvPicPr>
          <p:nvPr/>
        </p:nvPicPr>
        <p:blipFill>
          <a:blip r:embed="rId7"/>
          <a:stretch>
            <a:fillRect/>
          </a:stretch>
        </p:blipFill>
        <p:spPr>
          <a:xfrm>
            <a:off x="2449912" y="2217238"/>
            <a:ext cx="7504826" cy="3359187"/>
          </a:xfrm>
          <a:prstGeom prst="rect">
            <a:avLst/>
          </a:prstGeom>
        </p:spPr>
      </p:pic>
    </p:spTree>
    <p:extLst>
      <p:ext uri="{BB962C8B-B14F-4D97-AF65-F5344CB8AC3E}">
        <p14:creationId xmlns:p14="http://schemas.microsoft.com/office/powerpoint/2010/main" val="278043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0C0E798-E03D-BAC6-4D06-3E585D839ED1}"/>
              </a:ext>
            </a:extLst>
          </p:cNvPr>
          <p:cNvPicPr>
            <a:picLocks noChangeAspect="1"/>
          </p:cNvPicPr>
          <p:nvPr/>
        </p:nvPicPr>
        <p:blipFill>
          <a:blip r:embed="rId3"/>
          <a:stretch>
            <a:fillRect/>
          </a:stretch>
        </p:blipFill>
        <p:spPr>
          <a:xfrm>
            <a:off x="288197" y="3259746"/>
            <a:ext cx="4032736" cy="3274514"/>
          </a:xfrm>
          <a:prstGeom prst="rect">
            <a:avLst/>
          </a:prstGeom>
        </p:spPr>
      </p:pic>
      <p:grpSp>
        <p:nvGrpSpPr>
          <p:cNvPr id="5" name="Group 4">
            <a:extLst>
              <a:ext uri="{FF2B5EF4-FFF2-40B4-BE49-F238E27FC236}">
                <a16:creationId xmlns:a16="http://schemas.microsoft.com/office/drawing/2014/main" id="{BC4C6458-DF64-5E4C-B66A-6E68497C2958}"/>
              </a:ext>
            </a:extLst>
          </p:cNvPr>
          <p:cNvGrpSpPr/>
          <p:nvPr/>
        </p:nvGrpSpPr>
        <p:grpSpPr>
          <a:xfrm>
            <a:off x="2047738" y="1813545"/>
            <a:ext cx="6394514" cy="1121041"/>
            <a:chOff x="4804552" y="1790768"/>
            <a:chExt cx="4409954" cy="1739510"/>
          </a:xfrm>
        </p:grpSpPr>
        <p:sp>
          <p:nvSpPr>
            <p:cNvPr id="7" name="Speech Bubble: Rectangle with Corners Rounded 6">
              <a:extLst>
                <a:ext uri="{FF2B5EF4-FFF2-40B4-BE49-F238E27FC236}">
                  <a16:creationId xmlns:a16="http://schemas.microsoft.com/office/drawing/2014/main" id="{A43AA71C-519C-4CDF-0222-1B644C51125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Rectangle 7">
              <a:extLst>
                <a:ext uri="{FF2B5EF4-FFF2-40B4-BE49-F238E27FC236}">
                  <a16:creationId xmlns:a16="http://schemas.microsoft.com/office/drawing/2014/main" id="{0ECF2D68-691B-0B94-1E2B-0AE1DD262C35}"/>
                </a:ext>
              </a:extLst>
            </p:cNvPr>
            <p:cNvSpPr/>
            <p:nvPr/>
          </p:nvSpPr>
          <p:spPr>
            <a:xfrm>
              <a:off x="4904468" y="1968024"/>
              <a:ext cx="4210121" cy="83710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ghi nhớ nhiệm vụ.</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25E4B02B-D5F3-80C4-DC64-7C00A6A9CAE3}"/>
              </a:ext>
            </a:extLst>
          </p:cNvPr>
          <p:cNvGrpSpPr/>
          <p:nvPr/>
        </p:nvGrpSpPr>
        <p:grpSpPr>
          <a:xfrm>
            <a:off x="4020772" y="3059899"/>
            <a:ext cx="7543909" cy="1323439"/>
            <a:chOff x="4804552" y="1721377"/>
            <a:chExt cx="4409954" cy="2001433"/>
          </a:xfrm>
        </p:grpSpPr>
        <p:sp>
          <p:nvSpPr>
            <p:cNvPr id="10" name="Speech Bubble: Rectangle with Corners Rounded 9">
              <a:extLst>
                <a:ext uri="{FF2B5EF4-FFF2-40B4-BE49-F238E27FC236}">
                  <a16:creationId xmlns:a16="http://schemas.microsoft.com/office/drawing/2014/main" id="{E541910E-1470-EE3B-15F9-2D18C07D4351}"/>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a:extLst>
                <a:ext uri="{FF2B5EF4-FFF2-40B4-BE49-F238E27FC236}">
                  <a16:creationId xmlns:a16="http://schemas.microsoft.com/office/drawing/2014/main" id="{AA0D8C8F-3B84-59CB-81E9-BC1D74F9DEE5}"/>
                </a:ext>
              </a:extLst>
            </p:cNvPr>
            <p:cNvSpPr/>
            <p:nvPr/>
          </p:nvSpPr>
          <p:spPr>
            <a:xfrm>
              <a:off x="4892848" y="1721377"/>
              <a:ext cx="4210121" cy="200143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quản lí thời gian và tiến độ thực hiện nhiệm vụ</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3F9749AF-2606-C57F-3E3B-11F7CA3FBA80}"/>
              </a:ext>
            </a:extLst>
          </p:cNvPr>
          <p:cNvSpPr txBox="1"/>
          <p:nvPr/>
        </p:nvSpPr>
        <p:spPr>
          <a:xfrm>
            <a:off x="1329070" y="574157"/>
            <a:ext cx="10132828" cy="646331"/>
          </a:xfrm>
          <a:prstGeom prst="rect">
            <a:avLst/>
          </a:prstGeom>
          <a:noFill/>
        </p:spPr>
        <p:txBody>
          <a:bodyPr wrap="square" rtlCol="0">
            <a:spAutoFit/>
          </a:bodyPr>
          <a:lstStyle/>
          <a:p>
            <a:pPr algn="ctr"/>
            <a:r>
              <a:rPr lang="nl-NL" sz="3600" b="1" dirty="0">
                <a:solidFill>
                  <a:srgbClr val="002060"/>
                </a:solidFill>
                <a:effectLst/>
                <a:ea typeface="Times New Roman" panose="02020603050405020304" pitchFamily="18" charset="0"/>
                <a:cs typeface="Times New Roman" panose="02020603050405020304" pitchFamily="18" charset="0"/>
              </a:rPr>
              <a:t>Chia sẻ về cách em thực hiện những nhiệm vụ đó: </a:t>
            </a:r>
            <a:endParaRPr lang="en-US" sz="3600" b="1" dirty="0">
              <a:solidFill>
                <a:srgbClr val="002060"/>
              </a:solidFill>
              <a:cs typeface="Times New Roman" panose="02020603050405020304" pitchFamily="18" charset="0"/>
            </a:endParaRPr>
          </a:p>
        </p:txBody>
      </p:sp>
      <p:grpSp>
        <p:nvGrpSpPr>
          <p:cNvPr id="13" name="Group 12">
            <a:extLst>
              <a:ext uri="{FF2B5EF4-FFF2-40B4-BE49-F238E27FC236}">
                <a16:creationId xmlns:a16="http://schemas.microsoft.com/office/drawing/2014/main" id="{C74A1269-8F66-BAE3-0B4C-767602B4AE8E}"/>
              </a:ext>
            </a:extLst>
          </p:cNvPr>
          <p:cNvGrpSpPr/>
          <p:nvPr/>
        </p:nvGrpSpPr>
        <p:grpSpPr>
          <a:xfrm>
            <a:off x="4727143" y="4702876"/>
            <a:ext cx="6394514" cy="1517170"/>
            <a:chOff x="4804552" y="1737045"/>
            <a:chExt cx="4409954" cy="2053569"/>
          </a:xfrm>
        </p:grpSpPr>
        <p:sp>
          <p:nvSpPr>
            <p:cNvPr id="14" name="Speech Bubble: Rectangle with Corners Rounded 13">
              <a:extLst>
                <a:ext uri="{FF2B5EF4-FFF2-40B4-BE49-F238E27FC236}">
                  <a16:creationId xmlns:a16="http://schemas.microsoft.com/office/drawing/2014/main" id="{AB53A774-BF1C-4F53-4794-17572579C06C}"/>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EC6580FB-5494-1CB4-5D5B-CD1522A4442A}"/>
                </a:ext>
              </a:extLst>
            </p:cNvPr>
            <p:cNvSpPr/>
            <p:nvPr/>
          </p:nvSpPr>
          <p:spPr>
            <a:xfrm>
              <a:off x="4911801" y="1737045"/>
              <a:ext cx="4210121" cy="205356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altLang="en-US" sz="4000" b="1" dirty="0">
                  <a:solidFill>
                    <a:srgbClr val="000000"/>
                  </a:solidFill>
                  <a:latin typeface="Calibri" panose="020F0502020204030204" pitchFamily="34" charset="0"/>
                  <a:cs typeface="Calibri" panose="020F0502020204030204" pitchFamily="34" charset="0"/>
                </a:rPr>
                <a:t>Cách giải quyết nhiệm vụ khi gặp khó khăn.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6659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2308324"/>
          </a:xfrm>
          <a:prstGeom prst="rect">
            <a:avLst/>
          </a:prstGeom>
          <a:noFill/>
        </p:spPr>
        <p:txBody>
          <a:bodyPr wrap="square" rtlCol="0">
            <a:spAutoFit/>
          </a:bodyPr>
          <a:lstStyle/>
          <a:p>
            <a:pPr lvl="0" algn="just"/>
            <a:r>
              <a:rPr lang="vi-VN" sz="4800" dirty="0">
                <a:solidFill>
                  <a:prstClr val="black"/>
                </a:solidFill>
              </a:rPr>
              <a:t>Để không quên nhiệm vụ mình cần thực hiện, chúng ta hãy sử dụng những “trợ lí nhắc việc”.</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2F101-89EF-4FE2-80DE-D25D9FF7C75A}"/>
              </a:ext>
            </a:extLst>
          </p:cNvPr>
          <p:cNvPicPr>
            <a:picLocks noChangeAspect="1"/>
          </p:cNvPicPr>
          <p:nvPr/>
        </p:nvPicPr>
        <p:blipFill>
          <a:blip r:embed="rId3"/>
          <a:stretch>
            <a:fillRect/>
          </a:stretch>
        </p:blipFill>
        <p:spPr>
          <a:xfrm>
            <a:off x="3621675" y="2615611"/>
            <a:ext cx="6485767" cy="1387254"/>
          </a:xfrm>
          <a:prstGeom prst="rect">
            <a:avLst/>
          </a:prstGeom>
        </p:spPr>
      </p:pic>
    </p:spTree>
    <p:extLst>
      <p:ext uri="{BB962C8B-B14F-4D97-AF65-F5344CB8AC3E}">
        <p14:creationId xmlns:p14="http://schemas.microsoft.com/office/powerpoint/2010/main" val="211614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202019"/>
            <a:ext cx="11044297" cy="4508204"/>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500221" y="1348125"/>
            <a:ext cx="6013260" cy="2585323"/>
          </a:xfrm>
          <a:prstGeom prst="rect">
            <a:avLst/>
          </a:prstGeom>
          <a:noFill/>
        </p:spPr>
        <p:txBody>
          <a:bodyPr wrap="square" rtlCol="0">
            <a:spAutoFit/>
          </a:bodyPr>
          <a:lstStyle/>
          <a:p>
            <a:pPr lvl="0" algn="ctr" defTabSz="457200"/>
            <a:r>
              <a:rPr lang="en-US" sz="5400" b="1" dirty="0">
                <a:solidFill>
                  <a:srgbClr val="FF0000"/>
                </a:solidFill>
              </a:rPr>
              <a:t>2. </a:t>
            </a:r>
            <a:r>
              <a:rPr lang="en-US" sz="5400" b="1" dirty="0" err="1">
                <a:solidFill>
                  <a:srgbClr val="FF0000"/>
                </a:solidFill>
              </a:rPr>
              <a:t>Lập</a:t>
            </a:r>
            <a:r>
              <a:rPr lang="en-US" sz="5400" b="1" dirty="0">
                <a:solidFill>
                  <a:srgbClr val="FF0000"/>
                </a:solidFill>
              </a:rPr>
              <a:t> </a:t>
            </a:r>
            <a:r>
              <a:rPr lang="en-US" sz="5400" b="1" dirty="0" err="1">
                <a:solidFill>
                  <a:srgbClr val="FF0000"/>
                </a:solidFill>
              </a:rPr>
              <a:t>kế</a:t>
            </a:r>
            <a:r>
              <a:rPr lang="en-US" sz="5400" b="1" dirty="0">
                <a:solidFill>
                  <a:srgbClr val="FF0000"/>
                </a:solidFill>
              </a:rPr>
              <a:t> </a:t>
            </a:r>
            <a:r>
              <a:rPr lang="en-US" sz="5400" b="1" dirty="0" err="1">
                <a:solidFill>
                  <a:srgbClr val="FF0000"/>
                </a:solidFill>
              </a:rPr>
              <a:t>hoạch</a:t>
            </a:r>
            <a:r>
              <a:rPr lang="en-US" sz="5400" b="1" dirty="0">
                <a:solidFill>
                  <a:srgbClr val="FF0000"/>
                </a:solidFill>
              </a:rPr>
              <a:t> </a:t>
            </a:r>
            <a:r>
              <a:rPr lang="en-US" sz="5400" b="1" dirty="0" err="1">
                <a:solidFill>
                  <a:srgbClr val="FF0000"/>
                </a:solidFill>
              </a:rPr>
              <a:t>rèn</a:t>
            </a:r>
            <a:r>
              <a:rPr lang="en-US" sz="5400" b="1" dirty="0">
                <a:solidFill>
                  <a:srgbClr val="FF0000"/>
                </a:solidFill>
              </a:rPr>
              <a:t> </a:t>
            </a:r>
            <a:r>
              <a:rPr lang="en-US" sz="5400" b="1" dirty="0" err="1">
                <a:solidFill>
                  <a:srgbClr val="FF0000"/>
                </a:solidFill>
              </a:rPr>
              <a:t>luyện</a:t>
            </a:r>
            <a:r>
              <a:rPr lang="en-US" sz="5400" b="1" dirty="0">
                <a:solidFill>
                  <a:srgbClr val="FF0000"/>
                </a:solidFill>
              </a:rPr>
              <a:t> </a:t>
            </a:r>
            <a:r>
              <a:rPr lang="en-US" sz="5400" b="1" dirty="0" err="1">
                <a:solidFill>
                  <a:srgbClr val="FF0000"/>
                </a:solidFill>
              </a:rPr>
              <a:t>tính</a:t>
            </a:r>
            <a:r>
              <a:rPr lang="en-US" sz="5400" b="1" dirty="0">
                <a:solidFill>
                  <a:srgbClr val="FF0000"/>
                </a:solidFill>
              </a:rPr>
              <a:t> </a:t>
            </a:r>
            <a:r>
              <a:rPr lang="en-US" sz="5400" b="1" dirty="0" err="1">
                <a:solidFill>
                  <a:srgbClr val="FF0000"/>
                </a:solidFill>
              </a:rPr>
              <a:t>tự</a:t>
            </a:r>
            <a:r>
              <a:rPr lang="en-US" sz="5400" b="1" dirty="0">
                <a:solidFill>
                  <a:srgbClr val="FF0000"/>
                </a:solidFill>
              </a:rPr>
              <a:t> </a:t>
            </a:r>
            <a:r>
              <a:rPr lang="en-US" sz="5400" b="1" dirty="0" err="1">
                <a:solidFill>
                  <a:srgbClr val="FF0000"/>
                </a:solidFill>
              </a:rPr>
              <a:t>lực</a:t>
            </a:r>
            <a:r>
              <a:rPr lang="en-US" sz="5400" b="1" dirty="0">
                <a:solidFill>
                  <a:srgbClr val="FF0000"/>
                </a:solidFill>
              </a:rPr>
              <a:t> </a:t>
            </a:r>
            <a:r>
              <a:rPr lang="en-US" sz="5400" b="1" dirty="0" err="1">
                <a:solidFill>
                  <a:srgbClr val="FF0000"/>
                </a:solidFill>
              </a:rPr>
              <a:t>thực</a:t>
            </a:r>
            <a:r>
              <a:rPr lang="en-US" sz="5400" b="1" dirty="0">
                <a:solidFill>
                  <a:srgbClr val="FF0000"/>
                </a:solidFill>
              </a:rPr>
              <a:t> </a:t>
            </a:r>
            <a:r>
              <a:rPr lang="en-US" sz="5400" b="1" dirty="0" err="1">
                <a:solidFill>
                  <a:srgbClr val="FF0000"/>
                </a:solidFill>
              </a:rPr>
              <a:t>hiện</a:t>
            </a:r>
            <a:r>
              <a:rPr lang="en-US" sz="5400" b="1" dirty="0">
                <a:solidFill>
                  <a:srgbClr val="FF0000"/>
                </a:solidFill>
              </a:rPr>
              <a:t> </a:t>
            </a:r>
            <a:r>
              <a:rPr lang="en-US" sz="5400" b="1" dirty="0" err="1">
                <a:solidFill>
                  <a:srgbClr val="FF0000"/>
                </a:solidFill>
              </a:rPr>
              <a:t>nhiệm</a:t>
            </a:r>
            <a:r>
              <a:rPr lang="en-US" sz="5400" b="1" dirty="0">
                <a:solidFill>
                  <a:srgbClr val="FF0000"/>
                </a:solidFill>
              </a:rPr>
              <a:t> </a:t>
            </a:r>
            <a:r>
              <a:rPr lang="en-US" sz="5400" b="1" dirty="0" err="1">
                <a:solidFill>
                  <a:srgbClr val="FF0000"/>
                </a:solidFill>
              </a:rPr>
              <a:t>vụ</a:t>
            </a:r>
            <a:r>
              <a:rPr lang="en-US" sz="5400" b="1" dirty="0">
                <a:solidFill>
                  <a:srgbClr val="FF0000"/>
                </a:solidFill>
              </a:rPr>
              <a:t>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10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B699CF4-5090-CE4E-F21B-663681CCADBA}"/>
              </a:ext>
            </a:extLst>
          </p:cNvPr>
          <p:cNvPicPr>
            <a:picLocks noChangeAspect="1"/>
          </p:cNvPicPr>
          <p:nvPr/>
        </p:nvPicPr>
        <p:blipFill>
          <a:blip r:embed="rId3"/>
          <a:stretch>
            <a:fillRect/>
          </a:stretch>
        </p:blipFill>
        <p:spPr>
          <a:xfrm>
            <a:off x="554109" y="2336732"/>
            <a:ext cx="4985454" cy="3537495"/>
          </a:xfrm>
          <a:prstGeom prst="rect">
            <a:avLst/>
          </a:prstGeom>
        </p:spPr>
      </p:pic>
      <p:grpSp>
        <p:nvGrpSpPr>
          <p:cNvPr id="6" name="Group 5">
            <a:extLst>
              <a:ext uri="{FF2B5EF4-FFF2-40B4-BE49-F238E27FC236}">
                <a16:creationId xmlns:a16="http://schemas.microsoft.com/office/drawing/2014/main" id="{4B743B79-359C-9FE9-A082-AFA64A1734EC}"/>
              </a:ext>
            </a:extLst>
          </p:cNvPr>
          <p:cNvGrpSpPr/>
          <p:nvPr/>
        </p:nvGrpSpPr>
        <p:grpSpPr>
          <a:xfrm>
            <a:off x="5237505" y="771554"/>
            <a:ext cx="6394514" cy="1982278"/>
            <a:chOff x="4804552" y="1790768"/>
            <a:chExt cx="4409954" cy="2230825"/>
          </a:xfrm>
        </p:grpSpPr>
        <p:sp>
          <p:nvSpPr>
            <p:cNvPr id="16" name="Speech Bubble: Rectangle with Corners Rounded 15">
              <a:extLst>
                <a:ext uri="{FF2B5EF4-FFF2-40B4-BE49-F238E27FC236}">
                  <a16:creationId xmlns:a16="http://schemas.microsoft.com/office/drawing/2014/main" id="{907B0DAF-B655-2BC8-2B76-310D04BB6F87}"/>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Rectangle 16">
              <a:extLst>
                <a:ext uri="{FF2B5EF4-FFF2-40B4-BE49-F238E27FC236}">
                  <a16:creationId xmlns:a16="http://schemas.microsoft.com/office/drawing/2014/main" id="{AA90B40D-6C7F-345B-13DA-18359DB72965}"/>
                </a:ext>
              </a:extLst>
            </p:cNvPr>
            <p:cNvSpPr/>
            <p:nvPr/>
          </p:nvSpPr>
          <p:spPr>
            <a:xfrm>
              <a:off x="4904468" y="1968024"/>
              <a:ext cx="4210121" cy="205356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000000"/>
                  </a:solidFill>
                  <a:latin typeface="Calibri" panose="020F0502020204030204" pitchFamily="34" charset="0"/>
                  <a:cs typeface="Calibri" panose="020F0502020204030204" pitchFamily="34" charset="0"/>
                </a:rPr>
                <a:t>Thảo</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luận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về</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nhiệm</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vụ</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mà</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nhóm</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đề</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xuất</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thực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hiện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69B08B80-370D-ECA8-7E02-0E45C146FB17}"/>
              </a:ext>
            </a:extLst>
          </p:cNvPr>
          <p:cNvGrpSpPr/>
          <p:nvPr/>
        </p:nvGrpSpPr>
        <p:grpSpPr>
          <a:xfrm>
            <a:off x="5567114" y="3163879"/>
            <a:ext cx="6394514" cy="1545703"/>
            <a:chOff x="4804552" y="1790768"/>
            <a:chExt cx="4409954" cy="1739510"/>
          </a:xfrm>
        </p:grpSpPr>
        <p:sp>
          <p:nvSpPr>
            <p:cNvPr id="19" name="Speech Bubble: Rectangle with Corners Rounded 18">
              <a:extLst>
                <a:ext uri="{FF2B5EF4-FFF2-40B4-BE49-F238E27FC236}">
                  <a16:creationId xmlns:a16="http://schemas.microsoft.com/office/drawing/2014/main" id="{69F82808-A2EA-B546-EA4B-BC794C0B5827}"/>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Rectangle 19">
              <a:extLst>
                <a:ext uri="{FF2B5EF4-FFF2-40B4-BE49-F238E27FC236}">
                  <a16:creationId xmlns:a16="http://schemas.microsoft.com/office/drawing/2014/main" id="{90062F20-CF42-3C20-E58F-6AC127CAE21F}"/>
                </a:ext>
              </a:extLst>
            </p:cNvPr>
            <p:cNvSpPr/>
            <p:nvPr/>
          </p:nvSpPr>
          <p:spPr>
            <a:xfrm>
              <a:off x="4904468" y="1968024"/>
              <a:ext cx="4210121" cy="148937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dirty="0" err="1">
                  <a:solidFill>
                    <a:srgbClr val="000000"/>
                  </a:solidFill>
                  <a:latin typeface="Calibri" panose="020F0502020204030204" pitchFamily="34" charset="0"/>
                  <a:cs typeface="Calibri" panose="020F0502020204030204" pitchFamily="34" charset="0"/>
                </a:rPr>
                <a:t>Liệt</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kê</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mỗi</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công</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việc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mà</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cá</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nhân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cần</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thực</a:t>
              </a:r>
              <a:r>
                <a:rPr lang="en-US" altLang="en-US" sz="4000" b="1" dirty="0">
                  <a:solidFill>
                    <a:srgbClr val="000000"/>
                  </a:solidFill>
                  <a:latin typeface="Calibri" panose="020F0502020204030204" pitchFamily="34" charset="0"/>
                  <a:cs typeface="Calibri" panose="020F0502020204030204" pitchFamily="34" charset="0"/>
                </a:rPr>
                <a:t> </a:t>
              </a:r>
              <a:r>
                <a:rPr lang="en-US" altLang="en-US" sz="4000" b="1" dirty="0" err="1">
                  <a:solidFill>
                    <a:srgbClr val="000000"/>
                  </a:solidFill>
                  <a:latin typeface="Calibri" panose="020F0502020204030204" pitchFamily="34" charset="0"/>
                  <a:cs typeface="Calibri" panose="020F0502020204030204" pitchFamily="34" charset="0"/>
                </a:rPr>
                <a:t>hiện</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0891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9749AF-2606-C57F-3E3B-11F7CA3FBA80}"/>
              </a:ext>
            </a:extLst>
          </p:cNvPr>
          <p:cNvSpPr txBox="1"/>
          <p:nvPr/>
        </p:nvSpPr>
        <p:spPr>
          <a:xfrm>
            <a:off x="1158949" y="340241"/>
            <a:ext cx="101328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a:ea typeface="Times New Roman" panose="02020603050405020304" pitchFamily="18" charset="0"/>
                <a:cs typeface="Times New Roman" panose="02020603050405020304" pitchFamily="18" charset="0"/>
              </a:rPr>
              <a:t>T</a:t>
            </a:r>
            <a:r>
              <a:rPr kumimoji="0" lang="nl-NL"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iến hành lập kế hoạch tự lực thực hiện nhiệm vụ theo yêu cầu. </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AAE24BF7-FCAD-DDD4-FB12-CC71868AA0B9}"/>
              </a:ext>
            </a:extLst>
          </p:cNvPr>
          <p:cNvPicPr>
            <a:picLocks noChangeAspect="1"/>
          </p:cNvPicPr>
          <p:nvPr/>
        </p:nvPicPr>
        <p:blipFill>
          <a:blip r:embed="rId3"/>
          <a:stretch>
            <a:fillRect/>
          </a:stretch>
        </p:blipFill>
        <p:spPr>
          <a:xfrm>
            <a:off x="1821269" y="2086750"/>
            <a:ext cx="8841832" cy="3463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0503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9749AF-2606-C57F-3E3B-11F7CA3FBA80}"/>
              </a:ext>
            </a:extLst>
          </p:cNvPr>
          <p:cNvSpPr txBox="1"/>
          <p:nvPr/>
        </p:nvSpPr>
        <p:spPr>
          <a:xfrm>
            <a:off x="1158949" y="340241"/>
            <a:ext cx="101328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Chia sẻ kế hoạch theo nhóm</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2" name="TextBox 1">
            <a:extLst>
              <a:ext uri="{FF2B5EF4-FFF2-40B4-BE49-F238E27FC236}">
                <a16:creationId xmlns:a16="http://schemas.microsoft.com/office/drawing/2014/main" id="{F7D49B06-B301-FB3E-5B47-8AC27E1BC57F}"/>
              </a:ext>
            </a:extLst>
          </p:cNvPr>
          <p:cNvSpPr txBox="1"/>
          <p:nvPr/>
        </p:nvSpPr>
        <p:spPr>
          <a:xfrm>
            <a:off x="1329070" y="1642351"/>
            <a:ext cx="9696893" cy="646331"/>
          </a:xfrm>
          <a:custGeom>
            <a:avLst/>
            <a:gdLst>
              <a:gd name="connsiteX0" fmla="*/ 0 w 9696893"/>
              <a:gd name="connsiteY0" fmla="*/ 0 h 646331"/>
              <a:gd name="connsiteX1" fmla="*/ 9696893 w 9696893"/>
              <a:gd name="connsiteY1" fmla="*/ 0 h 646331"/>
              <a:gd name="connsiteX2" fmla="*/ 9696893 w 9696893"/>
              <a:gd name="connsiteY2" fmla="*/ 646331 h 646331"/>
              <a:gd name="connsiteX3" fmla="*/ 0 w 9696893"/>
              <a:gd name="connsiteY3" fmla="*/ 646331 h 646331"/>
              <a:gd name="connsiteX4" fmla="*/ 0 w 9696893"/>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646331" fill="none" extrusionOk="0">
                <a:moveTo>
                  <a:pt x="0" y="0"/>
                </a:moveTo>
                <a:cubicBezTo>
                  <a:pt x="2507188" y="5222"/>
                  <a:pt x="6709833" y="24918"/>
                  <a:pt x="9696893" y="0"/>
                </a:cubicBezTo>
                <a:cubicBezTo>
                  <a:pt x="9697147" y="82799"/>
                  <a:pt x="9716671" y="500035"/>
                  <a:pt x="9696893" y="646331"/>
                </a:cubicBezTo>
                <a:cubicBezTo>
                  <a:pt x="6451126" y="481570"/>
                  <a:pt x="1871466" y="764481"/>
                  <a:pt x="0" y="646331"/>
                </a:cubicBezTo>
                <a:cubicBezTo>
                  <a:pt x="-25800" y="331639"/>
                  <a:pt x="10771" y="187809"/>
                  <a:pt x="0" y="0"/>
                </a:cubicBezTo>
                <a:close/>
              </a:path>
              <a:path w="9696893" h="646331" stroke="0" extrusionOk="0">
                <a:moveTo>
                  <a:pt x="0" y="0"/>
                </a:moveTo>
                <a:cubicBezTo>
                  <a:pt x="2547186" y="11849"/>
                  <a:pt x="4926232" y="-161459"/>
                  <a:pt x="9696893" y="0"/>
                </a:cubicBezTo>
                <a:cubicBezTo>
                  <a:pt x="9671711" y="272270"/>
                  <a:pt x="9750795" y="451941"/>
                  <a:pt x="9696893" y="646331"/>
                </a:cubicBezTo>
                <a:cubicBezTo>
                  <a:pt x="6051705" y="500471"/>
                  <a:pt x="4218307"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Em đã tự lực thực hiện công việc gì ở trường?</a:t>
            </a:r>
          </a:p>
        </p:txBody>
      </p:sp>
      <p:sp>
        <p:nvSpPr>
          <p:cNvPr id="3" name="TextBox 2">
            <a:extLst>
              <a:ext uri="{FF2B5EF4-FFF2-40B4-BE49-F238E27FC236}">
                <a16:creationId xmlns:a16="http://schemas.microsoft.com/office/drawing/2014/main" id="{12C69A77-0FA5-FF4E-A781-961D6153679B}"/>
              </a:ext>
            </a:extLst>
          </p:cNvPr>
          <p:cNvSpPr txBox="1"/>
          <p:nvPr/>
        </p:nvSpPr>
        <p:spPr>
          <a:xfrm>
            <a:off x="1297173" y="2673709"/>
            <a:ext cx="9696893" cy="646331"/>
          </a:xfrm>
          <a:custGeom>
            <a:avLst/>
            <a:gdLst>
              <a:gd name="connsiteX0" fmla="*/ 0 w 9696893"/>
              <a:gd name="connsiteY0" fmla="*/ 0 h 646331"/>
              <a:gd name="connsiteX1" fmla="*/ 9696893 w 9696893"/>
              <a:gd name="connsiteY1" fmla="*/ 0 h 646331"/>
              <a:gd name="connsiteX2" fmla="*/ 9696893 w 9696893"/>
              <a:gd name="connsiteY2" fmla="*/ 646331 h 646331"/>
              <a:gd name="connsiteX3" fmla="*/ 0 w 9696893"/>
              <a:gd name="connsiteY3" fmla="*/ 646331 h 646331"/>
              <a:gd name="connsiteX4" fmla="*/ 0 w 9696893"/>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646331" fill="none" extrusionOk="0">
                <a:moveTo>
                  <a:pt x="0" y="0"/>
                </a:moveTo>
                <a:cubicBezTo>
                  <a:pt x="2507188" y="5222"/>
                  <a:pt x="6709833" y="24918"/>
                  <a:pt x="9696893" y="0"/>
                </a:cubicBezTo>
                <a:cubicBezTo>
                  <a:pt x="9697147" y="82799"/>
                  <a:pt x="9716671" y="500035"/>
                  <a:pt x="9696893" y="646331"/>
                </a:cubicBezTo>
                <a:cubicBezTo>
                  <a:pt x="6451126" y="481570"/>
                  <a:pt x="1871466" y="764481"/>
                  <a:pt x="0" y="646331"/>
                </a:cubicBezTo>
                <a:cubicBezTo>
                  <a:pt x="-25800" y="331639"/>
                  <a:pt x="10771" y="187809"/>
                  <a:pt x="0" y="0"/>
                </a:cubicBezTo>
                <a:close/>
              </a:path>
              <a:path w="9696893" h="646331" stroke="0" extrusionOk="0">
                <a:moveTo>
                  <a:pt x="0" y="0"/>
                </a:moveTo>
                <a:cubicBezTo>
                  <a:pt x="2547186" y="11849"/>
                  <a:pt x="4926232" y="-161459"/>
                  <a:pt x="9696893" y="0"/>
                </a:cubicBezTo>
                <a:cubicBezTo>
                  <a:pt x="9671711" y="272270"/>
                  <a:pt x="9750795" y="451941"/>
                  <a:pt x="9696893" y="646331"/>
                </a:cubicBezTo>
                <a:cubicBezTo>
                  <a:pt x="6051705" y="500471"/>
                  <a:pt x="4218307"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Thời gian thực hiện từ khi nào?</a:t>
            </a:r>
          </a:p>
        </p:txBody>
      </p:sp>
      <p:sp>
        <p:nvSpPr>
          <p:cNvPr id="5" name="TextBox 4">
            <a:extLst>
              <a:ext uri="{FF2B5EF4-FFF2-40B4-BE49-F238E27FC236}">
                <a16:creationId xmlns:a16="http://schemas.microsoft.com/office/drawing/2014/main" id="{F83CCAC6-2D45-A803-3FAD-5B4A1004039A}"/>
              </a:ext>
            </a:extLst>
          </p:cNvPr>
          <p:cNvSpPr txBox="1"/>
          <p:nvPr/>
        </p:nvSpPr>
        <p:spPr>
          <a:xfrm>
            <a:off x="1297173" y="3768862"/>
            <a:ext cx="9696893" cy="1200329"/>
          </a:xfrm>
          <a:custGeom>
            <a:avLst/>
            <a:gdLst>
              <a:gd name="connsiteX0" fmla="*/ 0 w 9696893"/>
              <a:gd name="connsiteY0" fmla="*/ 0 h 1200329"/>
              <a:gd name="connsiteX1" fmla="*/ 9696893 w 9696893"/>
              <a:gd name="connsiteY1" fmla="*/ 0 h 1200329"/>
              <a:gd name="connsiteX2" fmla="*/ 9696893 w 9696893"/>
              <a:gd name="connsiteY2" fmla="*/ 1200329 h 1200329"/>
              <a:gd name="connsiteX3" fmla="*/ 0 w 9696893"/>
              <a:gd name="connsiteY3" fmla="*/ 1200329 h 1200329"/>
              <a:gd name="connsiteX4" fmla="*/ 0 w 9696893"/>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93" h="1200329" fill="none" extrusionOk="0">
                <a:moveTo>
                  <a:pt x="0" y="0"/>
                </a:moveTo>
                <a:cubicBezTo>
                  <a:pt x="2507188" y="5222"/>
                  <a:pt x="6709833" y="24918"/>
                  <a:pt x="9696893" y="0"/>
                </a:cubicBezTo>
                <a:cubicBezTo>
                  <a:pt x="9763627" y="180425"/>
                  <a:pt x="9749910" y="1037242"/>
                  <a:pt x="9696893" y="1200329"/>
                </a:cubicBezTo>
                <a:cubicBezTo>
                  <a:pt x="6451126" y="1035568"/>
                  <a:pt x="1871466" y="1318479"/>
                  <a:pt x="0" y="1200329"/>
                </a:cubicBezTo>
                <a:cubicBezTo>
                  <a:pt x="40680" y="790633"/>
                  <a:pt x="-39089" y="241570"/>
                  <a:pt x="0" y="0"/>
                </a:cubicBezTo>
                <a:close/>
              </a:path>
              <a:path w="9696893" h="1200329" stroke="0" extrusionOk="0">
                <a:moveTo>
                  <a:pt x="0" y="0"/>
                </a:moveTo>
                <a:cubicBezTo>
                  <a:pt x="2547186" y="11849"/>
                  <a:pt x="4926232" y="-161459"/>
                  <a:pt x="9696893" y="0"/>
                </a:cubicBezTo>
                <a:cubicBezTo>
                  <a:pt x="9621851" y="255061"/>
                  <a:pt x="9767415" y="845340"/>
                  <a:pt x="9696893" y="1200329"/>
                </a:cubicBezTo>
                <a:cubicBezTo>
                  <a:pt x="6051705" y="1054469"/>
                  <a:pt x="4218307"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cs typeface="Arial" panose="020B0604020202020204" pitchFamily="34" charset="0"/>
              </a:rPr>
              <a:t>Kết quả mong muốn sau khi thực hiện xong nhiệm vụ đó?</a:t>
            </a:r>
          </a:p>
        </p:txBody>
      </p:sp>
    </p:spTree>
    <p:extLst>
      <p:ext uri="{BB962C8B-B14F-4D97-AF65-F5344CB8AC3E}">
        <p14:creationId xmlns:p14="http://schemas.microsoft.com/office/powerpoint/2010/main" val="278894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FAD20A9C-E4BB-4C6D-BB16-73049BF4FDD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6036B-E007-356F-8044-231C469D515F}"/>
              </a:ext>
            </a:extLst>
          </p:cNvPr>
          <p:cNvSpPr txBox="1"/>
          <p:nvPr/>
        </p:nvSpPr>
        <p:spPr>
          <a:xfrm>
            <a:off x="2990850" y="2071578"/>
            <a:ext cx="8220075" cy="2123658"/>
          </a:xfrm>
          <a:prstGeom prst="rect">
            <a:avLst/>
          </a:prstGeom>
          <a:noFill/>
        </p:spPr>
        <p:txBody>
          <a:bodyPr wrap="square" rtlCol="0">
            <a:spAutoFit/>
          </a:bodyPr>
          <a:lstStyle/>
          <a:p>
            <a:pPr lvl="0" algn="ctr">
              <a:defRPr/>
            </a:pPr>
            <a:r>
              <a:rPr lang="en-US" sz="4400" b="1" dirty="0">
                <a:solidFill>
                  <a:srgbClr val="002060"/>
                </a:solidFill>
                <a:latin typeface="Calibri" panose="020F0502020204030204" pitchFamily="34" charset="0"/>
                <a:cs typeface="Calibri" panose="020F0502020204030204" pitchFamily="34" charset="0"/>
              </a:rPr>
              <a:t>C</a:t>
            </a:r>
            <a:r>
              <a:rPr lang="vi-VN" sz="4400" b="1" dirty="0">
                <a:solidFill>
                  <a:srgbClr val="002060"/>
                </a:solidFill>
                <a:latin typeface="Calibri" panose="020F0502020204030204" pitchFamily="34" charset="0"/>
                <a:cs typeface="Calibri" panose="020F0502020204030204" pitchFamily="34" charset="0"/>
              </a:rPr>
              <a:t>ùng với người thân: Thực hiện nhiệm vụ được giao không chỉ ở trường mà còn ở nhà.</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4C33B-2403-4AE2-8018-7C312924CA65}"/>
              </a:ext>
            </a:extLst>
          </p:cNvPr>
          <p:cNvPicPr>
            <a:picLocks noChangeAspect="1"/>
          </p:cNvPicPr>
          <p:nvPr/>
        </p:nvPicPr>
        <p:blipFill>
          <a:blip r:embed="rId7"/>
          <a:stretch>
            <a:fillRect/>
          </a:stretch>
        </p:blipFill>
        <p:spPr>
          <a:xfrm>
            <a:off x="5206264" y="890051"/>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4">
            <a:extLst>
              <a:ext uri="{FF2B5EF4-FFF2-40B4-BE49-F238E27FC236}">
                <a16:creationId xmlns:a16="http://schemas.microsoft.com/office/drawing/2014/main" id="{1F5FF627-631F-7990-B46D-CC5A775D7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09014">
            <a:off x="1007778" y="446442"/>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F523A0-EF90-AAAE-6AFE-A0D8AB15FC52}"/>
              </a:ext>
            </a:extLst>
          </p:cNvPr>
          <p:cNvPicPr>
            <a:picLocks noChangeAspect="1"/>
          </p:cNvPicPr>
          <p:nvPr/>
        </p:nvPicPr>
        <p:blipFill>
          <a:blip r:embed="rId4"/>
          <a:stretch>
            <a:fillRect/>
          </a:stretch>
        </p:blipFill>
        <p:spPr>
          <a:xfrm>
            <a:off x="2799008" y="680716"/>
            <a:ext cx="7657240" cy="1201016"/>
          </a:xfrm>
          <a:prstGeom prst="rect">
            <a:avLst/>
          </a:prstGeom>
        </p:spPr>
      </p:pic>
      <p:sp>
        <p:nvSpPr>
          <p:cNvPr id="8" name="TextBox 7">
            <a:extLst>
              <a:ext uri="{FF2B5EF4-FFF2-40B4-BE49-F238E27FC236}">
                <a16:creationId xmlns:a16="http://schemas.microsoft.com/office/drawing/2014/main" id="{B2DEA2F8-D07D-D315-0B10-4E5632BA38A2}"/>
              </a:ext>
            </a:extLst>
          </p:cNvPr>
          <p:cNvSpPr txBox="1"/>
          <p:nvPr/>
        </p:nvSpPr>
        <p:spPr>
          <a:xfrm>
            <a:off x="1616149" y="2562447"/>
            <a:ext cx="9643730" cy="330552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600" b="1" dirty="0">
                <a:ea typeface="Calibri" panose="020F0502020204030204" pitchFamily="34" charset="0"/>
                <a:cs typeface="Times New Roman" panose="02020603050405020304" pitchFamily="18" charset="0"/>
              </a:rPr>
              <a:t>B</a:t>
            </a:r>
            <a:r>
              <a:rPr lang="nl-NL" sz="3600" b="1" dirty="0">
                <a:effectLst/>
                <a:ea typeface="Calibri" panose="020F0502020204030204" pitchFamily="34" charset="0"/>
                <a:cs typeface="Times New Roman" panose="02020603050405020304" pitchFamily="18" charset="0"/>
              </a:rPr>
              <a:t>iết được những nhiệm vụ mình được phân công ở trường.</a:t>
            </a:r>
            <a:endParaRPr lang="en-US" sz="3600" b="1"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600" b="1" dirty="0">
                <a:effectLst/>
                <a:ea typeface="Calibri" panose="020F0502020204030204" pitchFamily="34" charset="0"/>
                <a:cs typeface="Times New Roman" panose="02020603050405020304" pitchFamily="18" charset="0"/>
              </a:rPr>
              <a:t>Lập được kế hoạch rèn luyện tính tự lực thực hiện nhiệm vụ.</a:t>
            </a:r>
            <a:endParaRPr lang="en-US" sz="3600" b="1" dirty="0">
              <a:effectLst/>
              <a:ea typeface="Calibri" panose="020F0502020204030204" pitchFamily="34" charset="0"/>
              <a:cs typeface="Times New Roman" panose="02020603050405020304" pitchFamily="18" charset="0"/>
            </a:endParaRPr>
          </a:p>
          <a:p>
            <a:endParaRPr lang="en-US" sz="3600" b="1" dirty="0">
              <a:cs typeface="Times New Roman" panose="02020603050405020304" pitchFamily="18" charset="0"/>
            </a:endParaRPr>
          </a:p>
        </p:txBody>
      </p:sp>
    </p:spTree>
    <p:extLst>
      <p:ext uri="{BB962C8B-B14F-4D97-AF65-F5344CB8AC3E}">
        <p14:creationId xmlns:p14="http://schemas.microsoft.com/office/powerpoint/2010/main" val="305987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down)">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Chúc</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mừng</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sinh</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nhật</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Tháng</a:t>
            </a:r>
            <a:r>
              <a:rPr kumimoji="0" lang="en-US" sz="54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id="{AF45DDCB-DEEA-744B-3866-50828F7BE3C3}"/>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sp>
        <p:nvSpPr>
          <p:cNvPr id="3" name="TextBox 2">
            <a:extLst>
              <a:ext uri="{FF2B5EF4-FFF2-40B4-BE49-F238E27FC236}">
                <a16:creationId xmlns:a16="http://schemas.microsoft.com/office/drawing/2014/main" id="{D6A4FDD3-C2A3-56BE-3D5F-62BF34211657}"/>
              </a:ext>
            </a:extLst>
          </p:cNvPr>
          <p:cNvSpPr txBox="1"/>
          <p:nvPr/>
        </p:nvSpPr>
        <p:spPr>
          <a:xfrm>
            <a:off x="1477926" y="935665"/>
            <a:ext cx="3168502" cy="584775"/>
          </a:xfrm>
          <a:prstGeom prst="rect">
            <a:avLst/>
          </a:prstGeom>
          <a:noFill/>
        </p:spPr>
        <p:txBody>
          <a:bodyPr wrap="square" rtlCol="0">
            <a:spAutoFit/>
          </a:bodyPr>
          <a:lstStyle/>
          <a:p>
            <a:r>
              <a:rPr lang="en-US" sz="3200" b="1" dirty="0" err="1">
                <a:solidFill>
                  <a:srgbClr val="002060"/>
                </a:solidFill>
              </a:rPr>
              <a:t>Chủ</a:t>
            </a:r>
            <a:r>
              <a:rPr lang="en-US" sz="3200" b="1" dirty="0">
                <a:solidFill>
                  <a:srgbClr val="002060"/>
                </a:solidFill>
              </a:rPr>
              <a:t> </a:t>
            </a:r>
            <a:r>
              <a:rPr lang="en-US" sz="3200" b="1" dirty="0" err="1">
                <a:solidFill>
                  <a:srgbClr val="002060"/>
                </a:solidFill>
              </a:rPr>
              <a:t>đề</a:t>
            </a:r>
            <a:r>
              <a:rPr lang="en-US" sz="3200" b="1" dirty="0">
                <a:solidFill>
                  <a:srgbClr val="002060"/>
                </a:solidFill>
              </a:rPr>
              <a:t> </a:t>
            </a:r>
            <a:r>
              <a:rPr lang="en-US" sz="3200" b="1" dirty="0" err="1">
                <a:solidFill>
                  <a:srgbClr val="002060"/>
                </a:solidFill>
              </a:rPr>
              <a:t>tuần</a:t>
            </a:r>
            <a:r>
              <a:rPr lang="en-US" sz="3200" b="1" dirty="0">
                <a:solidFill>
                  <a:srgbClr val="002060"/>
                </a:solidFill>
              </a:rPr>
              <a:t> 15:</a:t>
            </a:r>
          </a:p>
        </p:txBody>
      </p:sp>
      <p:pic>
        <p:nvPicPr>
          <p:cNvPr id="6" name="Picture 5">
            <a:extLst>
              <a:ext uri="{FF2B5EF4-FFF2-40B4-BE49-F238E27FC236}">
                <a16:creationId xmlns:a16="http://schemas.microsoft.com/office/drawing/2014/main" id="{9B09D650-963D-A1E9-AB69-1FE6D5FA1549}"/>
              </a:ext>
            </a:extLst>
          </p:cNvPr>
          <p:cNvPicPr>
            <a:picLocks noChangeAspect="1"/>
          </p:cNvPicPr>
          <p:nvPr/>
        </p:nvPicPr>
        <p:blipFill>
          <a:blip r:embed="rId6"/>
          <a:stretch>
            <a:fillRect/>
          </a:stretch>
        </p:blipFill>
        <p:spPr>
          <a:xfrm>
            <a:off x="1429332" y="2270838"/>
            <a:ext cx="7419475" cy="3103133"/>
          </a:xfrm>
          <a:prstGeom prst="rect">
            <a:avLst/>
          </a:prstGeom>
        </p:spPr>
      </p:pic>
    </p:spTree>
    <p:extLst>
      <p:ext uri="{BB962C8B-B14F-4D97-AF65-F5344CB8AC3E}">
        <p14:creationId xmlns:p14="http://schemas.microsoft.com/office/powerpoint/2010/main" val="3705919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477116"/>
            <a:ext cx="11455505" cy="59037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941451" y="666750"/>
            <a:ext cx="10306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thành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viên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báo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tự</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lực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thực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hiện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nhiệm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vụ</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trường</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F2D3273-95AB-FCCA-4EDD-B7700E22D571}"/>
              </a:ext>
            </a:extLst>
          </p:cNvPr>
          <p:cNvPicPr>
            <a:picLocks noChangeAspect="1"/>
          </p:cNvPicPr>
          <p:nvPr/>
        </p:nvPicPr>
        <p:blipFill>
          <a:blip r:embed="rId3"/>
          <a:stretch>
            <a:fillRect/>
          </a:stretch>
        </p:blipFill>
        <p:spPr>
          <a:xfrm>
            <a:off x="8019164" y="2460439"/>
            <a:ext cx="3086100" cy="3000375"/>
          </a:xfrm>
          <a:prstGeom prst="rect">
            <a:avLst/>
          </a:prstGeom>
        </p:spPr>
      </p:pic>
      <p:sp>
        <p:nvSpPr>
          <p:cNvPr id="6" name="TextBox 5">
            <a:extLst>
              <a:ext uri="{FF2B5EF4-FFF2-40B4-BE49-F238E27FC236}">
                <a16:creationId xmlns:a16="http://schemas.microsoft.com/office/drawing/2014/main" id="{24E241D9-BF23-6982-A62F-23904D11881F}"/>
              </a:ext>
            </a:extLst>
          </p:cNvPr>
          <p:cNvSpPr txBox="1"/>
          <p:nvPr/>
        </p:nvSpPr>
        <p:spPr>
          <a:xfrm>
            <a:off x="790543" y="2359826"/>
            <a:ext cx="6747941" cy="1555178"/>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002060"/>
                </a:solidFill>
                <a:effectLst/>
                <a:uLnTx/>
                <a:uFillTx/>
                <a:ea typeface="Cambria" panose="02040503050406030204" pitchFamily="18" charset="0"/>
              </a:rPr>
              <a:t>Việc</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đã</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làm</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hoặc</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chưa</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làm</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theo</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kế</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hoạch</a:t>
            </a:r>
            <a:r>
              <a:rPr kumimoji="0" lang="en-US" sz="4267" b="0" i="0" u="none" strike="noStrike" kern="1200" cap="none" spc="0" normalizeH="0" noProof="0" dirty="0">
                <a:ln>
                  <a:noFill/>
                </a:ln>
                <a:solidFill>
                  <a:srgbClr val="002060"/>
                </a:solidFill>
                <a:effectLst/>
                <a:uLnTx/>
                <a:uFillTx/>
                <a:ea typeface="Cambria" panose="02040503050406030204" pitchFamily="18" charset="0"/>
              </a:rPr>
              <a:t>;</a:t>
            </a:r>
            <a:endParaRPr kumimoji="0" lang="en-US" sz="4267" b="0" i="0" u="none" strike="noStrike" kern="1200" cap="none" spc="0" normalizeH="0" baseline="0" noProof="0" dirty="0">
              <a:ln>
                <a:noFill/>
              </a:ln>
              <a:solidFill>
                <a:srgbClr val="002060"/>
              </a:solidFill>
              <a:effectLst/>
              <a:uLnTx/>
              <a:uFillTx/>
              <a:ea typeface="Cambria" panose="02040503050406030204" pitchFamily="18" charset="0"/>
            </a:endParaRPr>
          </a:p>
        </p:txBody>
      </p:sp>
      <p:sp>
        <p:nvSpPr>
          <p:cNvPr id="7" name="TextBox 6">
            <a:extLst>
              <a:ext uri="{FF2B5EF4-FFF2-40B4-BE49-F238E27FC236}">
                <a16:creationId xmlns:a16="http://schemas.microsoft.com/office/drawing/2014/main" id="{CCD81BB9-7E8F-6947-6E87-67D2104C0C34}"/>
              </a:ext>
            </a:extLst>
          </p:cNvPr>
          <p:cNvSpPr txBox="1"/>
          <p:nvPr/>
        </p:nvSpPr>
        <p:spPr>
          <a:xfrm>
            <a:off x="886236" y="4422542"/>
            <a:ext cx="6747941" cy="1555178"/>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002060"/>
                </a:solidFill>
                <a:effectLst/>
                <a:uLnTx/>
                <a:uFillTx/>
                <a:ea typeface="Cambria" panose="02040503050406030204" pitchFamily="18" charset="0"/>
              </a:rPr>
              <a:t>Khó</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khăn</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đã</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gặp</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và</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cách</a:t>
            </a:r>
            <a:r>
              <a:rPr kumimoji="0" lang="en-US" sz="4267" b="0" i="0" u="none" strike="noStrike" kern="1200" cap="none" spc="0" normalizeH="0" noProof="0" dirty="0">
                <a:ln>
                  <a:noFill/>
                </a:ln>
                <a:solidFill>
                  <a:srgbClr val="002060"/>
                </a:solidFill>
                <a:effectLst/>
                <a:uLnTx/>
                <a:uFillTx/>
                <a:ea typeface="Cambria" panose="02040503050406030204" pitchFamily="18" charset="0"/>
              </a:rPr>
              <a:t> </a:t>
            </a:r>
            <a:r>
              <a:rPr kumimoji="0" lang="en-US" sz="4267" b="0" i="0" u="none" strike="noStrike" kern="1200" cap="none" spc="0" normalizeH="0" noProof="0" dirty="0" err="1">
                <a:ln>
                  <a:noFill/>
                </a:ln>
                <a:solidFill>
                  <a:srgbClr val="002060"/>
                </a:solidFill>
                <a:effectLst/>
                <a:uLnTx/>
                <a:uFillTx/>
                <a:ea typeface="Cambria" panose="02040503050406030204" pitchFamily="18" charset="0"/>
              </a:rPr>
              <a:t>vượt</a:t>
            </a:r>
            <a:r>
              <a:rPr kumimoji="0" lang="en-US" sz="4267" b="0" i="0" u="none" strike="noStrike" kern="1200" cap="none" spc="0" normalizeH="0" noProof="0" dirty="0">
                <a:ln>
                  <a:noFill/>
                </a:ln>
                <a:solidFill>
                  <a:srgbClr val="002060"/>
                </a:solidFill>
                <a:effectLst/>
                <a:uLnTx/>
                <a:uFillTx/>
                <a:ea typeface="Cambria" panose="02040503050406030204" pitchFamily="18" charset="0"/>
              </a:rPr>
              <a:t> qua;</a:t>
            </a:r>
            <a:endParaRPr kumimoji="0" lang="en-US" sz="4267" b="0" i="0" u="none" strike="noStrike" kern="1200" cap="none" spc="0" normalizeH="0" baseline="0" noProof="0" dirty="0">
              <a:ln>
                <a:noFill/>
              </a:ln>
              <a:solidFill>
                <a:srgbClr val="002060"/>
              </a:solidFill>
              <a:effectLst/>
              <a:uLnTx/>
              <a:uFillTx/>
              <a:ea typeface="Cambria" panose="02040503050406030204" pitchFamily="18" charset="0"/>
            </a:endParaRPr>
          </a:p>
        </p:txBody>
      </p:sp>
    </p:spTree>
    <p:extLst>
      <p:ext uri="{BB962C8B-B14F-4D97-AF65-F5344CB8AC3E}">
        <p14:creationId xmlns:p14="http://schemas.microsoft.com/office/powerpoint/2010/main" val="7765650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474488-7875-48DB-A80F-BB3AF637FCF8}"/>
              </a:ext>
            </a:extLst>
          </p:cNvPr>
          <p:cNvPicPr>
            <a:picLocks noChangeAspect="1"/>
          </p:cNvPicPr>
          <p:nvPr/>
        </p:nvPicPr>
        <p:blipFill>
          <a:blip r:embed="rId3"/>
          <a:stretch>
            <a:fillRect/>
          </a:stretch>
        </p:blipFill>
        <p:spPr>
          <a:xfrm>
            <a:off x="3230901" y="2355767"/>
            <a:ext cx="5377138" cy="1920406"/>
          </a:xfrm>
          <a:prstGeom prst="rect">
            <a:avLst/>
          </a:prstGeom>
        </p:spPr>
      </p:pic>
    </p:spTree>
    <p:extLst>
      <p:ext uri="{BB962C8B-B14F-4D97-AF65-F5344CB8AC3E}">
        <p14:creationId xmlns:p14="http://schemas.microsoft.com/office/powerpoint/2010/main" val="206947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434856"/>
            <a:ext cx="7573642" cy="3675558"/>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B84613-7171-7AA2-9CD0-B33E30AA6354}"/>
              </a:ext>
            </a:extLst>
          </p:cNvPr>
          <p:cNvSpPr txBox="1"/>
          <p:nvPr/>
        </p:nvSpPr>
        <p:spPr>
          <a:xfrm>
            <a:off x="765545" y="3141354"/>
            <a:ext cx="6581554" cy="2123658"/>
          </a:xfrm>
          <a:prstGeom prst="rect">
            <a:avLst/>
          </a:prstGeom>
          <a:noFill/>
        </p:spPr>
        <p:txBody>
          <a:bodyPr wrap="square" rtlCol="0">
            <a:spAutoFit/>
          </a:bodyPr>
          <a:lstStyle/>
          <a:p>
            <a:pPr lvl="0" algn="ctr">
              <a:defRPr/>
            </a:pPr>
            <a:r>
              <a:rPr lang="en-US" sz="4400" b="1" dirty="0" err="1">
                <a:solidFill>
                  <a:srgbClr val="002060"/>
                </a:solidFill>
              </a:rPr>
              <a:t>Kể</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những</a:t>
            </a:r>
            <a:r>
              <a:rPr lang="en-US" sz="4400" b="1" dirty="0">
                <a:solidFill>
                  <a:srgbClr val="002060"/>
                </a:solidFill>
              </a:rPr>
              <a:t> </a:t>
            </a:r>
            <a:r>
              <a:rPr lang="en-US" sz="4400" b="1" dirty="0" err="1">
                <a:solidFill>
                  <a:srgbClr val="002060"/>
                </a:solidFill>
              </a:rPr>
              <a:t>việc</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sáng</a:t>
            </a:r>
            <a:r>
              <a:rPr lang="en-US" sz="4400" b="1" dirty="0">
                <a:solidFill>
                  <a:srgbClr val="002060"/>
                </a:solidFill>
              </a:rPr>
              <a:t> </a:t>
            </a:r>
            <a:r>
              <a:rPr lang="en-US" sz="4400" b="1" dirty="0" err="1">
                <a:solidFill>
                  <a:srgbClr val="002060"/>
                </a:solidFill>
              </a:rPr>
              <a:t>tạo</a:t>
            </a:r>
            <a:r>
              <a:rPr lang="en-US" sz="4400" b="1" dirty="0">
                <a:solidFill>
                  <a:srgbClr val="002060"/>
                </a:solidFill>
              </a:rPr>
              <a:t> </a:t>
            </a:r>
            <a:r>
              <a:rPr lang="en-US" sz="4400" b="1" dirty="0" err="1">
                <a:solidFill>
                  <a:srgbClr val="002060"/>
                </a:solidFill>
              </a:rPr>
              <a:t>trong</a:t>
            </a:r>
            <a:r>
              <a:rPr lang="en-US" sz="4400" b="1" dirty="0">
                <a:solidFill>
                  <a:srgbClr val="002060"/>
                </a:solidFill>
              </a:rPr>
              <a:t> </a:t>
            </a:r>
            <a:r>
              <a:rPr lang="en-US" sz="4400" b="1" dirty="0" err="1">
                <a:solidFill>
                  <a:srgbClr val="002060"/>
                </a:solidFill>
              </a:rPr>
              <a:t>quá</a:t>
            </a:r>
            <a:r>
              <a:rPr lang="en-US" sz="4400" b="1" dirty="0">
                <a:solidFill>
                  <a:srgbClr val="002060"/>
                </a:solidFill>
              </a:rPr>
              <a:t> </a:t>
            </a:r>
            <a:r>
              <a:rPr lang="en-US" sz="4400" b="1" dirty="0" err="1">
                <a:solidFill>
                  <a:srgbClr val="002060"/>
                </a:solidFill>
              </a:rPr>
              <a:t>trình</a:t>
            </a:r>
            <a:r>
              <a:rPr lang="en-US" sz="4400" b="1" dirty="0">
                <a:solidFill>
                  <a:srgbClr val="002060"/>
                </a:solidFill>
              </a:rPr>
              <a:t> </a:t>
            </a:r>
            <a:r>
              <a:rPr lang="en-US" sz="4400" b="1" dirty="0" err="1">
                <a:solidFill>
                  <a:srgbClr val="002060"/>
                </a:solidFill>
              </a:rPr>
              <a:t>thực</a:t>
            </a:r>
            <a:r>
              <a:rPr lang="en-US" sz="4400" b="1" dirty="0">
                <a:solidFill>
                  <a:srgbClr val="002060"/>
                </a:solidFill>
              </a:rPr>
              <a:t> </a:t>
            </a:r>
            <a:r>
              <a:rPr lang="en-US" sz="4400" b="1" dirty="0" err="1">
                <a:solidFill>
                  <a:srgbClr val="002060"/>
                </a:solidFill>
              </a:rPr>
              <a:t>hiện</a:t>
            </a:r>
            <a:r>
              <a:rPr lang="en-US" sz="4400" b="1" dirty="0">
                <a:solidFill>
                  <a:srgbClr val="002060"/>
                </a:solidFill>
              </a:rPr>
              <a:t> </a:t>
            </a:r>
            <a:r>
              <a:rPr lang="en-US" sz="4400" b="1" dirty="0" err="1">
                <a:solidFill>
                  <a:srgbClr val="002060"/>
                </a:solidFill>
              </a:rPr>
              <a:t>nhiệm</a:t>
            </a:r>
            <a:r>
              <a:rPr lang="en-US" sz="4400" b="1" dirty="0">
                <a:solidFill>
                  <a:srgbClr val="002060"/>
                </a:solidFill>
              </a:rPr>
              <a:t> </a:t>
            </a:r>
            <a:r>
              <a:rPr lang="en-US" sz="4400" b="1" dirty="0" err="1">
                <a:solidFill>
                  <a:srgbClr val="002060"/>
                </a:solidFill>
              </a:rPr>
              <a:t>vụ</a:t>
            </a:r>
            <a:r>
              <a:rPr lang="en-US" sz="4400" b="1" dirty="0">
                <a:solidFill>
                  <a:srgbClr val="002060"/>
                </a:solidFill>
              </a:rPr>
              <a:t> </a:t>
            </a:r>
            <a:r>
              <a:rPr lang="en-US" sz="4400" b="1" dirty="0" err="1">
                <a:solidFill>
                  <a:srgbClr val="002060"/>
                </a:solidFill>
              </a:rPr>
              <a:t>của</a:t>
            </a:r>
            <a:r>
              <a:rPr lang="en-US" sz="4400" b="1" dirty="0">
                <a:solidFill>
                  <a:srgbClr val="002060"/>
                </a:solidFill>
              </a:rPr>
              <a:t> </a:t>
            </a:r>
            <a:r>
              <a:rPr lang="en-US" sz="4400" b="1" dirty="0" err="1">
                <a:solidFill>
                  <a:srgbClr val="002060"/>
                </a:solidFill>
              </a:rPr>
              <a:t>mình</a:t>
            </a:r>
            <a:r>
              <a:rPr lang="en-US" sz="4400" b="1" dirty="0">
                <a:solidFill>
                  <a:srgbClr val="002060"/>
                </a:solidFill>
              </a:rPr>
              <a:t>.</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42806370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69C72B-51D2-5330-4240-36051AF24FC1}"/>
              </a:ext>
            </a:extLst>
          </p:cNvPr>
          <p:cNvSpPr txBox="1"/>
          <p:nvPr/>
        </p:nvSpPr>
        <p:spPr>
          <a:xfrm>
            <a:off x="942974" y="859197"/>
            <a:ext cx="10306050" cy="1446550"/>
          </a:xfrm>
          <a:prstGeom prst="rect">
            <a:avLst/>
          </a:prstGeom>
          <a:noFill/>
        </p:spPr>
        <p:txBody>
          <a:bodyPr wrap="square" rtlCol="0">
            <a:spAutoFit/>
          </a:bodyPr>
          <a:lstStyle/>
          <a:p>
            <a:pPr lvl="0" algn="ctr"/>
            <a:r>
              <a:rPr lang="vi-VN" sz="4400" b="1" dirty="0">
                <a:solidFill>
                  <a:srgbClr val="FF0000"/>
                </a:solidFill>
                <a:latin typeface="Calibri" panose="020F0502020204030204" pitchFamily="34" charset="0"/>
                <a:cs typeface="Calibri" panose="020F0502020204030204" pitchFamily="34" charset="0"/>
              </a:rPr>
              <a:t>Chia sẻ cảm xúc khi tự lực thực hiện nhiệm vụ được giao.</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6" name="Hình ảnh 17" descr="Ảnh có chứa đồ chơi, búp bê&#10;&#10;Mô tả được tạo tự động">
            <a:extLst>
              <a:ext uri="{FF2B5EF4-FFF2-40B4-BE49-F238E27FC236}">
                <a16:creationId xmlns:a16="http://schemas.microsoft.com/office/drawing/2014/main" id="{E10F970E-B0B1-08CF-8997-822C98C78B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930541" y="1798057"/>
            <a:ext cx="3572177" cy="4566960"/>
          </a:xfrm>
          <a:prstGeom prst="rect">
            <a:avLst/>
          </a:prstGeom>
        </p:spPr>
      </p:pic>
      <p:pic>
        <p:nvPicPr>
          <p:cNvPr id="27" name="Hình ảnh 18" descr="Ảnh có chứa đồ chơi, búp bê&#10;&#10;Mô tả được tạo tự động">
            <a:extLst>
              <a:ext uri="{FF2B5EF4-FFF2-40B4-BE49-F238E27FC236}">
                <a16:creationId xmlns:a16="http://schemas.microsoft.com/office/drawing/2014/main" id="{3AF6B2C9-9119-A515-5473-09DE9BE049E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30" name="Hình ảnh 19" descr="Ảnh có chứa đồ chơi, búp bê, đồ họa véc-tơ&#10;&#10;Mô tả được tạo tự động">
            <a:extLst>
              <a:ext uri="{FF2B5EF4-FFF2-40B4-BE49-F238E27FC236}">
                <a16:creationId xmlns:a16="http://schemas.microsoft.com/office/drawing/2014/main" id="{9EA3C0A2-FBFD-B652-04BE-BC331BAAC6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6097554" y="2391442"/>
            <a:ext cx="3849648" cy="4160624"/>
          </a:xfrm>
          <a:prstGeom prst="rect">
            <a:avLst/>
          </a:prstGeom>
        </p:spPr>
      </p:pic>
      <p:pic>
        <p:nvPicPr>
          <p:cNvPr id="31" name="Hình ảnh 21" descr="Ảnh có chứa đồ chơi, búp bê, đồ họa véc-tơ&#10;&#10;Mô tả được tạo tự động">
            <a:extLst>
              <a:ext uri="{FF2B5EF4-FFF2-40B4-BE49-F238E27FC236}">
                <a16:creationId xmlns:a16="http://schemas.microsoft.com/office/drawing/2014/main" id="{8B49243D-561E-4858-6A68-586B0FF13B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834266" y="2346033"/>
            <a:ext cx="3440525" cy="4488546"/>
          </a:xfrm>
          <a:prstGeom prst="rect">
            <a:avLst/>
          </a:prstGeom>
        </p:spPr>
      </p:pic>
    </p:spTree>
    <p:extLst>
      <p:ext uri="{BB962C8B-B14F-4D97-AF65-F5344CB8AC3E}">
        <p14:creationId xmlns:p14="http://schemas.microsoft.com/office/powerpoint/2010/main" val="1554016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6"/>
                                        </p:tgtEl>
                                        <p:attrNameLst>
                                          <p:attrName>r</p:attrName>
                                        </p:attrNameLst>
                                      </p:cBhvr>
                                    </p:animRot>
                                    <p:animRot by="-240000">
                                      <p:cBhvr>
                                        <p:cTn id="19" dur="200" fill="hold">
                                          <p:stCondLst>
                                            <p:cond delay="200"/>
                                          </p:stCondLst>
                                        </p:cTn>
                                        <p:tgtEl>
                                          <p:spTgt spid="26"/>
                                        </p:tgtEl>
                                        <p:attrNameLst>
                                          <p:attrName>r</p:attrName>
                                        </p:attrNameLst>
                                      </p:cBhvr>
                                    </p:animRot>
                                    <p:animRot by="240000">
                                      <p:cBhvr>
                                        <p:cTn id="20" dur="200" fill="hold">
                                          <p:stCondLst>
                                            <p:cond delay="400"/>
                                          </p:stCondLst>
                                        </p:cTn>
                                        <p:tgtEl>
                                          <p:spTgt spid="26"/>
                                        </p:tgtEl>
                                        <p:attrNameLst>
                                          <p:attrName>r</p:attrName>
                                        </p:attrNameLst>
                                      </p:cBhvr>
                                    </p:animRot>
                                    <p:animRot by="-240000">
                                      <p:cBhvr>
                                        <p:cTn id="21" dur="200" fill="hold">
                                          <p:stCondLst>
                                            <p:cond delay="600"/>
                                          </p:stCondLst>
                                        </p:cTn>
                                        <p:tgtEl>
                                          <p:spTgt spid="26"/>
                                        </p:tgtEl>
                                        <p:attrNameLst>
                                          <p:attrName>r</p:attrName>
                                        </p:attrNameLst>
                                      </p:cBhvr>
                                    </p:animRot>
                                    <p:animRot by="120000">
                                      <p:cBhvr>
                                        <p:cTn id="22" dur="200" fill="hold">
                                          <p:stCondLst>
                                            <p:cond delay="800"/>
                                          </p:stCondLst>
                                        </p:cTn>
                                        <p:tgtEl>
                                          <p:spTgt spid="2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2671329-955D-CABE-76F4-611AE92D7AF3}"/>
              </a:ext>
            </a:extLst>
          </p:cNvPr>
          <p:cNvSpPr/>
          <p:nvPr/>
        </p:nvSpPr>
        <p:spPr>
          <a:xfrm>
            <a:off x="2047568" y="1562986"/>
            <a:ext cx="7551173" cy="398720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D89F56-36D2-4865-2B9F-3374D30744BC}"/>
              </a:ext>
            </a:extLst>
          </p:cNvPr>
          <p:cNvPicPr>
            <a:picLocks noChangeAspect="1"/>
          </p:cNvPicPr>
          <p:nvPr/>
        </p:nvPicPr>
        <p:blipFill>
          <a:blip r:embed="rId5"/>
          <a:stretch>
            <a:fillRect/>
          </a:stretch>
        </p:blipFill>
        <p:spPr>
          <a:xfrm>
            <a:off x="2384349" y="1105786"/>
            <a:ext cx="6675699" cy="4834547"/>
          </a:xfrm>
          <a:prstGeom prst="rect">
            <a:avLst/>
          </a:prstGeom>
        </p:spPr>
      </p:pic>
    </p:spTree>
    <p:extLst>
      <p:ext uri="{BB962C8B-B14F-4D97-AF65-F5344CB8AC3E}">
        <p14:creationId xmlns:p14="http://schemas.microsoft.com/office/powerpoint/2010/main" val="293695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Bài ca Tôm cá">
            <a:hlinkClick r:id="" action="ppaction://media"/>
            <a:extLst>
              <a:ext uri="{FF2B5EF4-FFF2-40B4-BE49-F238E27FC236}">
                <a16:creationId xmlns:a16="http://schemas.microsoft.com/office/drawing/2014/main" id="{819A4C43-A2E2-7615-58AC-C05AFA2494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76937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a16="http://schemas.microsoft.com/office/drawing/2014/main" id="{125DB4A1-7D2D-4A5A-8A69-BD25819F9532}"/>
              </a:ext>
            </a:extLst>
          </p:cNvPr>
          <p:cNvSpPr/>
          <p:nvPr/>
        </p:nvSpPr>
        <p:spPr>
          <a:xfrm>
            <a:off x="2137144" y="563526"/>
            <a:ext cx="8111301" cy="2581206"/>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a:solidFill>
                  <a:srgbClr val="002060"/>
                </a:solidFill>
                <a:latin typeface="Calibri" panose="020F0502020204030204"/>
              </a:rPr>
              <a:t>N</a:t>
            </a:r>
            <a:r>
              <a:rPr lang="vi-VN" sz="4400" b="1" dirty="0">
                <a:solidFill>
                  <a:srgbClr val="002060"/>
                </a:solidFill>
                <a:latin typeface="Calibri" panose="020F0502020204030204"/>
              </a:rPr>
              <a:t>ội dung bài hát</a:t>
            </a:r>
            <a:r>
              <a:rPr lang="en-US" sz="4400" b="1">
                <a:solidFill>
                  <a:srgbClr val="002060"/>
                </a:solidFill>
                <a:latin typeface="Calibri" panose="020F0502020204030204"/>
              </a:rPr>
              <a:t>:</a:t>
            </a:r>
            <a:r>
              <a:rPr lang="vi-VN" sz="4400" b="1">
                <a:solidFill>
                  <a:srgbClr val="002060"/>
                </a:solidFill>
                <a:latin typeface="Calibri" panose="020F0502020204030204"/>
              </a:rPr>
              <a:t> </a:t>
            </a:r>
            <a:r>
              <a:rPr lang="vi-VN" sz="4400" b="1" dirty="0">
                <a:solidFill>
                  <a:srgbClr val="002060"/>
                </a:solidFill>
                <a:latin typeface="Calibri" panose="020F0502020204030204"/>
              </a:rPr>
              <a:t>con thuyền sẽ đầy cá tôm khi người ng</a:t>
            </a:r>
            <a:r>
              <a:rPr lang="en-US" sz="4400" b="1" dirty="0">
                <a:solidFill>
                  <a:srgbClr val="002060"/>
                </a:solidFill>
                <a:latin typeface="Calibri" panose="020F0502020204030204"/>
              </a:rPr>
              <a:t>ư</a:t>
            </a:r>
            <a:r>
              <a:rPr lang="vi-VN" sz="4400" b="1" dirty="0">
                <a:solidFill>
                  <a:srgbClr val="002060"/>
                </a:solidFill>
                <a:latin typeface="Calibri" panose="020F0502020204030204"/>
              </a:rPr>
              <a:t> dân ra khơi quăng chài kéo lưới.</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2" descr="Cute cartoon thai student namaste greeting in the school uniform. Free Vector">
            <a:extLst>
              <a:ext uri="{FF2B5EF4-FFF2-40B4-BE49-F238E27FC236}">
                <a16:creationId xmlns:a16="http://schemas.microsoft.com/office/drawing/2014/main" id="{13FEAF83-BF88-4877-A21A-5B34185C542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55BCA1C5-D0B6-4900-B4B3-66597025CBE9}"/>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202019"/>
            <a:ext cx="11044297" cy="4508204"/>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649077" y="1613939"/>
            <a:ext cx="6013260" cy="1754326"/>
          </a:xfrm>
          <a:prstGeom prst="rect">
            <a:avLst/>
          </a:prstGeom>
          <a:noFill/>
        </p:spPr>
        <p:txBody>
          <a:bodyPr wrap="square" rtlCol="0">
            <a:spAutoFit/>
          </a:bodyPr>
          <a:lstStyle/>
          <a:p>
            <a:pPr lvl="0" algn="ctr" defTabSz="457200"/>
            <a:r>
              <a:rPr lang="en-US" sz="5400" b="1" dirty="0">
                <a:solidFill>
                  <a:srgbClr val="FF0000"/>
                </a:solidFill>
                <a:latin typeface="Calibri"/>
              </a:rPr>
              <a:t>1. </a:t>
            </a:r>
            <a:r>
              <a:rPr lang="vi-VN" sz="5400" b="1" dirty="0">
                <a:solidFill>
                  <a:srgbClr val="FF0000"/>
                </a:solidFill>
                <a:latin typeface="Calibri"/>
              </a:rPr>
              <a:t>Chia sẻ về những nhiệm vụ được giao</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1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AF7084B-3CF0-96C7-72E8-2E76DBFB14D1}"/>
              </a:ext>
            </a:extLst>
          </p:cNvPr>
          <p:cNvSpPr txBox="1"/>
          <p:nvPr/>
        </p:nvSpPr>
        <p:spPr>
          <a:xfrm>
            <a:off x="999460" y="584791"/>
            <a:ext cx="10877107" cy="646331"/>
          </a:xfrm>
          <a:prstGeom prst="rect">
            <a:avLst/>
          </a:prstGeom>
          <a:noFill/>
        </p:spPr>
        <p:txBody>
          <a:bodyPr wrap="square" rtlCol="0">
            <a:spAutoFit/>
          </a:bodyPr>
          <a:lstStyle/>
          <a:p>
            <a:r>
              <a:rPr lang="nl-NL" sz="3600" b="1" dirty="0">
                <a:solidFill>
                  <a:srgbClr val="002060"/>
                </a:solidFill>
                <a:effectLst/>
                <a:ea typeface="Times New Roman" panose="02020603050405020304" pitchFamily="18" charset="0"/>
                <a:cs typeface="Times New Roman" panose="02020603050405020304" pitchFamily="18" charset="0"/>
              </a:rPr>
              <a:t>Kể về những nhiệm vụ em được phân công ở trường.</a:t>
            </a:r>
            <a:endParaRPr lang="en-US" sz="3600" b="1" dirty="0">
              <a:solidFill>
                <a:srgbClr val="002060"/>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92F8E72-4702-639C-FD24-6D7986ABA5BE}"/>
              </a:ext>
            </a:extLst>
          </p:cNvPr>
          <p:cNvPicPr>
            <a:picLocks noChangeAspect="1"/>
          </p:cNvPicPr>
          <p:nvPr/>
        </p:nvPicPr>
        <p:blipFill>
          <a:blip r:embed="rId3"/>
          <a:stretch>
            <a:fillRect/>
          </a:stretch>
        </p:blipFill>
        <p:spPr>
          <a:xfrm>
            <a:off x="3495453" y="1659564"/>
            <a:ext cx="4946797" cy="4679403"/>
          </a:xfrm>
          <a:prstGeom prst="rect">
            <a:avLst/>
          </a:prstGeom>
        </p:spPr>
      </p:pic>
    </p:spTree>
    <p:extLst>
      <p:ext uri="{BB962C8B-B14F-4D97-AF65-F5344CB8AC3E}">
        <p14:creationId xmlns:p14="http://schemas.microsoft.com/office/powerpoint/2010/main" val="154163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71f4bd5-c7ff-431b-8f5b-d516ceef9d4c">
            <a:hlinkClick r:id="" action="ppaction://media"/>
            <a:extLst>
              <a:ext uri="{FF2B5EF4-FFF2-40B4-BE49-F238E27FC236}">
                <a16:creationId xmlns:a16="http://schemas.microsoft.com/office/drawing/2014/main" id="{EAA05306-B881-DF72-429D-F6778AD255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589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433</Words>
  <Application>Microsoft Office PowerPoint</Application>
  <PresentationFormat>Widescreen</PresentationFormat>
  <Paragraphs>49</Paragraphs>
  <Slides>32</Slides>
  <Notes>4</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32</vt:i4>
      </vt:variant>
    </vt:vector>
  </HeadingPairs>
  <TitlesOfParts>
    <vt:vector size="47" baseType="lpstr">
      <vt:lpstr>等线</vt:lpstr>
      <vt:lpstr>微软雅黑</vt:lpstr>
      <vt:lpstr>Arial</vt:lpstr>
      <vt:lpstr>Calibri</vt:lpstr>
      <vt:lpstr>Calibri Light</vt:lpstr>
      <vt:lpstr>Cambria</vt:lpstr>
      <vt:lpstr>Georgia</vt:lpstr>
      <vt:lpstr>iCiel Crocante</vt:lpstr>
      <vt:lpstr>SVN-Poky's</vt:lpstr>
      <vt:lpstr>Times New Roman</vt:lpstr>
      <vt:lpstr>小考拉体</vt:lpstr>
      <vt:lpstr>Custom Design</vt:lpstr>
      <vt:lpstr>1_Office Theme</vt:lpstr>
      <vt:lpstr>1_Simple Light</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2023-09-21T00:35:21Z</dcterms:created>
  <dcterms:modified xsi:type="dcterms:W3CDTF">2023-12-09T08:13:45Z</dcterms:modified>
</cp:coreProperties>
</file>