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3" r:id="rId1"/>
  </p:sldMasterIdLst>
  <p:notesMasterIdLst>
    <p:notesMasterId r:id="rId31"/>
  </p:notesMasterIdLst>
  <p:sldIdLst>
    <p:sldId id="256" r:id="rId2"/>
    <p:sldId id="257" r:id="rId3"/>
    <p:sldId id="258" r:id="rId4"/>
    <p:sldId id="259" r:id="rId5"/>
    <p:sldId id="281" r:id="rId6"/>
    <p:sldId id="282" r:id="rId7"/>
    <p:sldId id="261" r:id="rId8"/>
    <p:sldId id="283" r:id="rId9"/>
    <p:sldId id="284" r:id="rId10"/>
    <p:sldId id="286" r:id="rId11"/>
    <p:sldId id="285" r:id="rId12"/>
    <p:sldId id="287" r:id="rId13"/>
    <p:sldId id="288" r:id="rId14"/>
    <p:sldId id="289" r:id="rId15"/>
    <p:sldId id="290" r:id="rId16"/>
    <p:sldId id="291" r:id="rId17"/>
    <p:sldId id="293" r:id="rId18"/>
    <p:sldId id="296" r:id="rId19"/>
    <p:sldId id="294" r:id="rId20"/>
    <p:sldId id="276" r:id="rId21"/>
    <p:sldId id="298" r:id="rId22"/>
    <p:sldId id="275" r:id="rId23"/>
    <p:sldId id="274" r:id="rId24"/>
    <p:sldId id="273" r:id="rId25"/>
    <p:sldId id="277" r:id="rId26"/>
    <p:sldId id="278" r:id="rId27"/>
    <p:sldId id="279" r:id="rId28"/>
    <p:sldId id="280" r:id="rId29"/>
    <p:sldId id="295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CER PRO" initials="AP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0" d="100"/>
          <a:sy n="60" d="100"/>
        </p:scale>
        <p:origin x="1460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219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86BD71-7F90-4C47-B8B9-1353288AD700}" type="datetimeFigureOut">
              <a:rPr lang="en-US" smtClean="0"/>
              <a:pPr/>
              <a:t>7/9/2024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03D2B2-7096-4304-835A-7DBAFF7C33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614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03D2B2-7096-4304-835A-7DBAFF7C3347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1428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020E8-A08E-4117-AB5D-3CFD89F387B8}" type="datetimeFigureOut">
              <a:rPr lang="en-US" smtClean="0"/>
              <a:pPr/>
              <a:t>7/9/2024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FF2E595-F2AB-4F2F-86EB-4C351BFBDF4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020E8-A08E-4117-AB5D-3CFD89F387B8}" type="datetimeFigureOut">
              <a:rPr lang="en-US" smtClean="0"/>
              <a:pPr/>
              <a:t>7/9/2024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2E595-F2AB-4F2F-86EB-4C351BFBDF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020E8-A08E-4117-AB5D-3CFD89F387B8}" type="datetimeFigureOut">
              <a:rPr lang="en-US" smtClean="0"/>
              <a:pPr/>
              <a:t>7/9/2024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2E595-F2AB-4F2F-86EB-4C351BFBDF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7/9/2024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4252913"/>
            <a:ext cx="6858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899975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020E8-A08E-4117-AB5D-3CFD89F387B8}" type="datetimeFigureOut">
              <a:rPr lang="en-US" smtClean="0"/>
              <a:pPr/>
              <a:t>7/9/2024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2E595-F2AB-4F2F-86EB-4C351BFBDF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020E8-A08E-4117-AB5D-3CFD89F387B8}" type="datetimeFigureOut">
              <a:rPr lang="en-US" smtClean="0"/>
              <a:pPr/>
              <a:t>7/9/2024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2E595-F2AB-4F2F-86EB-4C351BFBDF4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020E8-A08E-4117-AB5D-3CFD89F387B8}" type="datetimeFigureOut">
              <a:rPr lang="en-US" smtClean="0"/>
              <a:pPr/>
              <a:t>7/9/2024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2E595-F2AB-4F2F-86EB-4C351BFBDF4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020E8-A08E-4117-AB5D-3CFD89F387B8}" type="datetimeFigureOut">
              <a:rPr lang="en-US" smtClean="0"/>
              <a:pPr/>
              <a:t>7/9/2024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2E595-F2AB-4F2F-86EB-4C351BFBDF4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020E8-A08E-4117-AB5D-3CFD89F387B8}" type="datetimeFigureOut">
              <a:rPr lang="en-US" smtClean="0"/>
              <a:pPr/>
              <a:t>7/9/2024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2E595-F2AB-4F2F-86EB-4C351BFBDF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020E8-A08E-4117-AB5D-3CFD89F387B8}" type="datetimeFigureOut">
              <a:rPr lang="en-US" smtClean="0"/>
              <a:pPr/>
              <a:t>7/9/2024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2E595-F2AB-4F2F-86EB-4C351BFBDF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020E8-A08E-4117-AB5D-3CFD89F387B8}" type="datetimeFigureOut">
              <a:rPr lang="en-US" smtClean="0"/>
              <a:pPr/>
              <a:t>7/9/2024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2E595-F2AB-4F2F-86EB-4C351BFBDF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020E8-A08E-4117-AB5D-3CFD89F387B8}" type="datetimeFigureOut">
              <a:rPr lang="en-US" smtClean="0"/>
              <a:pPr/>
              <a:t>7/9/2024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2E595-F2AB-4F2F-86EB-4C351BFBDF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38B020E8-A08E-4117-AB5D-3CFD89F387B8}" type="datetimeFigureOut">
              <a:rPr lang="en-US" smtClean="0"/>
              <a:pPr/>
              <a:t>7/9/2024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0FF2E595-F2AB-4F2F-86EB-4C351BFBDF4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Relationship Id="rId6" Type="http://schemas.microsoft.com/office/2007/relationships/hdphoto" Target="../media/hdphoto3.wdp"/><Relationship Id="rId5" Type="http://schemas.openxmlformats.org/officeDocument/2006/relationships/image" Target="../media/image27.png"/><Relationship Id="rId4" Type="http://schemas.microsoft.com/office/2007/relationships/hdphoto" Target="../media/hdphoto2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../My%20Documents/Downloads/NTDT/GIAO%20AN%20DIEN%20TU/GIAO%20AN%20THAM%20KHAO/GA&#272;T%20n&#259;m%20h&#7885;c%202011%20-%202012/Kh&#7889;i%202/My%20Computer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0.png"/><Relationship Id="rId5" Type="http://schemas.microsoft.com/office/2007/relationships/hdphoto" Target="../media/hdphoto4.wdp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microsoft.com/office/2007/relationships/media" Target="../media/media2.mp3"/><Relationship Id="rId7" Type="http://schemas.microsoft.com/office/2007/relationships/hdphoto" Target="../media/hdphoto5.wdp"/><Relationship Id="rId12" Type="http://schemas.openxmlformats.org/officeDocument/2006/relationships/image" Target="../media/image30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1.png"/><Relationship Id="rId11" Type="http://schemas.microsoft.com/office/2007/relationships/hdphoto" Target="../media/hdphoto7.wdp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33.png"/><Relationship Id="rId4" Type="http://schemas.openxmlformats.org/officeDocument/2006/relationships/audio" Target="../media/media2.mp3"/><Relationship Id="rId9" Type="http://schemas.microsoft.com/office/2007/relationships/hdphoto" Target="../media/hdphoto6.wdp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7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9.jpe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microsoft.com/office/2007/relationships/hdphoto" Target="../media/hdphoto9.wdp"/><Relationship Id="rId5" Type="http://schemas.openxmlformats.org/officeDocument/2006/relationships/image" Target="../media/image38.png"/><Relationship Id="rId4" Type="http://schemas.openxmlformats.org/officeDocument/2006/relationships/image" Target="../media/image2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30.png"/><Relationship Id="rId4" Type="http://schemas.openxmlformats.org/officeDocument/2006/relationships/image" Target="../media/image4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7544" y="116632"/>
            <a:ext cx="8316008" cy="255136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3600" b="1" u="sng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Chủ</a:t>
            </a:r>
            <a:r>
              <a:rPr lang="en-US" sz="3600" b="1" u="sng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en-US" sz="3600" b="1" u="sng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đề</a:t>
            </a:r>
            <a:r>
              <a:rPr lang="en-US" sz="3600" b="1" u="sng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2</a:t>
            </a:r>
            <a:r>
              <a:rPr lang="en-US" sz="32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: KÍNH TRỌNG THẦY GIÁO, CÔ GIÁO VÀ YÊU QUÝ BẠN BÈ</a:t>
            </a:r>
            <a:br>
              <a:rPr lang="vi-VN" sz="32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</a:br>
            <a:br>
              <a:rPr lang="en-US" sz="32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</a:br>
            <a:r>
              <a:rPr lang="en-US" sz="3200" b="1" u="sng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BÀI 3</a:t>
            </a:r>
            <a:r>
              <a:rPr lang="en-US" sz="3200" b="1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: KÍNH TRỌNG THẦY GIÁO, CÔ GIÁO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1640" y="4437112"/>
            <a:ext cx="1080120" cy="1248544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00" y="2667992"/>
            <a:ext cx="9001000" cy="419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289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9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692696"/>
            <a:ext cx="7772400" cy="2311897"/>
          </a:xfrm>
        </p:spPr>
        <p:txBody>
          <a:bodyPr/>
          <a:lstStyle/>
          <a:p>
            <a:r>
              <a:rPr lang="en-US" sz="4400" dirty="0" err="1">
                <a:solidFill>
                  <a:srgbClr val="FF0000"/>
                </a:solidFill>
              </a:rPr>
              <a:t>Những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 err="1">
                <a:solidFill>
                  <a:srgbClr val="FF0000"/>
                </a:solidFill>
              </a:rPr>
              <a:t>việc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 err="1">
                <a:solidFill>
                  <a:srgbClr val="FF0000"/>
                </a:solidFill>
              </a:rPr>
              <a:t>làm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 err="1">
                <a:solidFill>
                  <a:srgbClr val="FF0000"/>
                </a:solidFill>
              </a:rPr>
              <a:t>của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 err="1">
                <a:solidFill>
                  <a:srgbClr val="FF0000"/>
                </a:solidFill>
              </a:rPr>
              <a:t>thầy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 err="1">
                <a:solidFill>
                  <a:srgbClr val="FF0000"/>
                </a:solidFill>
              </a:rPr>
              <a:t>giáo</a:t>
            </a:r>
            <a:r>
              <a:rPr lang="en-US" sz="4400" dirty="0">
                <a:solidFill>
                  <a:srgbClr val="FF0000"/>
                </a:solidFill>
              </a:rPr>
              <a:t>,  </a:t>
            </a:r>
            <a:r>
              <a:rPr lang="en-US" sz="4400" dirty="0" err="1">
                <a:solidFill>
                  <a:srgbClr val="FF0000"/>
                </a:solidFill>
              </a:rPr>
              <a:t>cô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 err="1">
                <a:solidFill>
                  <a:srgbClr val="FF0000"/>
                </a:solidFill>
              </a:rPr>
              <a:t>giáo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 err="1">
                <a:solidFill>
                  <a:srgbClr val="FF0000"/>
                </a:solidFill>
              </a:rPr>
              <a:t>đem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 err="1">
                <a:solidFill>
                  <a:srgbClr val="FF0000"/>
                </a:solidFill>
              </a:rPr>
              <a:t>lại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 err="1">
                <a:solidFill>
                  <a:srgbClr val="FF0000"/>
                </a:solidFill>
              </a:rPr>
              <a:t>điều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 err="1">
                <a:solidFill>
                  <a:srgbClr val="FF0000"/>
                </a:solidFill>
              </a:rPr>
              <a:t>gì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 err="1">
                <a:solidFill>
                  <a:srgbClr val="FF0000"/>
                </a:solidFill>
              </a:rPr>
              <a:t>cho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 err="1">
                <a:solidFill>
                  <a:srgbClr val="FF0000"/>
                </a:solidFill>
              </a:rPr>
              <a:t>em</a:t>
            </a:r>
            <a:r>
              <a:rPr lang="en-US" sz="44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331640" y="3140968"/>
            <a:ext cx="6400800" cy="1219200"/>
          </a:xfrm>
        </p:spPr>
        <p:txBody>
          <a:bodyPr>
            <a:noAutofit/>
          </a:bodyPr>
          <a:lstStyle/>
          <a:p>
            <a:r>
              <a:rPr lang="en-US" sz="2800" b="1" dirty="0" err="1">
                <a:solidFill>
                  <a:srgbClr val="002060"/>
                </a:solidFill>
              </a:rPr>
              <a:t>Thầy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giáo</a:t>
            </a:r>
            <a:r>
              <a:rPr lang="en-US" sz="2800" b="1" dirty="0">
                <a:solidFill>
                  <a:srgbClr val="002060"/>
                </a:solidFill>
              </a:rPr>
              <a:t>, </a:t>
            </a:r>
            <a:r>
              <a:rPr lang="en-US" sz="2800" b="1" dirty="0" err="1">
                <a:solidFill>
                  <a:srgbClr val="002060"/>
                </a:solidFill>
              </a:rPr>
              <a:t>cô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giáo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dạy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em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biết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đọc</a:t>
            </a:r>
            <a:r>
              <a:rPr lang="en-US" sz="2800" b="1" dirty="0">
                <a:solidFill>
                  <a:srgbClr val="002060"/>
                </a:solidFill>
              </a:rPr>
              <a:t>, </a:t>
            </a:r>
            <a:r>
              <a:rPr lang="en-US" sz="2800" b="1" dirty="0" err="1">
                <a:solidFill>
                  <a:srgbClr val="002060"/>
                </a:solidFill>
              </a:rPr>
              <a:t>biết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viết</a:t>
            </a:r>
            <a:r>
              <a:rPr lang="en-US" sz="2800" b="1" dirty="0">
                <a:solidFill>
                  <a:srgbClr val="002060"/>
                </a:solidFill>
              </a:rPr>
              <a:t>, </a:t>
            </a:r>
            <a:r>
              <a:rPr lang="en-US" sz="2800" b="1" dirty="0" err="1">
                <a:solidFill>
                  <a:srgbClr val="002060"/>
                </a:solidFill>
              </a:rPr>
              <a:t>biết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những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kiến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thức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trong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cuộc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sống</a:t>
            </a:r>
            <a:r>
              <a:rPr lang="en-US" sz="2800" b="1" dirty="0">
                <a:solidFill>
                  <a:srgbClr val="002060"/>
                </a:solidFill>
              </a:rPr>
              <a:t>, </a:t>
            </a:r>
            <a:r>
              <a:rPr lang="en-US" sz="2800" b="1" dirty="0" err="1">
                <a:solidFill>
                  <a:srgbClr val="002060"/>
                </a:solidFill>
              </a:rPr>
              <a:t>thăm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hỏi</a:t>
            </a:r>
            <a:r>
              <a:rPr lang="en-US" sz="2800" b="1" dirty="0">
                <a:solidFill>
                  <a:srgbClr val="002060"/>
                </a:solidFill>
              </a:rPr>
              <a:t>, </a:t>
            </a:r>
            <a:r>
              <a:rPr lang="en-US" sz="2800" b="1" dirty="0" err="1">
                <a:solidFill>
                  <a:srgbClr val="002060"/>
                </a:solidFill>
              </a:rPr>
              <a:t>động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viên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chúng</a:t>
            </a:r>
            <a:r>
              <a:rPr lang="en-US" sz="2800" b="1" dirty="0">
                <a:solidFill>
                  <a:srgbClr val="002060"/>
                </a:solidFill>
              </a:rPr>
              <a:t> ta.</a:t>
            </a:r>
          </a:p>
        </p:txBody>
      </p:sp>
    </p:spTree>
    <p:extLst>
      <p:ext uri="{BB962C8B-B14F-4D97-AF65-F5344CB8AC3E}">
        <p14:creationId xmlns:p14="http://schemas.microsoft.com/office/powerpoint/2010/main" val="2106294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06068" y="5733256"/>
            <a:ext cx="432048" cy="717588"/>
          </a:xfrm>
        </p:spPr>
        <p:txBody>
          <a:bodyPr/>
          <a:lstStyle/>
          <a:p>
            <a:r>
              <a:rPr lang="en-US" sz="2400" dirty="0"/>
              <a:t>5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24" y="1384587"/>
            <a:ext cx="3240360" cy="26494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875435" y="-15560"/>
            <a:ext cx="8229600" cy="127000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000" b="1" dirty="0" err="1">
                <a:solidFill>
                  <a:srgbClr val="002060"/>
                </a:solidFill>
                <a:effectLst/>
              </a:rPr>
              <a:t>Tìm</a:t>
            </a:r>
            <a:r>
              <a:rPr lang="en-US" sz="2000" b="1" dirty="0">
                <a:solidFill>
                  <a:srgbClr val="002060"/>
                </a:solidFill>
                <a:effectLst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effectLst/>
              </a:rPr>
              <a:t>hiểu</a:t>
            </a:r>
            <a:r>
              <a:rPr lang="en-US" sz="2000" b="1" dirty="0">
                <a:solidFill>
                  <a:srgbClr val="002060"/>
                </a:solidFill>
                <a:effectLst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effectLst/>
              </a:rPr>
              <a:t>những</a:t>
            </a:r>
            <a:r>
              <a:rPr lang="en-US" sz="2000" b="1" dirty="0">
                <a:solidFill>
                  <a:srgbClr val="002060"/>
                </a:solidFill>
                <a:effectLst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effectLst/>
              </a:rPr>
              <a:t>việc</a:t>
            </a:r>
            <a:r>
              <a:rPr lang="en-US" sz="2000" b="1" dirty="0">
                <a:solidFill>
                  <a:srgbClr val="002060"/>
                </a:solidFill>
                <a:effectLst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effectLst/>
              </a:rPr>
              <a:t>cần</a:t>
            </a:r>
            <a:r>
              <a:rPr lang="en-US" sz="2000" b="1" dirty="0">
                <a:solidFill>
                  <a:srgbClr val="002060"/>
                </a:solidFill>
                <a:effectLst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effectLst/>
              </a:rPr>
              <a:t>làm</a:t>
            </a:r>
            <a:r>
              <a:rPr lang="en-US" sz="2000" b="1" dirty="0">
                <a:solidFill>
                  <a:srgbClr val="002060"/>
                </a:solidFill>
                <a:effectLst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effectLst/>
              </a:rPr>
              <a:t>thể</a:t>
            </a:r>
            <a:r>
              <a:rPr lang="en-US" sz="2000" b="1" dirty="0">
                <a:solidFill>
                  <a:srgbClr val="002060"/>
                </a:solidFill>
                <a:effectLst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effectLst/>
              </a:rPr>
              <a:t>hiện</a:t>
            </a:r>
            <a:r>
              <a:rPr lang="en-US" sz="2000" b="1" dirty="0">
                <a:solidFill>
                  <a:srgbClr val="002060"/>
                </a:solidFill>
                <a:effectLst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effectLst/>
              </a:rPr>
              <a:t>kính</a:t>
            </a:r>
            <a:r>
              <a:rPr lang="en-US" sz="2000" b="1" dirty="0">
                <a:solidFill>
                  <a:srgbClr val="002060"/>
                </a:solidFill>
                <a:effectLst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effectLst/>
              </a:rPr>
              <a:t>trọng</a:t>
            </a:r>
            <a:r>
              <a:rPr lang="en-US" sz="2000" b="1" dirty="0">
                <a:solidFill>
                  <a:srgbClr val="002060"/>
                </a:solidFill>
                <a:effectLst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effectLst/>
              </a:rPr>
              <a:t>thầy</a:t>
            </a:r>
            <a:r>
              <a:rPr lang="en-US" sz="2000" b="1" dirty="0">
                <a:solidFill>
                  <a:srgbClr val="002060"/>
                </a:solidFill>
                <a:effectLst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effectLst/>
              </a:rPr>
              <a:t>giáo</a:t>
            </a:r>
            <a:r>
              <a:rPr lang="en-US" sz="2000" b="1" dirty="0">
                <a:solidFill>
                  <a:srgbClr val="002060"/>
                </a:solidFill>
                <a:effectLst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effectLst/>
              </a:rPr>
              <a:t>cô</a:t>
            </a:r>
            <a:r>
              <a:rPr lang="en-US" sz="2000" b="1" dirty="0">
                <a:solidFill>
                  <a:srgbClr val="002060"/>
                </a:solidFill>
                <a:effectLst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effectLst/>
              </a:rPr>
              <a:t>giáo</a:t>
            </a:r>
            <a:r>
              <a:rPr lang="en-US" sz="2000" b="1" dirty="0">
                <a:solidFill>
                  <a:srgbClr val="FF0000"/>
                </a:solidFill>
                <a:effectLst/>
              </a:rPr>
              <a:t>.</a:t>
            </a:r>
          </a:p>
          <a:p>
            <a:pPr algn="l">
              <a:lnSpc>
                <a:spcPct val="100000"/>
              </a:lnSpc>
            </a:pPr>
            <a:r>
              <a:rPr lang="en-US" sz="2000" b="1" dirty="0" err="1">
                <a:solidFill>
                  <a:srgbClr val="FF0000"/>
                </a:solidFill>
                <a:effectLst/>
              </a:rPr>
              <a:t>a.Các</a:t>
            </a:r>
            <a:r>
              <a:rPr lang="en-US" sz="2000" b="1" dirty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</a:rPr>
              <a:t>bạn</a:t>
            </a:r>
            <a:r>
              <a:rPr lang="en-US" sz="2000" b="1" dirty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</a:rPr>
              <a:t>nhỏ</a:t>
            </a:r>
            <a:r>
              <a:rPr lang="en-US" sz="2000" b="1" dirty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</a:rPr>
              <a:t>trong</a:t>
            </a:r>
            <a:r>
              <a:rPr lang="en-US" sz="2000" b="1" dirty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</a:rPr>
              <a:t>tranh</a:t>
            </a:r>
            <a:r>
              <a:rPr lang="en-US" sz="2000" b="1" dirty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</a:rPr>
              <a:t>đang</a:t>
            </a:r>
            <a:r>
              <a:rPr lang="en-US" sz="2000" b="1" dirty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</a:rPr>
              <a:t>làm</a:t>
            </a:r>
            <a:r>
              <a:rPr lang="en-US" sz="2000" b="1" dirty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</a:rPr>
              <a:t>gì</a:t>
            </a:r>
            <a:r>
              <a:rPr lang="en-US" sz="2000" b="1" dirty="0">
                <a:solidFill>
                  <a:srgbClr val="FF0000"/>
                </a:solidFill>
                <a:effectLst/>
              </a:rPr>
              <a:t>? </a:t>
            </a:r>
            <a:r>
              <a:rPr lang="en-US" sz="2000" b="1" dirty="0" err="1">
                <a:solidFill>
                  <a:srgbClr val="FF0000"/>
                </a:solidFill>
                <a:effectLst/>
              </a:rPr>
              <a:t>Việc</a:t>
            </a:r>
            <a:r>
              <a:rPr lang="en-US" sz="2000" b="1" dirty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</a:rPr>
              <a:t>làm</a:t>
            </a:r>
            <a:r>
              <a:rPr lang="en-US" sz="2000" b="1" dirty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</a:rPr>
              <a:t>đó</a:t>
            </a:r>
            <a:r>
              <a:rPr lang="en-US" sz="2000" b="1" dirty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</a:rPr>
              <a:t>thể</a:t>
            </a:r>
            <a:r>
              <a:rPr lang="en-US" sz="2000" b="1" dirty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</a:rPr>
              <a:t>hiện</a:t>
            </a:r>
            <a:r>
              <a:rPr lang="en-US" sz="2000" b="1" dirty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</a:rPr>
              <a:t>điều</a:t>
            </a:r>
            <a:r>
              <a:rPr lang="en-US" sz="2000" b="1" dirty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</a:rPr>
              <a:t>gì</a:t>
            </a:r>
            <a:r>
              <a:rPr lang="en-US" sz="2000" b="1" dirty="0">
                <a:solidFill>
                  <a:srgbClr val="FF0000"/>
                </a:solidFill>
                <a:effectLst/>
              </a:rPr>
              <a:t>?</a:t>
            </a:r>
          </a:p>
          <a:p>
            <a:pPr algn="l">
              <a:lnSpc>
                <a:spcPct val="100000"/>
              </a:lnSpc>
            </a:pPr>
            <a:r>
              <a:rPr lang="en-US" sz="2000" b="1" dirty="0" err="1">
                <a:solidFill>
                  <a:srgbClr val="FF0000"/>
                </a:solidFill>
                <a:effectLst/>
              </a:rPr>
              <a:t>b.Em</a:t>
            </a:r>
            <a:r>
              <a:rPr lang="en-US" sz="2000" b="1" dirty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</a:rPr>
              <a:t>cần</a:t>
            </a:r>
            <a:r>
              <a:rPr lang="en-US" sz="2000" b="1" dirty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</a:rPr>
              <a:t>làm</a:t>
            </a:r>
            <a:r>
              <a:rPr lang="en-US" sz="2000" b="1" dirty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</a:rPr>
              <a:t>gì</a:t>
            </a:r>
            <a:r>
              <a:rPr lang="en-US" sz="2000" b="1" dirty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</a:rPr>
              <a:t>để</a:t>
            </a:r>
            <a:r>
              <a:rPr lang="en-US" sz="2000" b="1" dirty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</a:rPr>
              <a:t>thể</a:t>
            </a:r>
            <a:r>
              <a:rPr lang="en-US" sz="2000" b="1" dirty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</a:rPr>
              <a:t>hiện</a:t>
            </a:r>
            <a:r>
              <a:rPr lang="en-US" sz="2000" b="1" dirty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</a:rPr>
              <a:t>kính</a:t>
            </a:r>
            <a:r>
              <a:rPr lang="en-US" sz="2000" b="1" dirty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</a:rPr>
              <a:t>trọng</a:t>
            </a:r>
            <a:r>
              <a:rPr lang="en-US" sz="2000" b="1" dirty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</a:rPr>
              <a:t>thầy</a:t>
            </a:r>
            <a:r>
              <a:rPr lang="en-US" sz="2000" b="1" dirty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</a:rPr>
              <a:t>giáo</a:t>
            </a:r>
            <a:r>
              <a:rPr lang="en-US" sz="2000" b="1" dirty="0">
                <a:solidFill>
                  <a:srgbClr val="FF0000"/>
                </a:solidFill>
                <a:effectLst/>
              </a:rPr>
              <a:t>, </a:t>
            </a:r>
            <a:r>
              <a:rPr lang="en-US" sz="2000" b="1" dirty="0" err="1">
                <a:solidFill>
                  <a:srgbClr val="FF0000"/>
                </a:solidFill>
                <a:effectLst/>
              </a:rPr>
              <a:t>cô</a:t>
            </a:r>
            <a:r>
              <a:rPr lang="en-US" sz="2000" b="1" dirty="0">
                <a:solidFill>
                  <a:srgbClr val="FF0000"/>
                </a:solidFill>
                <a:effectLst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</a:rPr>
              <a:t>giáo</a:t>
            </a:r>
            <a:r>
              <a:rPr lang="en-US" sz="2000" b="1" dirty="0">
                <a:solidFill>
                  <a:srgbClr val="FF0000"/>
                </a:solidFill>
                <a:effectLst/>
              </a:rPr>
              <a:t>?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F42F663-F3A2-4AB3-B9A5-6F4D44B3BC5B}"/>
              </a:ext>
            </a:extLst>
          </p:cNvPr>
          <p:cNvSpPr/>
          <p:nvPr/>
        </p:nvSpPr>
        <p:spPr>
          <a:xfrm>
            <a:off x="179512" y="260647"/>
            <a:ext cx="700178" cy="717593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+mj-lt"/>
              </a:rPr>
              <a:t>2</a:t>
            </a:r>
            <a:endParaRPr lang="vi-VN" sz="32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1270006"/>
            <a:ext cx="3405064" cy="25524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149080"/>
            <a:ext cx="3384376" cy="262676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0265" y="3933055"/>
            <a:ext cx="3741744" cy="2722907"/>
          </a:xfrm>
          <a:prstGeom prst="rect">
            <a:avLst/>
          </a:prstGeom>
        </p:spPr>
      </p:pic>
      <p:pic>
        <p:nvPicPr>
          <p:cNvPr id="13" name="Content Placeholder 3" descr="Screen Clippi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2915816" y="2420888"/>
            <a:ext cx="3096344" cy="2759164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4870376" y="6021288"/>
            <a:ext cx="421704" cy="3600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986018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76672"/>
            <a:ext cx="8640959" cy="4933503"/>
          </a:xfrm>
        </p:spPr>
      </p:pic>
      <p:sp>
        <p:nvSpPr>
          <p:cNvPr id="6" name="TextBox 5"/>
          <p:cNvSpPr txBox="1"/>
          <p:nvPr/>
        </p:nvSpPr>
        <p:spPr>
          <a:xfrm>
            <a:off x="1691680" y="5642083"/>
            <a:ext cx="64807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Lễ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phép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chào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hỏi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thầy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cô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472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4664"/>
            <a:ext cx="8568952" cy="4933115"/>
          </a:xfrm>
        </p:spPr>
      </p:pic>
      <p:sp>
        <p:nvSpPr>
          <p:cNvPr id="5" name="TextBox 4"/>
          <p:cNvSpPr txBox="1"/>
          <p:nvPr/>
        </p:nvSpPr>
        <p:spPr>
          <a:xfrm>
            <a:off x="143000" y="5611160"/>
            <a:ext cx="9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</a:rPr>
              <a:t>Tập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trung</a:t>
            </a:r>
            <a:r>
              <a:rPr lang="en-US" sz="2800" b="1" dirty="0">
                <a:solidFill>
                  <a:srgbClr val="FF0000"/>
                </a:solidFill>
              </a:rPr>
              <a:t>, </a:t>
            </a:r>
            <a:r>
              <a:rPr lang="en-US" sz="2800" b="1" dirty="0" err="1">
                <a:solidFill>
                  <a:srgbClr val="FF0000"/>
                </a:solidFill>
              </a:rPr>
              <a:t>hăng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hái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học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bài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59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755576" y="260648"/>
            <a:ext cx="8021169" cy="460851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55576" y="5085184"/>
            <a:ext cx="79880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</a:rPr>
              <a:t>Tặng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hoa</a:t>
            </a:r>
            <a:r>
              <a:rPr lang="en-US" sz="2800" b="1" dirty="0">
                <a:solidFill>
                  <a:srgbClr val="FF0000"/>
                </a:solidFill>
              </a:rPr>
              <a:t>, </a:t>
            </a:r>
            <a:r>
              <a:rPr lang="en-US" sz="2800" b="1" dirty="0" err="1">
                <a:solidFill>
                  <a:srgbClr val="FF0000"/>
                </a:solidFill>
              </a:rPr>
              <a:t>chúc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mừng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thầy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cô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nhân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ngày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nhà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giáo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Việt</a:t>
            </a:r>
            <a:r>
              <a:rPr lang="en-US" sz="2800" b="1" dirty="0">
                <a:solidFill>
                  <a:srgbClr val="FF0000"/>
                </a:solidFill>
              </a:rPr>
              <a:t> Nam</a:t>
            </a:r>
          </a:p>
        </p:txBody>
      </p:sp>
    </p:spTree>
    <p:extLst>
      <p:ext uri="{BB962C8B-B14F-4D97-AF65-F5344CB8AC3E}">
        <p14:creationId xmlns:p14="http://schemas.microsoft.com/office/powerpoint/2010/main" val="2253869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0"/>
            <a:ext cx="8064896" cy="5256584"/>
          </a:xfrm>
        </p:spPr>
      </p:pic>
      <p:sp>
        <p:nvSpPr>
          <p:cNvPr id="5" name="TextBox 4"/>
          <p:cNvSpPr txBox="1"/>
          <p:nvPr/>
        </p:nvSpPr>
        <p:spPr>
          <a:xfrm>
            <a:off x="2195736" y="5664742"/>
            <a:ext cx="45059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</a:rPr>
              <a:t>Giúp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cô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bê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chồng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vở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nặng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258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32656"/>
            <a:ext cx="8280920" cy="4968552"/>
          </a:xfrm>
        </p:spPr>
      </p:pic>
      <p:sp>
        <p:nvSpPr>
          <p:cNvPr id="5" name="TextBox 4"/>
          <p:cNvSpPr txBox="1"/>
          <p:nvPr/>
        </p:nvSpPr>
        <p:spPr>
          <a:xfrm>
            <a:off x="1115616" y="5589240"/>
            <a:ext cx="74168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</a:rPr>
              <a:t>Hỏi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thầy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cô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những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bài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chưa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hiểu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4723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6912" y="332656"/>
            <a:ext cx="8229600" cy="1600200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Trò</a:t>
            </a:r>
            <a:r>
              <a:rPr lang="en-US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chơi</a:t>
            </a:r>
            <a:r>
              <a:rPr lang="en-US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giữa</a:t>
            </a:r>
            <a:r>
              <a:rPr lang="en-US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giờ</a:t>
            </a:r>
            <a:br>
              <a:rPr lang="en-US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endParaRPr lang="en-US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219" y="2708920"/>
            <a:ext cx="8229600" cy="4525963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5CB0125-D3AC-4EAA-805B-8C88E39541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512" y="1772816"/>
            <a:ext cx="8604992" cy="4968552"/>
          </a:xfrm>
          <a:prstGeom prst="rect">
            <a:avLst/>
          </a:prstGeom>
        </p:spPr>
      </p:pic>
      <p:pic>
        <p:nvPicPr>
          <p:cNvPr id="7" name="ĐC SHARE MIỄN PHÍ BỞI NK POWERSKILLS" descr="Download Software Development Services - Covent Garden PNG Image ..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4725" y="2387891"/>
            <a:ext cx="2082218" cy="208221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51978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506962" y="2276872"/>
            <a:ext cx="8280920" cy="394720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Luật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chơi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/>
              </a:rPr>
              <a:t>hành</a:t>
            </a:r>
            <a:r>
              <a:rPr lang="en-US" sz="2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/>
              </a:rPr>
              <a:t>động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việc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 2"/>
              </a:rPr>
              <a:t>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 2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Nếu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động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   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 2"/>
              </a:rPr>
              <a:t></a:t>
            </a:r>
            <a:r>
              <a:rPr lang="vi-VN" sz="2800" dirty="0">
                <a:solidFill>
                  <a:prstClr val="black"/>
                </a:solidFill>
                <a:latin typeface="Calibri"/>
                <a:sym typeface="Wingdings 2"/>
              </a:rPr>
              <a:t>N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ếu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động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chọn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195536"/>
          </a:xfrm>
        </p:spPr>
        <p:txBody>
          <a:bodyPr/>
          <a:lstStyle/>
          <a:p>
            <a:pPr algn="ctr"/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</a:t>
            </a:r>
            <a:r>
              <a:rPr lang="vi-VN" dirty="0"/>
              <a:t>: </a:t>
            </a:r>
            <a:r>
              <a:rPr lang="vi-VN" b="1" dirty="0">
                <a:solidFill>
                  <a:srgbClr val="FF0000"/>
                </a:solidFill>
              </a:rPr>
              <a:t>Bày tỏ thái độ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5113555"/>
            <a:ext cx="1080120" cy="106688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3717032"/>
            <a:ext cx="1008112" cy="1080119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/>
      </p:sp>
    </p:spTree>
    <p:extLst>
      <p:ext uri="{BB962C8B-B14F-4D97-AF65-F5344CB8AC3E}">
        <p14:creationId xmlns:p14="http://schemas.microsoft.com/office/powerpoint/2010/main" val="30668218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7000"/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600200"/>
          </a:xfrm>
        </p:spPr>
        <p:txBody>
          <a:bodyPr/>
          <a:lstStyle/>
          <a:p>
            <a:r>
              <a:rPr lang="en-US" sz="3200" dirty="0" err="1">
                <a:solidFill>
                  <a:srgbClr val="FF0000"/>
                </a:solidFill>
              </a:rPr>
              <a:t>Những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hành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động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nào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sau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đây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thể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hiện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sự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kính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trọng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với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thầy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giáo</a:t>
            </a:r>
            <a:r>
              <a:rPr lang="en-US" sz="3200" dirty="0">
                <a:solidFill>
                  <a:srgbClr val="FF0000"/>
                </a:solidFill>
              </a:rPr>
              <a:t>, </a:t>
            </a:r>
            <a:r>
              <a:rPr lang="en-US" sz="3200" dirty="0" err="1">
                <a:solidFill>
                  <a:srgbClr val="FF0000"/>
                </a:solidFill>
              </a:rPr>
              <a:t>cô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giáo</a:t>
            </a:r>
            <a:r>
              <a:rPr lang="en-US" sz="32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1772816"/>
            <a:ext cx="8229600" cy="4525963"/>
          </a:xfrm>
        </p:spPr>
        <p:txBody>
          <a:bodyPr numCol="2">
            <a:normAutofit fontScale="85000" lnSpcReduction="20000"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Không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chào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hỏi</a:t>
            </a:r>
            <a:endParaRPr lang="en-US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Chào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hỏi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thầy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cô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giáo</a:t>
            </a:r>
            <a:endParaRPr lang="en-US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Nói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trống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không</a:t>
            </a:r>
            <a:endParaRPr lang="en-US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Cãi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lời</a:t>
            </a:r>
            <a:endParaRPr lang="en-US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Chú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ý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nghe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giảng</a:t>
            </a:r>
            <a:endParaRPr lang="en-US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Học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hành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chăm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chỉ</a:t>
            </a:r>
            <a:endParaRPr lang="en-US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Không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vâng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lời</a:t>
            </a:r>
            <a:endParaRPr lang="en-US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endParaRPr lang="en-US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Quan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tâm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thăm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hỏi,giúp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đỡ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thầy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cô</a:t>
            </a:r>
            <a:endParaRPr lang="en-US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endParaRPr lang="en-US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Không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học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bài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làm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bài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tập</a:t>
            </a:r>
            <a:endParaRPr lang="en-US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Lễ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phép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với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thầy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cô</a:t>
            </a:r>
            <a:endParaRPr lang="en-US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Nói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chuyện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trong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giờ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học</a:t>
            </a:r>
            <a:endParaRPr lang="en-US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/>
      </p:sp>
    </p:spTree>
    <p:extLst>
      <p:ext uri="{BB962C8B-B14F-4D97-AF65-F5344CB8AC3E}">
        <p14:creationId xmlns:p14="http://schemas.microsoft.com/office/powerpoint/2010/main" val="36992150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b="1" u="sng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Hoạt động 1</a:t>
            </a:r>
            <a:r>
              <a:rPr lang="vi-VN" dirty="0"/>
              <a:t>: </a:t>
            </a:r>
            <a:endParaRPr lang="en-US" dirty="0"/>
          </a:p>
        </p:txBody>
      </p:sp>
      <p:pic>
        <p:nvPicPr>
          <p:cNvPr id="4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96" y="116632"/>
            <a:ext cx="9144000" cy="6741368"/>
          </a:xfrm>
          <a:prstGeom prst="rect">
            <a:avLst/>
          </a:prstGeom>
        </p:spPr>
      </p:pic>
      <p:pic>
        <p:nvPicPr>
          <p:cNvPr id="5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821" y="1993315"/>
            <a:ext cx="7942501" cy="3693419"/>
          </a:xfrm>
          <a:prstGeom prst="rect">
            <a:avLst/>
          </a:prstGeom>
        </p:spPr>
      </p:pic>
      <p:pic>
        <p:nvPicPr>
          <p:cNvPr id="6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527" y="1379331"/>
            <a:ext cx="1911029" cy="2062609"/>
          </a:xfrm>
          <a:prstGeom prst="rect">
            <a:avLst/>
          </a:prstGeom>
        </p:spPr>
      </p:pic>
      <p:pic>
        <p:nvPicPr>
          <p:cNvPr id="7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4998" y="1093703"/>
            <a:ext cx="1482494" cy="1830855"/>
          </a:xfrm>
          <a:prstGeom prst="rect">
            <a:avLst/>
          </a:prstGeom>
        </p:spPr>
      </p:pic>
      <p:pic>
        <p:nvPicPr>
          <p:cNvPr id="8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535" y="5229200"/>
            <a:ext cx="8373787" cy="1510665"/>
          </a:xfrm>
          <a:prstGeom prst="rect">
            <a:avLst/>
          </a:prstGeom>
        </p:spPr>
      </p:pic>
      <p:grpSp>
        <p:nvGrpSpPr>
          <p:cNvPr id="9" name="组合 10"/>
          <p:cNvGrpSpPr/>
          <p:nvPr/>
        </p:nvGrpSpPr>
        <p:grpSpPr>
          <a:xfrm rot="6329695" flipH="1">
            <a:off x="7377349" y="2274036"/>
            <a:ext cx="1267341" cy="865607"/>
            <a:chOff x="9015984" y="2528554"/>
            <a:chExt cx="2157344" cy="1473489"/>
          </a:xfrm>
        </p:grpSpPr>
        <p:sp>
          <p:nvSpPr>
            <p:cNvPr id="10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0" name="文本框 32"/>
          <p:cNvSpPr txBox="1"/>
          <p:nvPr/>
        </p:nvSpPr>
        <p:spPr>
          <a:xfrm>
            <a:off x="1695422" y="1669422"/>
            <a:ext cx="5883747" cy="2751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vi-VN" altLang="zh-CN" sz="7200" b="1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</a:t>
            </a:r>
            <a:r>
              <a:rPr kumimoji="0" lang="en-US" altLang="zh-CN" sz="7200" b="1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động</a:t>
            </a:r>
            <a:endParaRPr kumimoji="0" lang="en-US" altLang="zh-CN" sz="7200" b="1" i="0" u="none" strike="noStrike" kern="1200" cap="none" spc="0" normalizeH="0" baseline="0" noProof="0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0363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6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C025334-9B63-44D3-957B-00AB8843D48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39552" y="23629"/>
            <a:ext cx="8136904" cy="2323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</a:rPr>
              <a:t>Thể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hiện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sự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kính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trọng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với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thầy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giáo</a:t>
            </a:r>
            <a:r>
              <a:rPr lang="en-US" sz="3600" b="1" dirty="0">
                <a:solidFill>
                  <a:srgbClr val="002060"/>
                </a:solidFill>
              </a:rPr>
              <a:t>, </a:t>
            </a:r>
            <a:r>
              <a:rPr lang="en-US" sz="3600" b="1" dirty="0" err="1">
                <a:solidFill>
                  <a:srgbClr val="002060"/>
                </a:solidFill>
              </a:rPr>
              <a:t>cô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giáo</a:t>
            </a:r>
            <a:r>
              <a:rPr lang="en-US" sz="3600" b="1" dirty="0">
                <a:solidFill>
                  <a:srgbClr val="002060"/>
                </a:solidFill>
              </a:rPr>
              <a:t>.</a:t>
            </a:r>
            <a:br>
              <a:rPr lang="en-US" sz="3600" b="1" dirty="0">
                <a:solidFill>
                  <a:srgbClr val="002060"/>
                </a:solidFill>
              </a:rPr>
            </a:br>
            <a:endParaRPr lang="vi-VN" sz="3600" b="1" dirty="0">
              <a:solidFill>
                <a:srgbClr val="002060"/>
              </a:solidFill>
            </a:endParaRPr>
          </a:p>
        </p:txBody>
      </p:sp>
      <p:sp>
        <p:nvSpPr>
          <p:cNvPr id="7" name="Content Placeholder 6"/>
          <p:cNvSpPr txBox="1">
            <a:spLocks noGrp="1"/>
          </p:cNvSpPr>
          <p:nvPr>
            <p:ph idx="1"/>
          </p:nvPr>
        </p:nvSpPr>
        <p:spPr>
          <a:xfrm>
            <a:off x="4715640" y="1944780"/>
            <a:ext cx="4392488" cy="43150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800" b="1" dirty="0" err="1">
                <a:solidFill>
                  <a:srgbClr val="002060"/>
                </a:solidFill>
              </a:rPr>
              <a:t>Chào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hỏi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thầy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cô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giáo</a:t>
            </a:r>
            <a:endParaRPr lang="en-US" sz="2800" b="1" dirty="0">
              <a:solidFill>
                <a:srgbClr val="002060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800" b="1" dirty="0" err="1">
                <a:solidFill>
                  <a:srgbClr val="002060"/>
                </a:solidFill>
              </a:rPr>
              <a:t>Chú</a:t>
            </a:r>
            <a:r>
              <a:rPr lang="en-US" sz="2800" b="1" dirty="0">
                <a:solidFill>
                  <a:srgbClr val="002060"/>
                </a:solidFill>
              </a:rPr>
              <a:t> ý </a:t>
            </a:r>
            <a:r>
              <a:rPr lang="en-US" sz="2800" b="1" dirty="0" err="1">
                <a:solidFill>
                  <a:srgbClr val="002060"/>
                </a:solidFill>
              </a:rPr>
              <a:t>nghe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giảng</a:t>
            </a:r>
            <a:endParaRPr lang="en-US" sz="2800" b="1" dirty="0">
              <a:solidFill>
                <a:srgbClr val="002060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800" b="1" dirty="0" err="1">
                <a:solidFill>
                  <a:srgbClr val="002060"/>
                </a:solidFill>
              </a:rPr>
              <a:t>Học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hành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chăm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chỉ</a:t>
            </a:r>
            <a:endParaRPr lang="en-US" sz="2800" b="1" dirty="0">
              <a:solidFill>
                <a:srgbClr val="002060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800" b="1" dirty="0" err="1">
                <a:solidFill>
                  <a:srgbClr val="002060"/>
                </a:solidFill>
              </a:rPr>
              <a:t>Quan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tâm</a:t>
            </a:r>
            <a:r>
              <a:rPr lang="en-US" sz="2800" b="1" dirty="0">
                <a:solidFill>
                  <a:srgbClr val="002060"/>
                </a:solidFill>
              </a:rPr>
              <a:t>, </a:t>
            </a:r>
            <a:r>
              <a:rPr lang="en-US" sz="2800" b="1" dirty="0" err="1">
                <a:solidFill>
                  <a:srgbClr val="002060"/>
                </a:solidFill>
              </a:rPr>
              <a:t>thăm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hỏi</a:t>
            </a:r>
            <a:r>
              <a:rPr lang="en-US" sz="2800" b="1" dirty="0">
                <a:solidFill>
                  <a:srgbClr val="002060"/>
                </a:solidFill>
              </a:rPr>
              <a:t>, </a:t>
            </a:r>
            <a:r>
              <a:rPr lang="en-US" sz="2800" b="1" dirty="0" err="1">
                <a:solidFill>
                  <a:srgbClr val="002060"/>
                </a:solidFill>
              </a:rPr>
              <a:t>giúp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đỡ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thầy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cô</a:t>
            </a:r>
            <a:endParaRPr lang="en-US" sz="2800" b="1" dirty="0">
              <a:solidFill>
                <a:srgbClr val="002060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800" b="1" dirty="0" err="1">
                <a:solidFill>
                  <a:srgbClr val="002060"/>
                </a:solidFill>
              </a:rPr>
              <a:t>Lễ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phép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với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thầy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cô</a:t>
            </a:r>
            <a:r>
              <a:rPr lang="en-US" sz="2800" b="1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6" name="TextBox 5"/>
          <p:cNvSpPr txBox="1"/>
          <p:nvPr/>
        </p:nvSpPr>
        <p:spPr>
          <a:xfrm>
            <a:off x="179512" y="1772816"/>
            <a:ext cx="4788024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800" b="1" dirty="0" err="1">
                <a:solidFill>
                  <a:srgbClr val="C00000"/>
                </a:solidFill>
              </a:rPr>
              <a:t>Không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chào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hỏi</a:t>
            </a:r>
            <a:endParaRPr lang="en-US" sz="2800" b="1" dirty="0">
              <a:solidFill>
                <a:srgbClr val="C00000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800" b="1" dirty="0" err="1">
                <a:solidFill>
                  <a:srgbClr val="C00000"/>
                </a:solidFill>
              </a:rPr>
              <a:t>Nói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trống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không</a:t>
            </a:r>
            <a:endParaRPr lang="en-US" sz="2800" b="1" dirty="0">
              <a:solidFill>
                <a:srgbClr val="C00000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800" b="1" dirty="0" err="1">
                <a:solidFill>
                  <a:srgbClr val="C00000"/>
                </a:solidFill>
              </a:rPr>
              <a:t>Cãi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lời</a:t>
            </a:r>
            <a:endParaRPr lang="en-US" sz="2800" b="1" dirty="0">
              <a:solidFill>
                <a:srgbClr val="C00000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800" b="1" dirty="0" err="1">
                <a:solidFill>
                  <a:srgbClr val="C00000"/>
                </a:solidFill>
              </a:rPr>
              <a:t>Không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vâng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lời</a:t>
            </a:r>
            <a:endParaRPr lang="en-US" sz="2800" b="1" dirty="0">
              <a:solidFill>
                <a:srgbClr val="C00000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800" b="1" dirty="0" err="1">
                <a:solidFill>
                  <a:srgbClr val="C00000"/>
                </a:solidFill>
              </a:rPr>
              <a:t>Không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học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bài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và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làm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bài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tập</a:t>
            </a:r>
            <a:endParaRPr lang="en-US" sz="2800" b="1" dirty="0">
              <a:solidFill>
                <a:srgbClr val="C00000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800" b="1" dirty="0" err="1">
                <a:solidFill>
                  <a:srgbClr val="C00000"/>
                </a:solidFill>
              </a:rPr>
              <a:t>Nói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chuyện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trong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giờ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học</a:t>
            </a:r>
            <a:endParaRPr lang="en-US" sz="2800" b="1" dirty="0">
              <a:solidFill>
                <a:srgbClr val="C00000"/>
              </a:solidFill>
            </a:endParaRPr>
          </a:p>
        </p:txBody>
      </p:sp>
      <p:pic>
        <p:nvPicPr>
          <p:cNvPr id="8" name="Picture 2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7436" b="70256" l="7200" r="47200">
                        <a14:foregroundMark x1="35000" y1="35385" x2="23600" y2="510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47" t="16929" r="51805" b="29151"/>
          <a:stretch/>
        </p:blipFill>
        <p:spPr bwMode="auto">
          <a:xfrm>
            <a:off x="1259632" y="980728"/>
            <a:ext cx="1049917" cy="936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487" b="69744" l="53400" r="93000">
                        <a14:foregroundMark x1="82400" y1="36923" x2="69400" y2="528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167" t="18504" r="5833" b="28675"/>
          <a:stretch/>
        </p:blipFill>
        <p:spPr bwMode="auto">
          <a:xfrm>
            <a:off x="6012160" y="980728"/>
            <a:ext cx="1101790" cy="871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6102388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6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6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6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6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9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5" fill="hold">
                          <p:stCondLst>
                            <p:cond delay="indefinite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7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0" fill="hold">
                          <p:stCondLst>
                            <p:cond delay="indefinite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4" dur="500"/>
                                            <p:tgtEl>
                                              <p:spTgt spid="7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7" grpId="0" build="p"/>
          <p:bldP spid="6" grpId="0" build="p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6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6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6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6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6">
                                                <p:txEl>
                                                  <p:pRg st="5" end="5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5" fill="hold">
                          <p:stCondLst>
                            <p:cond delay="indefinite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7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0" fill="hold">
                          <p:stCondLst>
                            <p:cond delay="indefinite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4" dur="500"/>
                                            <p:tgtEl>
                                              <p:spTgt spid="7">
                                                <p:txEl>
                                                  <p:pRg st="4" end="4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7" grpId="0" build="p"/>
          <p:bldP spid="6" grpId="0" build="p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29">
            <a:hlinkClick r:id="rId2" action="ppaction://hlinkfile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000" y="-228600"/>
            <a:ext cx="8305800" cy="6858000"/>
          </a:xfrm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915988" y="2438400"/>
            <a:ext cx="6780212" cy="255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Xin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chân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thành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cảm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ơn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quý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thầy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cô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102056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608" y="1628800"/>
            <a:ext cx="7128792" cy="1600200"/>
          </a:xfrm>
        </p:spPr>
        <p:txBody>
          <a:bodyPr/>
          <a:lstStyle/>
          <a:p>
            <a:r>
              <a:rPr lang="en-US" sz="66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Luyện</a:t>
            </a:r>
            <a:r>
              <a:rPr lang="en-US" sz="6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66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Tập</a:t>
            </a:r>
            <a:endParaRPr lang="en-US" sz="6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1268760"/>
            <a:ext cx="8229600" cy="1872208"/>
          </a:xfrm>
        </p:spPr>
        <p:txBody>
          <a:bodyPr/>
          <a:lstStyle/>
          <a:p>
            <a:pPr marL="0" indent="0">
              <a:buNone/>
            </a:pPr>
            <a:r>
              <a:rPr lang="vi-VN" b="1" u="sng" dirty="0">
                <a:solidFill>
                  <a:srgbClr val="FF0000"/>
                </a:solidFill>
              </a:rPr>
              <a:t>Hoạt động 3:</a:t>
            </a:r>
            <a:endParaRPr lang="en-US" b="1" u="sng" dirty="0">
              <a:solidFill>
                <a:srgbClr val="FF0000"/>
              </a:solidFill>
            </a:endParaRPr>
          </a:p>
        </p:txBody>
      </p:sp>
      <p:pic>
        <p:nvPicPr>
          <p:cNvPr id="4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535" y="3861048"/>
            <a:ext cx="8874189" cy="2878817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763960" y="152400"/>
            <a:ext cx="8229600" cy="18722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b="1" u="sng" dirty="0">
                <a:solidFill>
                  <a:srgbClr val="FF0000"/>
                </a:solidFill>
              </a:rPr>
              <a:t>TIẾT 2</a:t>
            </a:r>
          </a:p>
        </p:txBody>
      </p:sp>
    </p:spTree>
    <p:extLst>
      <p:ext uri="{BB962C8B-B14F-4D97-AF65-F5344CB8AC3E}">
        <p14:creationId xmlns:p14="http://schemas.microsoft.com/office/powerpoint/2010/main" val="3302904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" name="Content Placeholder 9" descr="Screen Clipping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56" y="1340768"/>
            <a:ext cx="7338436" cy="4096322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395536" y="188640"/>
            <a:ext cx="8285189" cy="954107"/>
            <a:chOff x="569825" y="2199885"/>
            <a:chExt cx="8285189" cy="954107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  <a:latin typeface="+mj-lt"/>
                </a:rPr>
                <a:t>1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775905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B050"/>
                  </a:solidFill>
                </a:rPr>
                <a:t>Em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đồng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tình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hoặc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không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đồng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tình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với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việc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làm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nào</a:t>
              </a:r>
              <a:r>
                <a:rPr lang="en-US" sz="2800" b="1" dirty="0">
                  <a:solidFill>
                    <a:srgbClr val="00B050"/>
                  </a:solidFill>
                </a:rPr>
                <a:t>? </a:t>
              </a:r>
              <a:r>
                <a:rPr lang="en-US" sz="2800" b="1" dirty="0" err="1">
                  <a:solidFill>
                    <a:srgbClr val="00B050"/>
                  </a:solidFill>
                </a:rPr>
                <a:t>Vì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sao</a:t>
              </a:r>
              <a:r>
                <a:rPr lang="en-US" sz="2800" b="1" dirty="0">
                  <a:solidFill>
                    <a:srgbClr val="00B050"/>
                  </a:solidFill>
                </a:rPr>
                <a:t>?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115616" y="5733256"/>
            <a:ext cx="69380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</a:rPr>
              <a:t>Các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bạn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đồng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thanh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chào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cô</a:t>
            </a:r>
            <a:r>
              <a:rPr lang="en-US" sz="3600" b="1" dirty="0">
                <a:solidFill>
                  <a:srgbClr val="FF0000"/>
                </a:solidFill>
              </a:rPr>
              <a:t>.</a:t>
            </a:r>
          </a:p>
        </p:txBody>
      </p:sp>
      <p:pic>
        <p:nvPicPr>
          <p:cNvPr id="3" name="Tieng-tinh-tinh-www_tiengdong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2051720" y="581273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202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56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 descr="Screen Clipping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245309"/>
            <a:ext cx="8229600" cy="3235744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467544" y="364896"/>
            <a:ext cx="8342730" cy="954107"/>
            <a:chOff x="630618" y="1910631"/>
            <a:chExt cx="8342730" cy="954107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630618" y="1910631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accent2"/>
                  </a:solidFill>
                  <a:latin typeface="+mj-lt"/>
                </a:rPr>
                <a:t>1</a:t>
              </a:r>
              <a:endParaRPr lang="vi-VN" sz="3600" b="1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214294" y="1910631"/>
              <a:ext cx="775905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B050"/>
                  </a:solidFill>
                </a:rPr>
                <a:t>Em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đồng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tình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hoặc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không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đồng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tình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với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việc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làm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nào</a:t>
              </a:r>
              <a:r>
                <a:rPr lang="en-US" sz="2800" b="1" dirty="0">
                  <a:solidFill>
                    <a:srgbClr val="00B050"/>
                  </a:solidFill>
                </a:rPr>
                <a:t>? </a:t>
              </a:r>
              <a:r>
                <a:rPr lang="en-US" sz="2800" b="1" dirty="0" err="1">
                  <a:solidFill>
                    <a:srgbClr val="00B050"/>
                  </a:solidFill>
                </a:rPr>
                <a:t>Vì</a:t>
              </a:r>
              <a:r>
                <a:rPr lang="en-US" sz="2800" b="1" dirty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</a:rPr>
                <a:t>sao</a:t>
              </a:r>
              <a:r>
                <a:rPr lang="en-US" sz="2800" b="1" dirty="0">
                  <a:solidFill>
                    <a:srgbClr val="00B050"/>
                  </a:solidFill>
                </a:rPr>
                <a:t>?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pic>
        <p:nvPicPr>
          <p:cNvPr id="8" name="Picture 2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7436" b="70256" l="7200" r="47200">
                        <a14:foregroundMark x1="35000" y1="35385" x2="23600" y2="510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47" t="16929" r="51805" b="29151"/>
          <a:stretch/>
        </p:blipFill>
        <p:spPr bwMode="auto">
          <a:xfrm>
            <a:off x="3568811" y="4516618"/>
            <a:ext cx="864096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0" y="5730756"/>
            <a:ext cx="58506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</a:rPr>
              <a:t>Các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bạn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không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tập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trung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học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bài</a:t>
            </a:r>
            <a:r>
              <a:rPr lang="en-US" sz="2400" dirty="0">
                <a:solidFill>
                  <a:schemeClr val="accent4"/>
                </a:solidFill>
              </a:rPr>
              <a:t>.</a:t>
            </a:r>
          </a:p>
        </p:txBody>
      </p:sp>
      <p:pic>
        <p:nvPicPr>
          <p:cNvPr id="10" name="Picture 9" descr="Tick cross wrong vector icon design. Download a Free Preview or High  Quality Adobe Illustrator Ai, EPS, … | Kids cartoon characters, Vector icon  design, Icon design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9487" b="69744" l="53400" r="93000">
                        <a14:foregroundMark x1="82400" y1="36923" x2="69400" y2="528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167" t="18504" r="5833" b="28675"/>
          <a:stretch/>
        </p:blipFill>
        <p:spPr bwMode="auto">
          <a:xfrm>
            <a:off x="4777393" y="4400768"/>
            <a:ext cx="1101790" cy="972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777392" y="5656618"/>
            <a:ext cx="42945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2060"/>
                </a:solidFill>
              </a:rPr>
              <a:t>Bạn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học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sinh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hỏi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thăm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thầy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giáo</a:t>
            </a:r>
            <a:r>
              <a:rPr lang="en-US" sz="2400" b="1" dirty="0">
                <a:solidFill>
                  <a:srgbClr val="002060"/>
                </a:solidFill>
              </a:rPr>
              <a:t>.</a:t>
            </a:r>
          </a:p>
        </p:txBody>
      </p:sp>
      <p:pic>
        <p:nvPicPr>
          <p:cNvPr id="3" name="Am-thanh-that-vong-www_tiengdong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430395" y="4704984"/>
            <a:ext cx="487363" cy="487363"/>
          </a:xfrm>
          <a:prstGeom prst="rect">
            <a:avLst/>
          </a:prstGeom>
        </p:spPr>
      </p:pic>
      <p:pic>
        <p:nvPicPr>
          <p:cNvPr id="12" name="Tieng-tinh-tinh-www_tiengdong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8288680" y="497632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641265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6" dur="7860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" presetClass="entr" presetSubtype="2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6" dur="1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7" dur="1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1" dur="5606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  <p:audio>
                  <p:cMediaNode vol="80000">
                    <p:cTn id="3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2"/>
                    </p:tgtEl>
                  </p:cMediaNode>
                </p:audio>
              </p:childTnLst>
            </p:cTn>
          </p:par>
        </p:tnLst>
        <p:bldLst>
          <p:bldP spid="9" grpId="0"/>
          <p:bldP spid="1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6" dur="7860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1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1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1" dur="5606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3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video>
                <p:video>
                  <p:cMediaNode vol="80000">
                    <p:cTn id="3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2"/>
                    </p:tgtEl>
                  </p:cMediaNode>
                </p:video>
              </p:childTnLst>
            </p:cTn>
          </p:par>
        </p:tnLst>
        <p:bldLst>
          <p:bldP spid="9" grpId="0"/>
          <p:bldP spid="11" grpId="0"/>
        </p:bld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5273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Content Placeholder 7"/>
          <p:cNvSpPr txBox="1">
            <a:spLocks noGrp="1"/>
          </p:cNvSpPr>
          <p:nvPr>
            <p:ph idx="1"/>
          </p:nvPr>
        </p:nvSpPr>
        <p:spPr>
          <a:xfrm>
            <a:off x="0" y="1196752"/>
            <a:ext cx="43924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1800" b="1" dirty="0">
                <a:solidFill>
                  <a:srgbClr val="FF0000"/>
                </a:solidFill>
              </a:rPr>
              <a:t>1. </a:t>
            </a:r>
            <a:r>
              <a:rPr lang="en-US" sz="1800" b="1" dirty="0" err="1">
                <a:solidFill>
                  <a:srgbClr val="FF0000"/>
                </a:solidFill>
              </a:rPr>
              <a:t>Cô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giáo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em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mới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ốm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dậy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nhưng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vẫn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cố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gắng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lên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lớp</a:t>
            </a:r>
            <a:r>
              <a:rPr lang="en-US" sz="1800" b="1" dirty="0">
                <a:solidFill>
                  <a:srgbClr val="FF0000"/>
                </a:solidFill>
              </a:rPr>
              <a:t>. </a:t>
            </a:r>
            <a:r>
              <a:rPr lang="en-US" sz="1800" b="1" dirty="0" err="1">
                <a:solidFill>
                  <a:srgbClr val="FF0000"/>
                </a:solidFill>
              </a:rPr>
              <a:t>Em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thấy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một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số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bạn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nói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chuyện</a:t>
            </a:r>
            <a:r>
              <a:rPr lang="en-US" sz="1800" b="1" dirty="0">
                <a:solidFill>
                  <a:srgbClr val="FF0000"/>
                </a:solidFill>
              </a:rPr>
              <a:t>, </a:t>
            </a:r>
            <a:r>
              <a:rPr lang="en-US" sz="1800" b="1" dirty="0" err="1">
                <a:solidFill>
                  <a:srgbClr val="FF0000"/>
                </a:solidFill>
              </a:rPr>
              <a:t>không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nghe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cô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giảng</a:t>
            </a:r>
            <a:r>
              <a:rPr lang="en-US" sz="1800" b="1" dirty="0">
                <a:solidFill>
                  <a:srgbClr val="FF0000"/>
                </a:solidFill>
              </a:rPr>
              <a:t> </a:t>
            </a:r>
            <a:r>
              <a:rPr lang="en-US" sz="1800" b="1" dirty="0" err="1">
                <a:solidFill>
                  <a:srgbClr val="FF0000"/>
                </a:solidFill>
              </a:rPr>
              <a:t>bài</a:t>
            </a:r>
            <a:r>
              <a:rPr lang="en-US" sz="1800" b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/>
      </p:sp>
      <p:grpSp>
        <p:nvGrpSpPr>
          <p:cNvPr id="5" name="Group 4"/>
          <p:cNvGrpSpPr/>
          <p:nvPr/>
        </p:nvGrpSpPr>
        <p:grpSpPr>
          <a:xfrm>
            <a:off x="467544" y="260648"/>
            <a:ext cx="8601918" cy="584775"/>
            <a:chOff x="422912" y="2093907"/>
            <a:chExt cx="8601918" cy="584775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422912" y="2124982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b="1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886737" y="2093907"/>
              <a:ext cx="813809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rgbClr val="00B050"/>
                  </a:solidFill>
                </a:rPr>
                <a:t>Em</a:t>
              </a:r>
              <a:r>
                <a:rPr lang="en-US" sz="3200" b="1" dirty="0">
                  <a:solidFill>
                    <a:srgbClr val="00B050"/>
                  </a:solidFill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</a:rPr>
                <a:t>sẽ</a:t>
              </a:r>
              <a:r>
                <a:rPr lang="en-US" sz="3200" b="1" dirty="0">
                  <a:solidFill>
                    <a:srgbClr val="00B050"/>
                  </a:solidFill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</a:rPr>
                <a:t>làm</a:t>
              </a:r>
              <a:r>
                <a:rPr lang="en-US" sz="3200" b="1" dirty="0">
                  <a:solidFill>
                    <a:srgbClr val="00B050"/>
                  </a:solidFill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</a:rPr>
                <a:t>gì</a:t>
              </a:r>
              <a:r>
                <a:rPr lang="en-US" sz="3200" b="1" dirty="0">
                  <a:solidFill>
                    <a:srgbClr val="00B050"/>
                  </a:solidFill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</a:rPr>
                <a:t>trong</a:t>
              </a:r>
              <a:r>
                <a:rPr lang="en-US" sz="3200" b="1" dirty="0">
                  <a:solidFill>
                    <a:srgbClr val="00B050"/>
                  </a:solidFill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</a:rPr>
                <a:t>các</a:t>
              </a:r>
              <a:r>
                <a:rPr lang="en-US" sz="3200" b="1" dirty="0">
                  <a:solidFill>
                    <a:srgbClr val="00B050"/>
                  </a:solidFill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</a:rPr>
                <a:t>tình</a:t>
              </a:r>
              <a:r>
                <a:rPr lang="en-US" sz="3200" b="1" dirty="0">
                  <a:solidFill>
                    <a:srgbClr val="00B050"/>
                  </a:solidFill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</a:rPr>
                <a:t>huống</a:t>
              </a:r>
              <a:r>
                <a:rPr lang="en-US" sz="3200" b="1" dirty="0">
                  <a:solidFill>
                    <a:srgbClr val="00B050"/>
                  </a:solidFill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</a:rPr>
                <a:t>sau</a:t>
              </a:r>
              <a:r>
                <a:rPr lang="en-US" sz="3200" b="1" dirty="0">
                  <a:solidFill>
                    <a:srgbClr val="00B050"/>
                  </a:solidFill>
                </a:rPr>
                <a:t>?</a:t>
              </a:r>
              <a:endParaRPr lang="vi-VN" sz="3200" b="1" dirty="0">
                <a:solidFill>
                  <a:srgbClr val="00B050"/>
                </a:solidFill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4497462" y="1196752"/>
            <a:ext cx="457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</a:rPr>
              <a:t>2. </a:t>
            </a:r>
            <a:r>
              <a:rPr lang="en-US" sz="2000" b="1" dirty="0" err="1">
                <a:solidFill>
                  <a:srgbClr val="002060"/>
                </a:solidFill>
              </a:rPr>
              <a:t>Em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và</a:t>
            </a:r>
            <a:r>
              <a:rPr lang="en-US" sz="2000" b="1" dirty="0">
                <a:solidFill>
                  <a:srgbClr val="002060"/>
                </a:solidFill>
              </a:rPr>
              <a:t> Lan </a:t>
            </a:r>
            <a:r>
              <a:rPr lang="en-US" sz="2000" b="1" dirty="0" err="1">
                <a:solidFill>
                  <a:srgbClr val="002060"/>
                </a:solidFill>
              </a:rPr>
              <a:t>đi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dưới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sân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trường</a:t>
            </a:r>
            <a:r>
              <a:rPr lang="en-US" sz="2000" b="1" dirty="0">
                <a:solidFill>
                  <a:srgbClr val="002060"/>
                </a:solidFill>
              </a:rPr>
              <a:t>. </a:t>
            </a:r>
            <a:r>
              <a:rPr lang="en-US" sz="2000" b="1" dirty="0" err="1">
                <a:solidFill>
                  <a:srgbClr val="002060"/>
                </a:solidFill>
              </a:rPr>
              <a:t>Gặp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thầy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Hiệu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trưởng</a:t>
            </a:r>
            <a:r>
              <a:rPr lang="en-US" sz="2000" b="1" dirty="0">
                <a:solidFill>
                  <a:srgbClr val="002060"/>
                </a:solidFill>
              </a:rPr>
              <a:t>, Lan </a:t>
            </a:r>
            <a:r>
              <a:rPr lang="en-US" sz="2000" b="1" dirty="0" err="1">
                <a:solidFill>
                  <a:srgbClr val="002060"/>
                </a:solidFill>
              </a:rPr>
              <a:t>kéo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em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đi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hướng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khác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để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không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phải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chào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thầy</a:t>
            </a:r>
            <a:r>
              <a:rPr lang="en-US" sz="2000" b="1" dirty="0">
                <a:solidFill>
                  <a:srgbClr val="002060"/>
                </a:solidFill>
              </a:rPr>
              <a:t>.</a:t>
            </a:r>
          </a:p>
        </p:txBody>
      </p:sp>
      <p:pic>
        <p:nvPicPr>
          <p:cNvPr id="10" name="Picture 9" descr="Screen Clippi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212415"/>
            <a:ext cx="8617001" cy="3862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8042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1484784"/>
            <a:ext cx="8229600" cy="1600200"/>
          </a:xfrm>
        </p:spPr>
        <p:txBody>
          <a:bodyPr/>
          <a:lstStyle/>
          <a:p>
            <a:br>
              <a:rPr lang="en-US" sz="6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en-US" sz="66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Vận</a:t>
            </a:r>
            <a:r>
              <a:rPr lang="en-US" sz="6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66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Dụng</a:t>
            </a:r>
            <a:endParaRPr lang="en-US" sz="6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15" y="836712"/>
            <a:ext cx="8229600" cy="2160240"/>
          </a:xfrm>
        </p:spPr>
        <p:txBody>
          <a:bodyPr/>
          <a:lstStyle/>
          <a:p>
            <a:pPr marL="0" indent="0">
              <a:buNone/>
            </a:pPr>
            <a:r>
              <a:rPr lang="vi-VN" b="1" u="sng" dirty="0">
                <a:solidFill>
                  <a:srgbClr val="FF0000"/>
                </a:solidFill>
              </a:rPr>
              <a:t>Hoạt động 4:</a:t>
            </a:r>
            <a:endParaRPr lang="en-US" b="1" u="sng" dirty="0">
              <a:solidFill>
                <a:srgbClr val="FF0000"/>
              </a:solidFill>
            </a:endParaRP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5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535" y="3861047"/>
            <a:ext cx="8790961" cy="2878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3392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 txBox="1">
            <a:spLocks noGrp="1"/>
          </p:cNvSpPr>
          <p:nvPr>
            <p:ph type="title"/>
          </p:nvPr>
        </p:nvSpPr>
        <p:spPr>
          <a:xfrm>
            <a:off x="354636" y="0"/>
            <a:ext cx="8147248" cy="18876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ts val="3500"/>
              </a:lnSpc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rgbClr val="FF0000"/>
                </a:solidFill>
              </a:rPr>
              <a:t>Làm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thiệp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gửi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tới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thầy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giáo</a:t>
            </a:r>
            <a:r>
              <a:rPr lang="en-US" sz="3200" b="1" dirty="0">
                <a:solidFill>
                  <a:srgbClr val="FF0000"/>
                </a:solidFill>
              </a:rPr>
              <a:t>, </a:t>
            </a:r>
            <a:r>
              <a:rPr lang="en-US" sz="3200" b="1" dirty="0" err="1">
                <a:solidFill>
                  <a:srgbClr val="FF0000"/>
                </a:solidFill>
              </a:rPr>
              <a:t>cô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giáo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để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thể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hiện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tình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cảm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của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em</a:t>
            </a:r>
            <a:r>
              <a:rPr lang="en-US" sz="3200" b="1" dirty="0">
                <a:solidFill>
                  <a:srgbClr val="FF0000"/>
                </a:solidFill>
              </a:rPr>
              <a:t>.</a:t>
            </a:r>
            <a:br>
              <a:rPr lang="en-US" sz="3200" b="1" dirty="0">
                <a:solidFill>
                  <a:srgbClr val="FF0000"/>
                </a:solidFill>
              </a:rPr>
            </a:br>
            <a:br>
              <a:rPr lang="en-US" sz="3200" b="1" dirty="0">
                <a:solidFill>
                  <a:srgbClr val="FF0000"/>
                </a:solidFill>
              </a:rPr>
            </a:b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5229200"/>
            <a:ext cx="8229600" cy="1512167"/>
          </a:xfrm>
        </p:spPr>
        <p:txBody>
          <a:bodyPr>
            <a:normAutofit/>
          </a:bodyPr>
          <a:lstStyle/>
          <a:p>
            <a:r>
              <a:rPr lang="en-US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Hãy</a:t>
            </a:r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chia </a:t>
            </a:r>
            <a:r>
              <a:rPr lang="en-US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sẻ</a:t>
            </a:r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những</a:t>
            </a:r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việc</a:t>
            </a:r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em</a:t>
            </a:r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đã</a:t>
            </a:r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và</a:t>
            </a:r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sẽ</a:t>
            </a:r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làm</a:t>
            </a:r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để</a:t>
            </a:r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thể</a:t>
            </a:r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hiện</a:t>
            </a:r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sự</a:t>
            </a:r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kính</a:t>
            </a:r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trọng</a:t>
            </a:r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với</a:t>
            </a:r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thầy</a:t>
            </a:r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giáo</a:t>
            </a:r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, </a:t>
            </a:r>
            <a:r>
              <a:rPr lang="en-US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cô</a:t>
            </a:r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giáo</a:t>
            </a:r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.</a:t>
            </a:r>
            <a:b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endParaRPr lang="en-US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428" y="1093025"/>
            <a:ext cx="3203572" cy="384814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3024"/>
            <a:ext cx="2903634" cy="38045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092" y="1093025"/>
            <a:ext cx="3024336" cy="380459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/>
      </p:sp>
    </p:spTree>
    <p:extLst>
      <p:ext uri="{BB962C8B-B14F-4D97-AF65-F5344CB8AC3E}">
        <p14:creationId xmlns:p14="http://schemas.microsoft.com/office/powerpoint/2010/main" val="6928095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4402832" cy="792957"/>
          </a:xfrm>
        </p:spPr>
        <p:txBody>
          <a:bodyPr/>
          <a:lstStyle/>
          <a:p>
            <a:r>
              <a:rPr lang="vi-VN" sz="4400" b="1" dirty="0">
                <a:solidFill>
                  <a:srgbClr val="FF0000"/>
                </a:solidFill>
              </a:rPr>
              <a:t>Thông điệp</a:t>
            </a:r>
            <a:endParaRPr lang="en-US" sz="4400" b="1" dirty="0">
              <a:solidFill>
                <a:srgbClr val="FF0000"/>
              </a:solidFill>
            </a:endParaRPr>
          </a:p>
        </p:txBody>
      </p:sp>
      <p:pic>
        <p:nvPicPr>
          <p:cNvPr id="5" name="Content Placeholder 4" descr="Screen Clipping"/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179512" y="1268760"/>
            <a:ext cx="8229600" cy="2463134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7623226" y="3068960"/>
            <a:ext cx="720080" cy="578120"/>
          </a:xfrm>
          <a:prstGeom prst="ellipse">
            <a:avLst/>
          </a:prstGeom>
          <a:solidFill>
            <a:srgbClr val="FFEF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Placeholder 8"/>
          <p:cNvPicPr>
            <a:picLocks noGrp="1" noChangeAspect="1"/>
          </p:cNvPicPr>
          <p:nvPr>
            <p:ph type="pic" sz="quarter" idx="13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5" r="8625"/>
          <a:stretch>
            <a:fillRect/>
          </a:stretch>
        </p:blipFill>
        <p:spPr>
          <a:xfrm>
            <a:off x="4499992" y="3647080"/>
            <a:ext cx="4610153" cy="3210920"/>
          </a:xfrm>
        </p:spPr>
      </p:pic>
      <p:pic>
        <p:nvPicPr>
          <p:cNvPr id="11" name="Am-thanh-lam-phep-bang-cay-dua-than-www_tiengdong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539552" y="587727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4945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71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61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584" y="2636912"/>
            <a:ext cx="8229600" cy="1600200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9600" b="1" u="sng" spc="50" dirty="0" err="1">
                <a:ln w="11430">
                  <a:solidFill>
                    <a:srgbClr val="C000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Hẹn</a:t>
            </a:r>
            <a:r>
              <a:rPr lang="en-US" sz="9600" b="1" u="sng" spc="50" dirty="0">
                <a:ln w="11430">
                  <a:solidFill>
                    <a:srgbClr val="C000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9600" b="1" u="sng" spc="50" dirty="0" err="1">
                <a:ln w="11430">
                  <a:solidFill>
                    <a:srgbClr val="C000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Gặp</a:t>
            </a:r>
            <a:r>
              <a:rPr lang="en-US" sz="9600" b="1" u="sng" spc="50" dirty="0">
                <a:ln w="11430">
                  <a:solidFill>
                    <a:srgbClr val="C000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9600" b="1" u="sng" spc="50" dirty="0" err="1">
                <a:ln w="11430">
                  <a:solidFill>
                    <a:srgbClr val="C000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Lại</a:t>
            </a:r>
            <a:endParaRPr lang="en-US" sz="9600" b="1" u="sng" spc="50" dirty="0">
              <a:ln w="11430">
                <a:solidFill>
                  <a:srgbClr val="C00000"/>
                </a:soli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7" name="Tieng-vo-tay-trong-powerpoint-www_tiengdong_com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619672" y="5517232"/>
            <a:ext cx="487363" cy="487363"/>
          </a:xfr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/>
      </p:sp>
    </p:spTree>
    <p:extLst>
      <p:ext uri="{BB962C8B-B14F-4D97-AF65-F5344CB8AC3E}">
        <p14:creationId xmlns:p14="http://schemas.microsoft.com/office/powerpoint/2010/main" val="824448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36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012" y="260648"/>
            <a:ext cx="8172000" cy="1533872"/>
          </a:xfrm>
        </p:spPr>
        <p:txBody>
          <a:bodyPr>
            <a:normAutofit fontScale="90000"/>
          </a:bodyPr>
          <a:lstStyle/>
          <a:p>
            <a:r>
              <a:rPr lang="en-US" sz="4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Cùng</a:t>
            </a:r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4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nghe</a:t>
            </a:r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4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và</a:t>
            </a:r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4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hát</a:t>
            </a:r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4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bài</a:t>
            </a:r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:</a:t>
            </a:r>
            <a:b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“</a:t>
            </a:r>
            <a:r>
              <a:rPr lang="en-US" sz="4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Bông</a:t>
            </a:r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4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Hồng</a:t>
            </a:r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4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Tặng</a:t>
            </a:r>
            <a:r>
              <a:rPr lang="en-US" sz="4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4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Cô</a:t>
            </a:r>
            <a:r>
              <a:rPr lang="en-US" sz="4000" dirty="0"/>
              <a:t>”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988840"/>
            <a:ext cx="8424936" cy="4608512"/>
          </a:xfrm>
          <a:prstGeom prst="rect">
            <a:avLst/>
          </a:prstGeom>
        </p:spPr>
      </p:pic>
      <p:pic>
        <p:nvPicPr>
          <p:cNvPr id="4" name="Bong-Hong-Tang-Co-Thanh-Thao-Xuan-Mai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481.8068"/>
                  </p14:bmkLst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7544" y="404665"/>
            <a:ext cx="1656184" cy="11990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82930246"/>
      </p:ext>
    </p:extLst>
  </p:cSld>
  <p:clrMapOvr>
    <a:masterClrMapping/>
  </p:clrMapOvr>
  <p:transition spd="slow" advTm="3000">
    <p:randomBar dir="vert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4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Bookmark(Bookmark 1)">
                                          <p:cBhvr>
                                            <p:cTn id="16" dur="61862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</p:childTnLst>
            </p:cTn>
          </p:par>
        </p:tnLst>
        <p:bldLst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482)">
                                          <p:cBhvr>
                                            <p:cTn id="16" dur="61862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1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video>
              </p:childTnLst>
            </p:cTn>
          </p:par>
        </p:tnLst>
        <p:bldLst>
          <p:bldP spid="2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-108520" y="47728"/>
            <a:ext cx="9144000" cy="6858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004244" y="1628800"/>
            <a:ext cx="7128792" cy="159104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Title 1"/>
          <p:cNvSpPr>
            <a:spLocks noGrp="1"/>
          </p:cNvSpPr>
          <p:nvPr/>
        </p:nvSpPr>
        <p:spPr>
          <a:xfrm>
            <a:off x="827584" y="3356992"/>
            <a:ext cx="7488832" cy="159865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800" b="1" dirty="0">
                <a:ln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4800" b="1" dirty="0">
                <a:ln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4800" b="1" dirty="0">
                <a:ln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800" b="1" dirty="0">
                <a:ln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4800" b="1" dirty="0">
                <a:ln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4800" b="1" dirty="0">
                <a:ln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800" b="1" dirty="0">
                <a:ln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4800" b="1" dirty="0">
                <a:ln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4800" b="1" dirty="0">
                <a:ln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endParaRPr kumimoji="0" lang="en-US" sz="4800" b="1" i="0" u="none" strike="noStrike" kern="1200" cap="none" spc="0" normalizeH="0" baseline="0" noProof="0" dirty="0">
              <a:ln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0390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2276872"/>
            <a:ext cx="8229600" cy="1600200"/>
          </a:xfrm>
        </p:spPr>
        <p:txBody>
          <a:bodyPr/>
          <a:lstStyle/>
          <a:p>
            <a:r>
              <a:rPr lang="en-US" sz="9600" dirty="0"/>
              <a:t>K</a:t>
            </a:r>
            <a:r>
              <a:rPr lang="vi-VN" sz="9600" dirty="0"/>
              <a:t>hám Phá</a:t>
            </a:r>
            <a:endParaRPr lang="en-US" sz="9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1600" y="2060848"/>
            <a:ext cx="7355160" cy="2376263"/>
          </a:xfrm>
        </p:spPr>
        <p:txBody>
          <a:bodyPr/>
          <a:lstStyle/>
          <a:p>
            <a:pPr marL="0" indent="0">
              <a:buNone/>
            </a:pPr>
            <a:r>
              <a:rPr lang="vi-VN" b="1" u="sng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Hoạt động 2:</a:t>
            </a:r>
            <a:endParaRPr lang="en-US" b="1" u="sng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4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535" y="116632"/>
            <a:ext cx="9144000" cy="6741368"/>
          </a:xfrm>
          <a:prstGeom prst="rect">
            <a:avLst/>
          </a:prstGeom>
        </p:spPr>
      </p:pic>
      <p:pic>
        <p:nvPicPr>
          <p:cNvPr id="5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535" y="3861048"/>
            <a:ext cx="8874189" cy="2878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918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19802" y="188640"/>
            <a:ext cx="8140631" cy="732161"/>
            <a:chOff x="553145" y="2079533"/>
            <a:chExt cx="6311043" cy="732161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53145" y="2094101"/>
              <a:ext cx="542815" cy="717593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+mj-lt"/>
                </a:rPr>
                <a:t>1</a:t>
              </a:r>
              <a:endParaRPr lang="vi-VN" sz="3200" b="1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079533"/>
              <a:ext cx="576822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sz="36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sát</a:t>
              </a:r>
              <a:r>
                <a:rPr lang="en-US" sz="36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r>
                <a:rPr lang="en-US" sz="36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6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trả</a:t>
              </a:r>
              <a:r>
                <a:rPr lang="en-US" sz="36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sz="36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36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hỏi</a:t>
              </a:r>
              <a:r>
                <a:rPr lang="en-US" sz="36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endParaRPr lang="vi-VN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TextBox 5">
            <a:extLst>
              <a:ext uri="{FF2B5EF4-FFF2-40B4-BE49-F238E27FC236}">
                <a16:creationId xmlns:a16="http://schemas.microsoft.com/office/drawing/2014/main" id="{BB7D67E0-087D-48D8-9C5B-ACE53AFE750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</a:rPr>
              <a:t>Nêu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việc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làm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của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các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thầy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cô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trong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bức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tranh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10" name="Content Placeholder 9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84784"/>
            <a:ext cx="8291264" cy="2592288"/>
          </a:xfrm>
          <a:prstGeom prst="rect">
            <a:avLst/>
          </a:prstGeom>
        </p:spPr>
      </p:pic>
      <p:pic>
        <p:nvPicPr>
          <p:cNvPr id="11" name="Content Placeholder 8" descr="Screen Clipping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1" t="5075" r="2269"/>
          <a:stretch/>
        </p:blipFill>
        <p:spPr>
          <a:xfrm>
            <a:off x="625406" y="4077072"/>
            <a:ext cx="8229600" cy="26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819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Picture 9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8843729" cy="597666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67544" y="6237312"/>
            <a:ext cx="84836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mệt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7933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 txBox="1">
            <a:spLocks noGrp="1"/>
          </p:cNvSpPr>
          <p:nvPr>
            <p:ph type="title"/>
          </p:nvPr>
        </p:nvSpPr>
        <p:spPr>
          <a:xfrm>
            <a:off x="755650" y="5516563"/>
            <a:ext cx="8229600" cy="9525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</a:rPr>
              <a:t>Cô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dạy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chúng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em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tập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múa</a:t>
            </a:r>
            <a:r>
              <a:rPr lang="en-US" sz="2800" b="1" dirty="0">
                <a:solidFill>
                  <a:srgbClr val="FF0000"/>
                </a:solidFill>
              </a:rPr>
              <a:t>, </a:t>
            </a:r>
            <a:r>
              <a:rPr lang="en-US" sz="2800" b="1" dirty="0" err="1">
                <a:solidFill>
                  <a:srgbClr val="FF0000"/>
                </a:solidFill>
              </a:rPr>
              <a:t>hát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60648"/>
            <a:ext cx="8064896" cy="5400600"/>
          </a:xfrm>
        </p:spPr>
      </p:pic>
    </p:spTree>
    <p:extLst>
      <p:ext uri="{BB962C8B-B14F-4D97-AF65-F5344CB8AC3E}">
        <p14:creationId xmlns:p14="http://schemas.microsoft.com/office/powerpoint/2010/main" val="3160794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>
            <a:extLst>
              <a:ext uri="{FF2B5EF4-FFF2-40B4-BE49-F238E27FC236}">
                <a16:creationId xmlns:a16="http://schemas.microsoft.com/office/drawing/2014/main" id="{DA78F1DF-651E-4F52-9D02-94B28363A0D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92108" y="5002648"/>
            <a:ext cx="8229600" cy="12398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</a:rPr>
              <a:t>Thầy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giáo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giảng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bài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cho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học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sinh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32656"/>
            <a:ext cx="8136904" cy="4896544"/>
          </a:xfrm>
        </p:spPr>
      </p:pic>
    </p:spTree>
    <p:extLst>
      <p:ext uri="{BB962C8B-B14F-4D97-AF65-F5344CB8AC3E}">
        <p14:creationId xmlns:p14="http://schemas.microsoft.com/office/powerpoint/2010/main" val="3058968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ecutiv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Executi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571</TotalTime>
  <Words>652</Words>
  <Application>Microsoft Office PowerPoint</Application>
  <PresentationFormat>On-screen Show (4:3)</PresentationFormat>
  <Paragraphs>82</Paragraphs>
  <Slides>29</Slides>
  <Notes>1</Notes>
  <HiddenSlides>0</HiddenSlides>
  <MMClips>6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7" baseType="lpstr">
      <vt:lpstr>等线</vt:lpstr>
      <vt:lpstr>Arial</vt:lpstr>
      <vt:lpstr>Calibri</vt:lpstr>
      <vt:lpstr>Century Gothic</vt:lpstr>
      <vt:lpstr>Courier New</vt:lpstr>
      <vt:lpstr>Palatino Linotype</vt:lpstr>
      <vt:lpstr>Times New Roman</vt:lpstr>
      <vt:lpstr>Executive</vt:lpstr>
      <vt:lpstr>Chủ đề 2: KÍNH TRỌNG THẦY GIÁO, CÔ GIÁO VÀ YÊU QUÝ BẠN BÈ  BÀI 3: KÍNH TRỌNG THẦY GIÁO, CÔ GIÁO </vt:lpstr>
      <vt:lpstr>Hoạt động 1: </vt:lpstr>
      <vt:lpstr>Cùng nghe và hát bài: “Bông Hồng Tặng Cô”</vt:lpstr>
      <vt:lpstr>PowerPoint Presentation</vt:lpstr>
      <vt:lpstr>Khám Phá</vt:lpstr>
      <vt:lpstr>Nêu việc làm của các thầy cô trong bức tranh</vt:lpstr>
      <vt:lpstr>PowerPoint Presentation</vt:lpstr>
      <vt:lpstr>Cô dạy chúng em tập múa, hát</vt:lpstr>
      <vt:lpstr>Thầy giáo giảng bài cho học sinh</vt:lpstr>
      <vt:lpstr>Những việc làm của thầy giáo,  cô giáo đem lại điều gì cho em?</vt:lpstr>
      <vt:lpstr>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Trò chơi giữa giờ </vt:lpstr>
      <vt:lpstr>Trò chơi : Bày tỏ thái độ</vt:lpstr>
      <vt:lpstr>Những hành động nào sau đây thể hiện sự kính trọng với thầy giáo, cô giáo?</vt:lpstr>
      <vt:lpstr>Thể hiện sự kính trọng với thầy giáo, cô giáo. </vt:lpstr>
      <vt:lpstr>PowerPoint Presentation</vt:lpstr>
      <vt:lpstr>Luyện Tập</vt:lpstr>
      <vt:lpstr>PowerPoint Presentation</vt:lpstr>
      <vt:lpstr>PowerPoint Presentation</vt:lpstr>
      <vt:lpstr>PowerPoint Presentation</vt:lpstr>
      <vt:lpstr> Vận Dụng</vt:lpstr>
      <vt:lpstr>Làm thiệp gửi tới thầy giáo, cô giáo để thể hiện tình cảm của em.  </vt:lpstr>
      <vt:lpstr>Thông điệp</vt:lpstr>
      <vt:lpstr>Hẹn Gặp Lại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3: KÍNH TRỌNG THẦY GIÁO, CÔ GIÁO</dc:title>
  <dc:creator>ACER PRO</dc:creator>
  <cp:lastModifiedBy>Administrator</cp:lastModifiedBy>
  <cp:revision>50</cp:revision>
  <dcterms:created xsi:type="dcterms:W3CDTF">2021-10-21T06:56:42Z</dcterms:created>
  <dcterms:modified xsi:type="dcterms:W3CDTF">2024-07-09T16:57:41Z</dcterms:modified>
</cp:coreProperties>
</file>