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4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694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51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64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F8D4330-11F4-6F24-B05C-6E8EAB1A04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70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script,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CD3-49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audio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76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EE31DD0-DD63-2DA6-F010-3D5EDA8B4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06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28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28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99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82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16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6796563-99AC-538A-1E88-92FCA4294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33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7123AF1-1D67-B23D-1CF0-92C464E55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64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473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BBD3D81-D7B5-55A6-3D26-37E5F8EFB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154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D85308E-B1F4-F9C4-6B37-305AEA5421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306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186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9A5F8DD-14B7-7039-1260-DD4F8CBEC0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34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2683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26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C442A60-7D40-BB4C-4B55-694975A424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7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927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35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758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101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741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00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05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314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2C65424-C27E-C53A-4574-63AD523E9C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75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2868352-5095-8EA2-26F2-F38DEA1089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69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271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A47EE7C-5658-6F0C-D74E-FF7620E96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8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471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758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597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25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344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4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20/06/2023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1:</a:t>
            </a:r>
            <a:r>
              <a:rPr lang="en-US" baseline="0" dirty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audio" Target="../media/audio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5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5" Type="http://schemas.openxmlformats.org/officeDocument/2006/relationships/audio" Target="../media/audio6.wav"/><Relationship Id="rId15" Type="http://schemas.openxmlformats.org/officeDocument/2006/relationships/image" Target="../media/image24.png"/><Relationship Id="rId10" Type="http://schemas.openxmlformats.org/officeDocument/2006/relationships/audio" Target="../media/audio11.wav"/><Relationship Id="rId4" Type="http://schemas.openxmlformats.org/officeDocument/2006/relationships/notesSlide" Target="../notesSlides/notesSlide14.xml"/><Relationship Id="rId9" Type="http://schemas.openxmlformats.org/officeDocument/2006/relationships/audio" Target="../media/audio10.wav"/><Relationship Id="rId14" Type="http://schemas.openxmlformats.org/officeDocument/2006/relationships/audio" Target="../media/audio1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audio" Target="../media/audio18.wav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0.wav"/><Relationship Id="rId5" Type="http://schemas.openxmlformats.org/officeDocument/2006/relationships/audio" Target="../media/audio18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1.wav"/><Relationship Id="rId5" Type="http://schemas.openxmlformats.org/officeDocument/2006/relationships/audio" Target="../media/audio18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2.wav"/><Relationship Id="rId5" Type="http://schemas.openxmlformats.org/officeDocument/2006/relationships/audio" Target="../media/audio18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audio" Target="../media/audio24.wav"/><Relationship Id="rId12" Type="http://schemas.openxmlformats.org/officeDocument/2006/relationships/image" Target="../media/image39.png"/><Relationship Id="rId2" Type="http://schemas.microsoft.com/office/2007/relationships/media" Target="../media/media4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audio" Target="../media/audio23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25.xml"/><Relationship Id="rId15" Type="http://schemas.openxmlformats.org/officeDocument/2006/relationships/image" Target="../media/image42.png"/><Relationship Id="rId10" Type="http://schemas.openxmlformats.org/officeDocument/2006/relationships/audio" Target="../media/audio27.wav"/><Relationship Id="rId4" Type="http://schemas.openxmlformats.org/officeDocument/2006/relationships/slideLayout" Target="../slideLayouts/slideLayout8.xml"/><Relationship Id="rId9" Type="http://schemas.openxmlformats.org/officeDocument/2006/relationships/audio" Target="../media/audio26.wav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4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27.wav"/><Relationship Id="rId11" Type="http://schemas.openxmlformats.org/officeDocument/2006/relationships/image" Target="../media/image44.png"/><Relationship Id="rId5" Type="http://schemas.openxmlformats.org/officeDocument/2006/relationships/audio" Target="../media/audio26.wav"/><Relationship Id="rId10" Type="http://schemas.openxmlformats.org/officeDocument/2006/relationships/image" Target="../media/image42.png"/><Relationship Id="rId4" Type="http://schemas.openxmlformats.org/officeDocument/2006/relationships/audio" Target="../media/audio25.wav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audio" Target="../media/audio1.bin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1: </a:t>
            </a:r>
            <a:r>
              <a:rPr lang="en-US" sz="2800" b="1" dirty="0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1.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7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10416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342900"/>
            <a:ext cx="12193057" cy="617220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1403" y="3506051"/>
            <a:ext cx="2729587" cy="159022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00B0F0"/>
                </a:solidFill>
                <a:latin typeface="Calibri" panose="020F0502020204030204"/>
              </a:rPr>
              <a:t>They’re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rgbClr val="00B0F0"/>
                </a:solidFill>
              </a:rPr>
              <a:t>rhinos.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949138" y="437587"/>
            <a:ext cx="5414340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They’re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3669" y="3420348"/>
            <a:ext cx="2729587" cy="1590228"/>
          </a:xfrm>
          <a:prstGeom prst="rect">
            <a:avLst/>
          </a:prstGeom>
        </p:spPr>
      </p:pic>
      <p:sp>
        <p:nvSpPr>
          <p:cNvPr id="13" name="Pie 12"/>
          <p:cNvSpPr/>
          <p:nvPr/>
        </p:nvSpPr>
        <p:spPr>
          <a:xfrm>
            <a:off x="1553234" y="1724204"/>
            <a:ext cx="3828734" cy="3704971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1915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96871963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4473578" y="2068285"/>
              <a:ext cx="3357009" cy="2733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Phonics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/h/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8629718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0394D5-9B6A-CC37-CFA5-EF7CE873A0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2433" y="507044"/>
            <a:ext cx="9384215" cy="2626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241" y="429584"/>
            <a:ext cx="2069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CD1 track 04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D08497-D175-8B29-A62E-A17A34C83D66}"/>
              </a:ext>
            </a:extLst>
          </p:cNvPr>
          <p:cNvGrpSpPr/>
          <p:nvPr/>
        </p:nvGrpSpPr>
        <p:grpSpPr>
          <a:xfrm>
            <a:off x="6617237" y="3638550"/>
            <a:ext cx="5212721" cy="2455402"/>
            <a:chOff x="6617238" y="3974866"/>
            <a:chExt cx="3265050" cy="2119086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627F1F48-9D83-6840-90F9-11BB2E1C5028}"/>
                </a:ext>
              </a:extLst>
            </p:cNvPr>
            <p:cNvSpPr/>
            <p:nvPr/>
          </p:nvSpPr>
          <p:spPr>
            <a:xfrm>
              <a:off x="6617238" y="3974866"/>
              <a:ext cx="3098800" cy="211908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BAA7F6-51E9-D810-C544-399D7256301B}"/>
                </a:ext>
              </a:extLst>
            </p:cNvPr>
            <p:cNvSpPr txBox="1"/>
            <p:nvPr/>
          </p:nvSpPr>
          <p:spPr>
            <a:xfrm>
              <a:off x="6653131" y="4325570"/>
              <a:ext cx="3229157" cy="9562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   h   </a:t>
              </a:r>
              <a:r>
                <a:rPr lang="en-US" sz="66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ippo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FE9133-FBC8-3689-6D2A-7F2FC4C9C25C}"/>
              </a:ext>
            </a:extLst>
          </p:cNvPr>
          <p:cNvGrpSpPr/>
          <p:nvPr/>
        </p:nvGrpSpPr>
        <p:grpSpPr>
          <a:xfrm>
            <a:off x="122568" y="3724734"/>
            <a:ext cx="5276221" cy="2455402"/>
            <a:chOff x="1656111" y="3724734"/>
            <a:chExt cx="3755823" cy="2455402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564DF11F-617A-897A-7304-CC37C733A741}"/>
                </a:ext>
              </a:extLst>
            </p:cNvPr>
            <p:cNvSpPr/>
            <p:nvPr/>
          </p:nvSpPr>
          <p:spPr>
            <a:xfrm>
              <a:off x="1656111" y="3724734"/>
              <a:ext cx="3755823" cy="2455402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7002EC-73B2-0FED-D4CB-D2916FCCF0C0}"/>
                </a:ext>
              </a:extLst>
            </p:cNvPr>
            <p:cNvSpPr txBox="1"/>
            <p:nvPr/>
          </p:nvSpPr>
          <p:spPr>
            <a:xfrm>
              <a:off x="2001051" y="4146512"/>
              <a:ext cx="322915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   h   </a:t>
              </a:r>
              <a:r>
                <a:rPr lang="en-US" sz="66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orse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CD1 TRACK 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978" y="1497693"/>
            <a:ext cx="913169" cy="9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24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41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D062FE54-DB0F-EB7B-CBFA-D84479493E0C}"/>
              </a:ext>
            </a:extLst>
          </p:cNvPr>
          <p:cNvSpPr/>
          <p:nvPr/>
        </p:nvSpPr>
        <p:spPr>
          <a:xfrm>
            <a:off x="7414121" y="381000"/>
            <a:ext cx="4728421" cy="597217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2D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AE160330-C5C6-79B9-BFA3-B799C03D3558}"/>
              </a:ext>
            </a:extLst>
          </p:cNvPr>
          <p:cNvSpPr/>
          <p:nvPr/>
        </p:nvSpPr>
        <p:spPr>
          <a:xfrm>
            <a:off x="757084" y="3087329"/>
            <a:ext cx="1415845" cy="1248697"/>
          </a:xfrm>
          <a:prstGeom prst="star5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22BA6-B61A-A251-406D-7CC341750AD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880" y="619658"/>
            <a:ext cx="6632030" cy="19590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784979"/>
            <a:ext cx="2628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music note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79D6A6-6C5D-7CC4-748B-F0F31CF18964}"/>
              </a:ext>
            </a:extLst>
          </p:cNvPr>
          <p:cNvSpPr txBox="1"/>
          <p:nvPr/>
        </p:nvSpPr>
        <p:spPr>
          <a:xfrm>
            <a:off x="8842659" y="865550"/>
            <a:ext cx="2566728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This is a horse.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48DA30-1637-9347-5DBF-AA49F6706038}"/>
              </a:ext>
            </a:extLst>
          </p:cNvPr>
          <p:cNvSpPr txBox="1"/>
          <p:nvPr/>
        </p:nvSpPr>
        <p:spPr>
          <a:xfrm>
            <a:off x="8661664" y="2455961"/>
            <a:ext cx="286001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These are hippos.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C5B23-65CC-C372-50AD-273BD779820A}"/>
              </a:ext>
            </a:extLst>
          </p:cNvPr>
          <p:cNvSpPr txBox="1"/>
          <p:nvPr/>
        </p:nvSpPr>
        <p:spPr>
          <a:xfrm>
            <a:off x="8857231" y="3499171"/>
            <a:ext cx="2664447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That's a hippo. 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5B7350-786A-1829-489A-3330EBECB78C}"/>
              </a:ext>
            </a:extLst>
          </p:cNvPr>
          <p:cNvSpPr txBox="1"/>
          <p:nvPr/>
        </p:nvSpPr>
        <p:spPr>
          <a:xfrm>
            <a:off x="8857231" y="4022391"/>
            <a:ext cx="292734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Those are horses.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0EC749-38B3-5604-6DB0-19B0099CB555}"/>
              </a:ext>
            </a:extLst>
          </p:cNvPr>
          <p:cNvSpPr txBox="1"/>
          <p:nvPr/>
        </p:nvSpPr>
        <p:spPr>
          <a:xfrm>
            <a:off x="7301202" y="5607566"/>
            <a:ext cx="479330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Hippos, horses, hippos, horses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455892-76DB-3184-4E1A-629E8C472B8D}"/>
              </a:ext>
            </a:extLst>
          </p:cNvPr>
          <p:cNvSpPr txBox="1"/>
          <p:nvPr/>
        </p:nvSpPr>
        <p:spPr>
          <a:xfrm>
            <a:off x="9250799" y="407245"/>
            <a:ext cx="1542987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Track 05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5971E8-005D-D3FA-38F7-67EBF2C5A4CB}"/>
              </a:ext>
            </a:extLst>
          </p:cNvPr>
          <p:cNvSpPr txBox="1"/>
          <p:nvPr/>
        </p:nvSpPr>
        <p:spPr>
          <a:xfrm>
            <a:off x="8842659" y="1378420"/>
            <a:ext cx="2566728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This is a horse.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1D8790-06C4-413A-BCB3-C60230DBCDBA}"/>
              </a:ext>
            </a:extLst>
          </p:cNvPr>
          <p:cNvSpPr txBox="1"/>
          <p:nvPr/>
        </p:nvSpPr>
        <p:spPr>
          <a:xfrm>
            <a:off x="8647092" y="1931024"/>
            <a:ext cx="286001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These are hippos.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584A8B-3CC9-AB05-B7E0-026D0A5D6330}"/>
              </a:ext>
            </a:extLst>
          </p:cNvPr>
          <p:cNvSpPr txBox="1"/>
          <p:nvPr/>
        </p:nvSpPr>
        <p:spPr>
          <a:xfrm>
            <a:off x="7301202" y="4945248"/>
            <a:ext cx="479330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Hippos, horses, hippos, horses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B579DB-5031-A4F9-5484-F9FFD836318B}"/>
              </a:ext>
            </a:extLst>
          </p:cNvPr>
          <p:cNvSpPr txBox="1"/>
          <p:nvPr/>
        </p:nvSpPr>
        <p:spPr>
          <a:xfrm>
            <a:off x="8862988" y="4563510"/>
            <a:ext cx="292734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Those are horses. 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CC061C-E915-0C89-1043-8AA2D9A091DD}"/>
              </a:ext>
            </a:extLst>
          </p:cNvPr>
          <p:cNvSpPr txBox="1"/>
          <p:nvPr/>
        </p:nvSpPr>
        <p:spPr>
          <a:xfrm>
            <a:off x="8842659" y="2952436"/>
            <a:ext cx="2664447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That's a hippo.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D1 TRACK 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31043" y="4022950"/>
            <a:ext cx="1081120" cy="10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80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56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49AE0-D5DB-536F-AE86-525CFA7790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77" y="256046"/>
            <a:ext cx="6519452" cy="6447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71950-3A53-9C6A-B8AA-4CB4EBF1F9E0}"/>
              </a:ext>
            </a:extLst>
          </p:cNvPr>
          <p:cNvSpPr txBox="1"/>
          <p:nvPr/>
        </p:nvSpPr>
        <p:spPr>
          <a:xfrm>
            <a:off x="6229788" y="1923787"/>
            <a:ext cx="4894903" cy="2826306"/>
          </a:xfrm>
          <a:prstGeom prst="round2Diag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 the words with the same sound /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/. Practice saying them with a partner.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0614F3-A144-66FD-C45C-DBE90CAC4DBD}"/>
              </a:ext>
            </a:extLst>
          </p:cNvPr>
          <p:cNvSpPr txBox="1"/>
          <p:nvPr/>
        </p:nvSpPr>
        <p:spPr>
          <a:xfrm>
            <a:off x="720296" y="1939341"/>
            <a:ext cx="1595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8E6E62-C127-09A6-52DD-F333AE4156D9}"/>
              </a:ext>
            </a:extLst>
          </p:cNvPr>
          <p:cNvSpPr txBox="1"/>
          <p:nvPr/>
        </p:nvSpPr>
        <p:spPr>
          <a:xfrm>
            <a:off x="808788" y="2775119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hello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4C867F-6CA5-76C4-21F4-2929A26DBE53}"/>
              </a:ext>
            </a:extLst>
          </p:cNvPr>
          <p:cNvSpPr txBox="1"/>
          <p:nvPr/>
        </p:nvSpPr>
        <p:spPr>
          <a:xfrm>
            <a:off x="3634557" y="1923787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F51B9F-4252-7BD9-626B-744D502616B9}"/>
              </a:ext>
            </a:extLst>
          </p:cNvPr>
          <p:cNvSpPr txBox="1"/>
          <p:nvPr/>
        </p:nvSpPr>
        <p:spPr>
          <a:xfrm>
            <a:off x="4072145" y="2852516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765C87-4990-2F64-12C2-F6D7016D00B0}"/>
              </a:ext>
            </a:extLst>
          </p:cNvPr>
          <p:cNvSpPr txBox="1"/>
          <p:nvPr/>
        </p:nvSpPr>
        <p:spPr>
          <a:xfrm>
            <a:off x="642062" y="3654440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house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2A4D96-DB39-1BB6-D163-8E49CD6CE8E4}"/>
              </a:ext>
            </a:extLst>
          </p:cNvPr>
          <p:cNvSpPr txBox="1"/>
          <p:nvPr/>
        </p:nvSpPr>
        <p:spPr>
          <a:xfrm>
            <a:off x="1067308" y="4598723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happy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E819E4-562A-AEE5-D5B5-B0B476C94489}"/>
              </a:ext>
            </a:extLst>
          </p:cNvPr>
          <p:cNvSpPr txBox="1"/>
          <p:nvPr/>
        </p:nvSpPr>
        <p:spPr>
          <a:xfrm>
            <a:off x="3547003" y="3605795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hope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8C8B20-9F81-ABDE-D6CF-A6E8DF90DE22}"/>
              </a:ext>
            </a:extLst>
          </p:cNvPr>
          <p:cNvSpPr txBox="1"/>
          <p:nvPr/>
        </p:nvSpPr>
        <p:spPr>
          <a:xfrm>
            <a:off x="4027011" y="4534524"/>
            <a:ext cx="1777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40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F27D93-40C0-68AF-1D17-4D0765902851}"/>
              </a:ext>
            </a:extLst>
          </p:cNvPr>
          <p:cNvGrpSpPr/>
          <p:nvPr/>
        </p:nvGrpSpPr>
        <p:grpSpPr>
          <a:xfrm>
            <a:off x="319314" y="355600"/>
            <a:ext cx="9935029" cy="6088743"/>
            <a:chOff x="0" y="-65315"/>
            <a:chExt cx="10452848" cy="69233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65315"/>
              <a:ext cx="10452848" cy="692331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844211" y="3904842"/>
              <a:ext cx="3293707" cy="83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Listening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0806271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421A6-C244-A2C3-40AC-DDE216EE47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7229" y="1941518"/>
            <a:ext cx="7140338" cy="4314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600" y="1118340"/>
            <a:ext cx="4107543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Who can you see?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E022A-39FF-8E02-7907-8E938FBEB459}"/>
              </a:ext>
            </a:extLst>
          </p:cNvPr>
          <p:cNvSpPr txBox="1"/>
          <p:nvPr/>
        </p:nvSpPr>
        <p:spPr>
          <a:xfrm>
            <a:off x="71800" y="3697163"/>
            <a:ext cx="437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u="sng" dirty="0">
                <a:solidFill>
                  <a:srgbClr val="FF0000"/>
                </a:solidFill>
              </a:rPr>
              <a:t>Alfie and Tom.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21123816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421A6-C244-A2C3-40AC-DDE216EE47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7229" y="1941518"/>
            <a:ext cx="7140338" cy="4314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600" y="1118340"/>
            <a:ext cx="4533900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What are they doing?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E022A-39FF-8E02-7907-8E938FBEB459}"/>
              </a:ext>
            </a:extLst>
          </p:cNvPr>
          <p:cNvSpPr txBox="1"/>
          <p:nvPr/>
        </p:nvSpPr>
        <p:spPr>
          <a:xfrm>
            <a:off x="71800" y="3697163"/>
            <a:ext cx="4376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They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</a:t>
            </a:r>
            <a:r>
              <a:rPr lang="en-US" sz="4000" b="1" u="sng">
                <a:solidFill>
                  <a:srgbClr val="FF0000"/>
                </a:solidFill>
              </a:rPr>
              <a:t>watching TV.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7725430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421A6-C244-A2C3-40AC-DDE216EE47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7229" y="1941518"/>
            <a:ext cx="7140338" cy="4314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599" y="1118340"/>
            <a:ext cx="6848475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How many monkeys can you see?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E022A-39FF-8E02-7907-8E938FBEB459}"/>
              </a:ext>
            </a:extLst>
          </p:cNvPr>
          <p:cNvSpPr txBox="1"/>
          <p:nvPr/>
        </p:nvSpPr>
        <p:spPr>
          <a:xfrm>
            <a:off x="71800" y="3697163"/>
            <a:ext cx="4376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u="sng" dirty="0">
                <a:solidFill>
                  <a:srgbClr val="FF0000"/>
                </a:solidFill>
              </a:rPr>
              <a:t>one monkey.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173933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989F632C-6542-CEC2-512F-0E8964B5E9B4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104F61B5-72D9-A243-7FC6-A089E66EF80C}"/>
              </a:ext>
            </a:extLst>
          </p:cNvPr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AEE035AC-5B71-2E5F-72BB-51EB6D9034CD}"/>
              </a:ext>
            </a:extLst>
          </p:cNvPr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D0E307C-0BA6-359D-088A-A09B43270BF5}"/>
              </a:ext>
            </a:extLst>
          </p:cNvPr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B5CF4AE0-9372-9C4C-4158-812DCB9528C2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639" y="590589"/>
            <a:ext cx="3977261" cy="55871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902701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6970"/>
            <a:ext cx="5783943" cy="8456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0" y="1435717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E4429-376A-C04E-8C08-C1216B1D3C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83" b="-1014"/>
          <a:stretch/>
        </p:blipFill>
        <p:spPr>
          <a:xfrm>
            <a:off x="6222094" y="376238"/>
            <a:ext cx="5597292" cy="6105524"/>
          </a:xfrm>
          <a:prstGeom prst="round2DiagRect">
            <a:avLst>
              <a:gd name="adj1" fmla="val 4649"/>
              <a:gd name="adj2" fmla="val 0"/>
            </a:avLst>
          </a:prstGeom>
        </p:spPr>
      </p:pic>
      <p:pic>
        <p:nvPicPr>
          <p:cNvPr id="2" name="CD1 TRACK 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0398" y="2615358"/>
            <a:ext cx="818307" cy="8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65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806272" y="485239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68" y="1704364"/>
            <a:ext cx="6274984" cy="37917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341" y="1982100"/>
            <a:ext cx="5845659" cy="3047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FF56D1-53BC-A6E0-879A-1CD7EC69A74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6970"/>
            <a:ext cx="5783943" cy="845604"/>
          </a:xfrm>
          <a:prstGeom prst="rect">
            <a:avLst/>
          </a:prstGeom>
        </p:spPr>
      </p:pic>
      <p:pic>
        <p:nvPicPr>
          <p:cNvPr id="7" name="CD1 TRACK 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50" end="61233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9170" y="5367889"/>
            <a:ext cx="818307" cy="8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81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68" y="1870726"/>
            <a:ext cx="6274984" cy="3459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341" y="2392425"/>
            <a:ext cx="5845659" cy="2226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FF56D1-53BC-A6E0-879A-1CD7EC69A74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6970"/>
            <a:ext cx="5783943" cy="845604"/>
          </a:xfrm>
          <a:prstGeom prst="rect">
            <a:avLst/>
          </a:prstGeom>
        </p:spPr>
      </p:pic>
      <p:pic>
        <p:nvPicPr>
          <p:cNvPr id="7" name="CD1 TRACK 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45" end="46953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58742" y="5097302"/>
            <a:ext cx="818307" cy="8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326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68" y="2102389"/>
            <a:ext cx="6274984" cy="2995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1652" y="2227324"/>
            <a:ext cx="5852764" cy="271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FF56D1-53BC-A6E0-879A-1CD7EC69A74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6970"/>
            <a:ext cx="5783943" cy="845604"/>
          </a:xfrm>
          <a:prstGeom prst="rect">
            <a:avLst/>
          </a:prstGeom>
        </p:spPr>
      </p:pic>
      <p:pic>
        <p:nvPicPr>
          <p:cNvPr id="7" name="CD1 TRACK 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865" end="29103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58742" y="5097302"/>
            <a:ext cx="818307" cy="8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898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902" y="1699408"/>
            <a:ext cx="5253560" cy="3972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6862" y="1850262"/>
            <a:ext cx="5233488" cy="36708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FF56D1-53BC-A6E0-879A-1CD7EC69A74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6970"/>
            <a:ext cx="5783943" cy="845604"/>
          </a:xfrm>
          <a:prstGeom prst="rect">
            <a:avLst/>
          </a:prstGeom>
        </p:spPr>
      </p:pic>
      <p:pic>
        <p:nvPicPr>
          <p:cNvPr id="7" name="CD1 TRACK 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17" end="1563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34603" y="5521125"/>
            <a:ext cx="818307" cy="8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80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57" y="382231"/>
            <a:ext cx="4142728" cy="6558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103412" y="1096739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B51FED-9BA9-377E-2F61-B19FCDA50BBD}"/>
              </a:ext>
            </a:extLst>
          </p:cNvPr>
          <p:cNvSpPr txBox="1"/>
          <p:nvPr/>
        </p:nvSpPr>
        <p:spPr>
          <a:xfrm>
            <a:off x="4384461" y="459044"/>
            <a:ext cx="231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4 numbers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hear each sentence.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C831E-7CD9-B7F0-1D64-9A82E9B8244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2" y="1655194"/>
            <a:ext cx="4603313" cy="2399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B85858-6A5A-5DD3-F0DB-3E1F8D93DE1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98" y="4404566"/>
            <a:ext cx="5083192" cy="19360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256FBF-6C18-163B-CE43-636340E4BDA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572" y="1229259"/>
            <a:ext cx="4603313" cy="21338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7080760-19B8-5DEC-094B-1D8DEA2B104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912" y="3350930"/>
            <a:ext cx="4262344" cy="2989684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0E7422F-B364-C12B-47AB-42EFDBAB6530}"/>
              </a:ext>
            </a:extLst>
          </p:cNvPr>
          <p:cNvSpPr/>
          <p:nvPr/>
        </p:nvSpPr>
        <p:spPr>
          <a:xfrm>
            <a:off x="90357" y="2410400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2080D0-AEBB-A051-F734-E1F13F38C477}"/>
              </a:ext>
            </a:extLst>
          </p:cNvPr>
          <p:cNvSpPr/>
          <p:nvPr/>
        </p:nvSpPr>
        <p:spPr>
          <a:xfrm>
            <a:off x="144110" y="4991368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E627872-E39E-E8B4-2359-329F3AE4B46C}"/>
              </a:ext>
            </a:extLst>
          </p:cNvPr>
          <p:cNvSpPr/>
          <p:nvPr/>
        </p:nvSpPr>
        <p:spPr>
          <a:xfrm>
            <a:off x="5901200" y="1947817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A01DC6-82D2-F4A2-CB44-F313D055B93B}"/>
              </a:ext>
            </a:extLst>
          </p:cNvPr>
          <p:cNvSpPr/>
          <p:nvPr/>
        </p:nvSpPr>
        <p:spPr>
          <a:xfrm>
            <a:off x="6116015" y="4668202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76DA0C-33CF-B7B3-2791-C93365200870}"/>
              </a:ext>
            </a:extLst>
          </p:cNvPr>
          <p:cNvSpPr txBox="1"/>
          <p:nvPr/>
        </p:nvSpPr>
        <p:spPr>
          <a:xfrm>
            <a:off x="3242545" y="5254860"/>
            <a:ext cx="1141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088249-BBE7-B280-CCF9-C185C05ACFBD}"/>
              </a:ext>
            </a:extLst>
          </p:cNvPr>
          <p:cNvSpPr txBox="1"/>
          <p:nvPr/>
        </p:nvSpPr>
        <p:spPr>
          <a:xfrm>
            <a:off x="9063802" y="2341894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rhinos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47A1D0-D141-8A82-D8CB-F212DF635B59}"/>
              </a:ext>
            </a:extLst>
          </p:cNvPr>
          <p:cNvSpPr txBox="1"/>
          <p:nvPr/>
        </p:nvSpPr>
        <p:spPr>
          <a:xfrm>
            <a:off x="7685716" y="5695756"/>
            <a:ext cx="101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snake</a:t>
            </a:r>
          </a:p>
        </p:txBody>
      </p:sp>
      <p:pic>
        <p:nvPicPr>
          <p:cNvPr id="2" name="CD1 TRACK 0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8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21886" y="275469"/>
            <a:ext cx="922064" cy="922064"/>
          </a:xfrm>
          <a:prstGeom prst="rect">
            <a:avLst/>
          </a:prstGeom>
        </p:spPr>
      </p:pic>
      <p:pic>
        <p:nvPicPr>
          <p:cNvPr id="17" name="CD1 TRACK 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050" end="61233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183" y="1623644"/>
            <a:ext cx="818307" cy="818307"/>
          </a:xfrm>
          <a:prstGeom prst="rect">
            <a:avLst/>
          </a:prstGeom>
        </p:spPr>
      </p:pic>
      <p:pic>
        <p:nvPicPr>
          <p:cNvPr id="19" name="CD1 TRACK 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0945" end="46953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0357" y="4106688"/>
            <a:ext cx="818307" cy="818307"/>
          </a:xfrm>
          <a:prstGeom prst="rect">
            <a:avLst/>
          </a:prstGeom>
        </p:spPr>
      </p:pic>
      <p:pic>
        <p:nvPicPr>
          <p:cNvPr id="21" name="CD1 TRACK 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3865" end="29103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18171" y="1623643"/>
            <a:ext cx="818307" cy="818307"/>
          </a:xfrm>
          <a:prstGeom prst="rect">
            <a:avLst/>
          </a:prstGeom>
        </p:spPr>
      </p:pic>
      <p:pic>
        <p:nvPicPr>
          <p:cNvPr id="31" name="CD1 TRACK 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1717" end="1563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45771" y="5191977"/>
            <a:ext cx="818307" cy="8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553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3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70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634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603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8" grpId="0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A8EF403-FB9B-F08E-A57E-3DECD15C1A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736" y="1637993"/>
            <a:ext cx="5402355" cy="4018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03327C-9C95-4C9A-AB26-EAE17C489BC1}"/>
              </a:ext>
            </a:extLst>
          </p:cNvPr>
          <p:cNvSpPr/>
          <p:nvPr/>
        </p:nvSpPr>
        <p:spPr>
          <a:xfrm>
            <a:off x="869430" y="43810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1997841641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FC831E-7CD9-B7F0-1D64-9A82E9B8244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2" y="1655194"/>
            <a:ext cx="4603313" cy="2399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B85858-6A5A-5DD3-F0DB-3E1F8D93DE1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98" y="4404566"/>
            <a:ext cx="5083192" cy="19360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256FBF-6C18-163B-CE43-636340E4BDA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572" y="1229259"/>
            <a:ext cx="4603313" cy="21338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7080760-19B8-5DEC-094B-1D8DEA2B104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912" y="3350930"/>
            <a:ext cx="4262344" cy="2989684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0E7422F-B364-C12B-47AB-42EFDBAB6530}"/>
              </a:ext>
            </a:extLst>
          </p:cNvPr>
          <p:cNvSpPr/>
          <p:nvPr/>
        </p:nvSpPr>
        <p:spPr>
          <a:xfrm>
            <a:off x="90357" y="2410400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2080D0-AEBB-A051-F734-E1F13F38C477}"/>
              </a:ext>
            </a:extLst>
          </p:cNvPr>
          <p:cNvSpPr/>
          <p:nvPr/>
        </p:nvSpPr>
        <p:spPr>
          <a:xfrm>
            <a:off x="144110" y="4991368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E627872-E39E-E8B4-2359-329F3AE4B46C}"/>
              </a:ext>
            </a:extLst>
          </p:cNvPr>
          <p:cNvSpPr/>
          <p:nvPr/>
        </p:nvSpPr>
        <p:spPr>
          <a:xfrm>
            <a:off x="5901200" y="1947817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A01DC6-82D2-F4A2-CB44-F313D055B93B}"/>
              </a:ext>
            </a:extLst>
          </p:cNvPr>
          <p:cNvSpPr/>
          <p:nvPr/>
        </p:nvSpPr>
        <p:spPr>
          <a:xfrm>
            <a:off x="6116015" y="4668202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#9Slide01 Tieu de ngan" panose="00000800000000000000" pitchFamily="2" charset="-93"/>
                <a:ea typeface="+mn-ea"/>
                <a:cs typeface="+mn-cs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76DA0C-33CF-B7B3-2791-C93365200870}"/>
              </a:ext>
            </a:extLst>
          </p:cNvPr>
          <p:cNvSpPr txBox="1"/>
          <p:nvPr/>
        </p:nvSpPr>
        <p:spPr>
          <a:xfrm>
            <a:off x="3242545" y="5254860"/>
            <a:ext cx="1141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088249-BBE7-B280-CCF9-C185C05ACFBD}"/>
              </a:ext>
            </a:extLst>
          </p:cNvPr>
          <p:cNvSpPr txBox="1"/>
          <p:nvPr/>
        </p:nvSpPr>
        <p:spPr>
          <a:xfrm>
            <a:off x="9063802" y="2341894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rhinos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47A1D0-D141-8A82-D8CB-F212DF635B59}"/>
              </a:ext>
            </a:extLst>
          </p:cNvPr>
          <p:cNvSpPr txBox="1"/>
          <p:nvPr/>
        </p:nvSpPr>
        <p:spPr>
          <a:xfrm>
            <a:off x="7685716" y="5695756"/>
            <a:ext cx="101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snake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F9DD0-ADE7-A5D0-1297-76E5194C5C0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7" y="450672"/>
            <a:ext cx="3024631" cy="75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074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8" grpId="0"/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24828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1" y="451153"/>
            <a:ext cx="14859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WB, P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0B78AE-893F-B62C-013C-48530F2376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976" y="511117"/>
            <a:ext cx="4972049" cy="606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0068E-5B94-56DF-5F81-2709529E8C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944" y="1068386"/>
            <a:ext cx="7814080" cy="5388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4B09CB-BEC3-36CD-3047-28680B6D61E5}"/>
              </a:ext>
            </a:extLst>
          </p:cNvPr>
          <p:cNvSpPr txBox="1"/>
          <p:nvPr/>
        </p:nvSpPr>
        <p:spPr>
          <a:xfrm>
            <a:off x="6579984" y="2037094"/>
            <a:ext cx="2402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Calibri"/>
              </a:rPr>
              <a:t>monkeys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C5381-107C-C2D3-EE57-47F0D2B79EE5}"/>
              </a:ext>
            </a:extLst>
          </p:cNvPr>
          <p:cNvSpPr txBox="1"/>
          <p:nvPr/>
        </p:nvSpPr>
        <p:spPr>
          <a:xfrm>
            <a:off x="6351384" y="2931769"/>
            <a:ext cx="1851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Calibri"/>
              </a:rPr>
              <a:t>snakes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08E368-CD7F-6BA6-2D70-877029ACC81E}"/>
              </a:ext>
            </a:extLst>
          </p:cNvPr>
          <p:cNvSpPr txBox="1"/>
          <p:nvPr/>
        </p:nvSpPr>
        <p:spPr>
          <a:xfrm>
            <a:off x="5675109" y="3799782"/>
            <a:ext cx="2107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Calibri"/>
              </a:rPr>
              <a:t>a camel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40E320-452B-8D94-9521-E947E11BFBE5}"/>
              </a:ext>
            </a:extLst>
          </p:cNvPr>
          <p:cNvSpPr txBox="1"/>
          <p:nvPr/>
        </p:nvSpPr>
        <p:spPr>
          <a:xfrm>
            <a:off x="5378661" y="4667795"/>
            <a:ext cx="1947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Calibri"/>
              </a:rPr>
              <a:t>a rhino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EAE1B4-FB33-89B0-3914-51F24C283FCE}"/>
              </a:ext>
            </a:extLst>
          </p:cNvPr>
          <p:cNvSpPr txBox="1"/>
          <p:nvPr/>
        </p:nvSpPr>
        <p:spPr>
          <a:xfrm>
            <a:off x="5475702" y="5535808"/>
            <a:ext cx="2810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Calibri"/>
              </a:rPr>
              <a:t>are hippos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274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snake, monkey, horse, camel, hippo, rhino.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This is a monkey. - These are monkeys.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That's a snake. - Those are snakes</a:t>
            </a:r>
          </a:p>
          <a:p>
            <a:r>
              <a:rPr lang="en-US" sz="3600" b="1">
                <a:solidFill>
                  <a:srgbClr val="0070C0"/>
                </a:solidFill>
              </a:rPr>
              <a:t>Phonics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Identify the /h/ sound and practice the conversations.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67671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77222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799459449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981329013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15868" y="1616401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snake, monkey, horse, camel, hippo, rhino.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3652" y="584694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This is a monkey. </a:t>
            </a:r>
          </a:p>
          <a:p>
            <a:r>
              <a:rPr lang="en-US" sz="3600" i="1">
                <a:solidFill>
                  <a:srgbClr val="0070C0"/>
                </a:solidFill>
              </a:rPr>
              <a:t>These are monkeys.</a:t>
            </a:r>
          </a:p>
          <a:p>
            <a:r>
              <a:rPr lang="en-US" sz="3600" i="1">
                <a:solidFill>
                  <a:srgbClr val="0070C0"/>
                </a:solidFill>
              </a:rPr>
              <a:t>That's a snake. </a:t>
            </a:r>
          </a:p>
          <a:p>
            <a:r>
              <a:rPr lang="en-US" sz="3600" i="1">
                <a:solidFill>
                  <a:srgbClr val="0070C0"/>
                </a:solidFill>
              </a:rPr>
              <a:t>Those are snakes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0EECC2-8E73-CC73-5004-A0A2D1B15440}"/>
              </a:ext>
            </a:extLst>
          </p:cNvPr>
          <p:cNvSpPr/>
          <p:nvPr/>
        </p:nvSpPr>
        <p:spPr>
          <a:xfrm>
            <a:off x="1089404" y="4364436"/>
            <a:ext cx="1030431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Phonics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Identify the /h/ sound and practice the conversations.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02483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0070C0"/>
                </a:solidFill>
              </a:rPr>
              <a:t>page 6)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617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00677136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361950"/>
            <a:ext cx="12193057" cy="6105525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1368" y="3524249"/>
            <a:ext cx="2295074" cy="2562226"/>
          </a:xfrm>
          <a:prstGeom prst="rect">
            <a:avLst/>
          </a:prstGeom>
        </p:spPr>
      </p:pic>
      <p:sp>
        <p:nvSpPr>
          <p:cNvPr id="3" name="Pie 2"/>
          <p:cNvSpPr/>
          <p:nvPr/>
        </p:nvSpPr>
        <p:spPr>
          <a:xfrm flipH="1">
            <a:off x="1855694" y="2205318"/>
            <a:ext cx="3828734" cy="3704971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snake.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loud Callout 24"/>
          <p:cNvSpPr/>
          <p:nvPr/>
        </p:nvSpPr>
        <p:spPr>
          <a:xfrm>
            <a:off x="625288" y="515962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6762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409575"/>
            <a:ext cx="12193057" cy="6010275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0700" y="3590925"/>
            <a:ext cx="2201871" cy="217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e 9"/>
          <p:cNvSpPr/>
          <p:nvPr/>
        </p:nvSpPr>
        <p:spPr>
          <a:xfrm flipH="1">
            <a:off x="1763837" y="2392524"/>
            <a:ext cx="3828734" cy="3704971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horse.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939613" y="534825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5264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409575"/>
            <a:ext cx="12193057" cy="603885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346" y="3086099"/>
            <a:ext cx="2217388" cy="2614621"/>
          </a:xfrm>
          <a:prstGeom prst="rect">
            <a:avLst/>
          </a:prstGeom>
        </p:spPr>
      </p:pic>
      <p:sp>
        <p:nvSpPr>
          <p:cNvPr id="10" name="Pie 9"/>
          <p:cNvSpPr/>
          <p:nvPr/>
        </p:nvSpPr>
        <p:spPr>
          <a:xfrm>
            <a:off x="1913505" y="2132910"/>
            <a:ext cx="3828734" cy="3704971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monkey.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796895" y="460406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6576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342900"/>
            <a:ext cx="12193057" cy="617220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2413" y="2911208"/>
            <a:ext cx="2729587" cy="2665614"/>
          </a:xfrm>
          <a:prstGeom prst="rect">
            <a:avLst/>
          </a:prstGeom>
        </p:spPr>
      </p:pic>
      <p:sp>
        <p:nvSpPr>
          <p:cNvPr id="10" name="Pie 9"/>
          <p:cNvSpPr/>
          <p:nvPr/>
        </p:nvSpPr>
        <p:spPr>
          <a:xfrm>
            <a:off x="1638635" y="1896168"/>
            <a:ext cx="3828734" cy="3704971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lang="en-US" sz="3600">
                <a:solidFill>
                  <a:srgbClr val="00B0F0"/>
                </a:solidFill>
              </a:rPr>
              <a:t>camel.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949138" y="437587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7976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342900"/>
            <a:ext cx="12193057" cy="617220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1403" y="3273821"/>
            <a:ext cx="2729587" cy="205468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00B0F0"/>
                </a:solidFill>
                <a:latin typeface="Calibri" panose="020F0502020204030204"/>
              </a:rPr>
              <a:t>They’re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rgbClr val="00B0F0"/>
                </a:solidFill>
              </a:rPr>
              <a:t>hippos.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949137" y="437587"/>
            <a:ext cx="5675597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They’re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79131" flipH="1">
            <a:off x="2563535" y="3738260"/>
            <a:ext cx="2709383" cy="2054689"/>
          </a:xfrm>
          <a:prstGeom prst="rect">
            <a:avLst/>
          </a:prstGeom>
        </p:spPr>
      </p:pic>
      <p:sp>
        <p:nvSpPr>
          <p:cNvPr id="13" name="Pie 12"/>
          <p:cNvSpPr/>
          <p:nvPr/>
        </p:nvSpPr>
        <p:spPr>
          <a:xfrm>
            <a:off x="1601403" y="1969402"/>
            <a:ext cx="4267213" cy="3981278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8178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591</Words>
  <Application>Microsoft Office PowerPoint</Application>
  <PresentationFormat>Widescreen</PresentationFormat>
  <Paragraphs>172</Paragraphs>
  <Slides>35</Slides>
  <Notes>34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#9Slide01 Tieu de ngan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Le Thi Thanh Truc</cp:lastModifiedBy>
  <cp:revision>11</cp:revision>
  <dcterms:created xsi:type="dcterms:W3CDTF">2023-01-31T08:21:18Z</dcterms:created>
  <dcterms:modified xsi:type="dcterms:W3CDTF">2023-06-20T01:59:17Z</dcterms:modified>
</cp:coreProperties>
</file>