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450" r:id="rId3"/>
    <p:sldId id="442" r:id="rId4"/>
    <p:sldId id="452" r:id="rId5"/>
    <p:sldId id="451" r:id="rId6"/>
    <p:sldId id="444" r:id="rId7"/>
    <p:sldId id="445" r:id="rId8"/>
    <p:sldId id="446" r:id="rId9"/>
    <p:sldId id="362" r:id="rId10"/>
    <p:sldId id="454" r:id="rId11"/>
    <p:sldId id="459" r:id="rId12"/>
    <p:sldId id="455" r:id="rId13"/>
    <p:sldId id="456" r:id="rId14"/>
    <p:sldId id="457" r:id="rId15"/>
    <p:sldId id="464" r:id="rId16"/>
    <p:sldId id="453" r:id="rId17"/>
    <p:sldId id="466" r:id="rId18"/>
    <p:sldId id="467" r:id="rId19"/>
    <p:sldId id="449" r:id="rId20"/>
    <p:sldId id="4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3" autoAdjust="0"/>
    <p:restoredTop sz="94660"/>
  </p:normalViewPr>
  <p:slideViewPr>
    <p:cSldViewPr snapToGrid="0">
      <p:cViewPr varScale="1">
        <p:scale>
          <a:sx n="60" d="100"/>
          <a:sy n="60" d="100"/>
        </p:scale>
        <p:origin x="64" y="19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3600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1249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411482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56331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59142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50232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CC23D-CC49-4D1C-8102-8F27974667DE}"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6175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CC23D-CC49-4D1C-8102-8F27974667DE}"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83960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89135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81523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3"/>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59888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7/25/2021</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2385085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6931" y="933453"/>
            <a:ext cx="10058400" cy="50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796908" y="3639055"/>
            <a:ext cx="3914775" cy="71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51" b="1" dirty="0">
                <a:solidFill>
                  <a:srgbClr val="C00000"/>
                </a:solidFill>
                <a:latin typeface="Times New Roman" panose="02020603050405020304" pitchFamily="18" charset="0"/>
                <a:cs typeface="Times New Roman" panose="02020603050405020304" pitchFamily="18" charset="0"/>
              </a:rPr>
              <a:t>NÓI VÀ NGHE</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999DD2-6D56-4503-AA49-61D3B1E6BC0C}"/>
              </a:ext>
            </a:extLst>
          </p:cNvPr>
          <p:cNvSpPr txBox="1"/>
          <p:nvPr/>
        </p:nvSpPr>
        <p:spPr>
          <a:xfrm>
            <a:off x="76200" y="0"/>
            <a:ext cx="12039600" cy="6494085"/>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GỌI BẠN</a:t>
            </a:r>
          </a:p>
          <a:p>
            <a:pPr algn="just"/>
            <a:r>
              <a:rPr lang="en-US" sz="2600" dirty="0">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Ngày xửa ngày xưa, ở một cánh rừng sâu thẳm có đôi bạn tên là </a:t>
            </a:r>
            <a:r>
              <a:rPr lang="en-US" sz="2600" b="0" i="0" dirty="0">
                <a:solidFill>
                  <a:srgbClr val="333333"/>
                </a:solidFill>
                <a:effectLst/>
                <a:latin typeface="Times New Roman" panose="02020603050405020304" pitchFamily="18" charset="0"/>
                <a:cs typeface="Times New Roman" panose="02020603050405020304" pitchFamily="18" charset="0"/>
              </a:rPr>
              <a:t>b</a:t>
            </a:r>
            <a:r>
              <a:rPr lang="vi-VN" sz="2600" b="0" i="0" dirty="0">
                <a:solidFill>
                  <a:srgbClr val="333333"/>
                </a:solidFill>
                <a:effectLst/>
                <a:latin typeface="Times New Roman" panose="02020603050405020304" pitchFamily="18" charset="0"/>
                <a:cs typeface="Times New Roman" panose="02020603050405020304" pitchFamily="18" charset="0"/>
              </a:rPr>
              <a:t>ê </a:t>
            </a:r>
            <a:r>
              <a:rPr lang="en-US" sz="2600" b="0" i="0" dirty="0">
                <a:solidFill>
                  <a:srgbClr val="333333"/>
                </a:solidFill>
                <a:effectLst/>
                <a:latin typeface="Times New Roman" panose="02020603050405020304" pitchFamily="18" charset="0"/>
                <a:cs typeface="Times New Roman" panose="02020603050405020304" pitchFamily="18" charset="0"/>
              </a:rPr>
              <a:t>v</a:t>
            </a:r>
            <a:r>
              <a:rPr lang="vi-VN" sz="2600" b="0" i="0" dirty="0">
                <a:solidFill>
                  <a:srgbClr val="333333"/>
                </a:solidFill>
                <a:effectLst/>
                <a:latin typeface="Times New Roman" panose="02020603050405020304" pitchFamily="18" charset="0"/>
                <a:cs typeface="Times New Roman" panose="02020603050405020304" pitchFamily="18" charset="0"/>
              </a:rPr>
              <a:t>àng và </a:t>
            </a:r>
            <a:r>
              <a:rPr lang="en-US" sz="2600" dirty="0">
                <a:solidFill>
                  <a:srgbClr val="333333"/>
                </a:solidFill>
                <a:latin typeface="Times New Roman" panose="02020603050405020304" pitchFamily="18" charset="0"/>
                <a:cs typeface="Times New Roman" panose="02020603050405020304" pitchFamily="18" charset="0"/>
              </a:rPr>
              <a:t>d</a:t>
            </a:r>
            <a:r>
              <a:rPr lang="vi-VN" sz="2600" b="0" i="0" dirty="0">
                <a:solidFill>
                  <a:srgbClr val="333333"/>
                </a:solidFill>
                <a:effectLst/>
                <a:latin typeface="Times New Roman" panose="02020603050405020304" pitchFamily="18" charset="0"/>
                <a:cs typeface="Times New Roman" panose="02020603050405020304" pitchFamily="18" charset="0"/>
              </a:rPr>
              <a:t>ê </a:t>
            </a:r>
            <a:r>
              <a:rPr lang="en-US" sz="2600" b="0" i="0" dirty="0">
                <a:solidFill>
                  <a:srgbClr val="333333"/>
                </a:solidFill>
                <a:effectLst/>
                <a:latin typeface="Times New Roman" panose="02020603050405020304" pitchFamily="18" charset="0"/>
                <a:cs typeface="Times New Roman" panose="02020603050405020304" pitchFamily="18" charset="0"/>
              </a:rPr>
              <a:t>t</a:t>
            </a:r>
            <a:r>
              <a:rPr lang="vi-VN" sz="2600" b="0" i="0" dirty="0">
                <a:solidFill>
                  <a:srgbClr val="333333"/>
                </a:solidFill>
                <a:effectLst/>
                <a:latin typeface="Times New Roman" panose="02020603050405020304" pitchFamily="18" charset="0"/>
                <a:cs typeface="Times New Roman" panose="02020603050405020304" pitchFamily="18" charset="0"/>
              </a:rPr>
              <a:t>rắng . Họ sống với nhau rất thân thiết. Cuộc sống cứ thế trôi đi một cách êm đềm, vui vẻ và hạnh phúc. Thế rồi có một năm, trời làm hạn hán kéo dài hết tháng này sang tháng khác. Những đồng cỏ vốn xưa kia xanh tốt nay đã chuyển sang màu vàng úa, rồi héo khô.</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Những con suối đầy ắp nước trước đây đã dần dần khô cạn. </a:t>
            </a:r>
            <a:endParaRPr lang="en-US" sz="2600" b="0" i="0" dirty="0">
              <a:solidFill>
                <a:srgbClr val="333333"/>
              </a:solidFill>
              <a:effectLst/>
              <a:latin typeface="Times New Roman" panose="02020603050405020304" pitchFamily="18" charset="0"/>
              <a:cs typeface="Times New Roman" panose="02020603050405020304" pitchFamily="18" charset="0"/>
            </a:endParaRPr>
          </a:p>
          <a:p>
            <a:pPr algn="just"/>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“Lấy gì để nuôi sông bây giờ? Thức ăn không có, nước không có. Đợi mưa xuống, biết đến bao giờ? Chẳng lẽ ngồi chờ thần chết đến rước đi sao? Không được!” Và thế là </a:t>
            </a:r>
            <a:r>
              <a:rPr lang="en-US" sz="2600" b="0" i="0" dirty="0">
                <a:solidFill>
                  <a:srgbClr val="333333"/>
                </a:solidFill>
                <a:effectLst/>
                <a:latin typeface="Times New Roman" panose="02020603050405020304" pitchFamily="18" charset="0"/>
                <a:cs typeface="Times New Roman" panose="02020603050405020304" pitchFamily="18" charset="0"/>
              </a:rPr>
              <a:t>b</a:t>
            </a:r>
            <a:r>
              <a:rPr lang="vi-VN" sz="2600" b="0" i="0" dirty="0">
                <a:solidFill>
                  <a:srgbClr val="333333"/>
                </a:solidFill>
                <a:effectLst/>
                <a:latin typeface="Times New Roman" panose="02020603050405020304" pitchFamily="18" charset="0"/>
                <a:cs typeface="Times New Roman" panose="02020603050405020304" pitchFamily="18" charset="0"/>
              </a:rPr>
              <a:t>ê </a:t>
            </a:r>
            <a:r>
              <a:rPr lang="en-US" sz="2600" b="0" i="0" dirty="0">
                <a:solidFill>
                  <a:srgbClr val="333333"/>
                </a:solidFill>
                <a:effectLst/>
                <a:latin typeface="Times New Roman" panose="02020603050405020304" pitchFamily="18" charset="0"/>
                <a:cs typeface="Times New Roman" panose="02020603050405020304" pitchFamily="18" charset="0"/>
              </a:rPr>
              <a:t>v</a:t>
            </a:r>
            <a:r>
              <a:rPr lang="vi-VN" sz="2600" b="0" i="0" dirty="0">
                <a:solidFill>
                  <a:srgbClr val="333333"/>
                </a:solidFill>
                <a:effectLst/>
                <a:latin typeface="Times New Roman" panose="02020603050405020304" pitchFamily="18" charset="0"/>
                <a:cs typeface="Times New Roman" panose="02020603050405020304" pitchFamily="18" charset="0"/>
              </a:rPr>
              <a:t>àng quyết định đi tìm cỏ. </a:t>
            </a:r>
            <a:endParaRPr lang="en-US" sz="2600" b="0" i="0" dirty="0">
              <a:solidFill>
                <a:srgbClr val="333333"/>
              </a:solidFill>
              <a:effectLst/>
              <a:latin typeface="Times New Roman" panose="02020603050405020304" pitchFamily="18" charset="0"/>
              <a:cs typeface="Times New Roman" panose="02020603050405020304" pitchFamily="18" charset="0"/>
            </a:endParaRPr>
          </a:p>
          <a:p>
            <a:pPr algn="just"/>
            <a:r>
              <a:rPr lang="en-US" sz="2600" dirty="0">
                <a:solidFill>
                  <a:srgbClr val="333333"/>
                </a:solidFill>
                <a:latin typeface="Times New Roman" panose="02020603050405020304" pitchFamily="18" charset="0"/>
                <a:cs typeface="Times New Roman" panose="02020603050405020304" pitchFamily="18" charset="0"/>
              </a:rPr>
              <a:t> </a:t>
            </a:r>
            <a:r>
              <a:rPr lang="en-US" sz="2600" b="0" i="0" dirty="0">
                <a:solidFill>
                  <a:srgbClr val="333333"/>
                </a:solidFill>
                <a:effectLst/>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Cuộc hành trình của </a:t>
            </a:r>
            <a:r>
              <a:rPr lang="en-US" sz="2600" b="0" i="0" dirty="0">
                <a:solidFill>
                  <a:srgbClr val="333333"/>
                </a:solidFill>
                <a:effectLst/>
                <a:latin typeface="Times New Roman" panose="02020603050405020304" pitchFamily="18" charset="0"/>
                <a:cs typeface="Times New Roman" panose="02020603050405020304" pitchFamily="18" charset="0"/>
              </a:rPr>
              <a:t>b</a:t>
            </a:r>
            <a:r>
              <a:rPr lang="vi-VN" sz="2600" b="0" i="0" dirty="0">
                <a:solidFill>
                  <a:srgbClr val="333333"/>
                </a:solidFill>
                <a:effectLst/>
                <a:latin typeface="Times New Roman" panose="02020603050405020304" pitchFamily="18" charset="0"/>
                <a:cs typeface="Times New Roman" panose="02020603050405020304" pitchFamily="18" charset="0"/>
              </a:rPr>
              <a:t>ê </a:t>
            </a:r>
            <a:r>
              <a:rPr lang="en-US" sz="2600" b="0" i="0" dirty="0">
                <a:solidFill>
                  <a:srgbClr val="333333"/>
                </a:solidFill>
                <a:effectLst/>
                <a:latin typeface="Times New Roman" panose="02020603050405020304" pitchFamily="18" charset="0"/>
                <a:cs typeface="Times New Roman" panose="02020603050405020304" pitchFamily="18" charset="0"/>
              </a:rPr>
              <a:t>v</a:t>
            </a:r>
            <a:r>
              <a:rPr lang="vi-VN" sz="2600" b="0" i="0" dirty="0">
                <a:solidFill>
                  <a:srgbClr val="333333"/>
                </a:solidFill>
                <a:effectLst/>
                <a:latin typeface="Times New Roman" panose="02020603050405020304" pitchFamily="18" charset="0"/>
                <a:cs typeface="Times New Roman" panose="02020603050405020304" pitchFamily="18" charset="0"/>
              </a:rPr>
              <a:t>àng thật khó nhọc, vất vả. Cậu lang thang không biết đã qua mấy con suối, mấy cánh rừng rồi mà vẫn chưa tìm thấy cỏ. Không nản chí, cậu vẫn quyết tâm đi. Đi mãi, đĩ mãi... đến lúc cậu quên cả đường về.</a:t>
            </a:r>
          </a:p>
          <a:p>
            <a:pPr algn="just"/>
            <a:r>
              <a:rPr lang="en-US" sz="2600" b="0" i="0" dirty="0">
                <a:solidFill>
                  <a:srgbClr val="333333"/>
                </a:solidFill>
                <a:effectLst/>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Ở nhà, </a:t>
            </a:r>
            <a:r>
              <a:rPr lang="en-US" sz="2600" dirty="0">
                <a:solidFill>
                  <a:srgbClr val="333333"/>
                </a:solidFill>
                <a:latin typeface="Times New Roman" panose="02020603050405020304" pitchFamily="18" charset="0"/>
                <a:cs typeface="Times New Roman" panose="02020603050405020304" pitchFamily="18" charset="0"/>
              </a:rPr>
              <a:t>d</a:t>
            </a:r>
            <a:r>
              <a:rPr lang="vi-VN" sz="2600" b="0" i="0" dirty="0">
                <a:solidFill>
                  <a:srgbClr val="333333"/>
                </a:solidFill>
                <a:effectLst/>
                <a:latin typeface="Times New Roman" panose="02020603050405020304" pitchFamily="18" charset="0"/>
                <a:cs typeface="Times New Roman" panose="02020603050405020304" pitchFamily="18" charset="0"/>
              </a:rPr>
              <a:t>ê </a:t>
            </a:r>
            <a:r>
              <a:rPr lang="en-US" sz="2600" b="0" i="0" dirty="0">
                <a:solidFill>
                  <a:srgbClr val="333333"/>
                </a:solidFill>
                <a:effectLst/>
                <a:latin typeface="Times New Roman" panose="02020603050405020304" pitchFamily="18" charset="0"/>
                <a:cs typeface="Times New Roman" panose="02020603050405020304" pitchFamily="18" charset="0"/>
              </a:rPr>
              <a:t>t</a:t>
            </a:r>
            <a:r>
              <a:rPr lang="vi-VN" sz="2600" b="0" i="0" dirty="0">
                <a:solidFill>
                  <a:srgbClr val="333333"/>
                </a:solidFill>
                <a:effectLst/>
                <a:latin typeface="Times New Roman" panose="02020603050405020304" pitchFamily="18" charset="0"/>
                <a:cs typeface="Times New Roman" panose="02020603050405020304" pitchFamily="18" charset="0"/>
              </a:rPr>
              <a:t>rắng sốt ruột chờ bạn. Chờ mãi mà bóng dáng của người bạn thân vẫn mất hút nơi đâu. Thương </a:t>
            </a:r>
            <a:r>
              <a:rPr lang="en-US" sz="2600" b="0" i="0" dirty="0">
                <a:solidFill>
                  <a:srgbClr val="333333"/>
                </a:solidFill>
                <a:effectLst/>
                <a:latin typeface="Times New Roman" panose="02020603050405020304" pitchFamily="18" charset="0"/>
                <a:cs typeface="Times New Roman" panose="02020603050405020304" pitchFamily="18" charset="0"/>
              </a:rPr>
              <a:t>b</a:t>
            </a:r>
            <a:r>
              <a:rPr lang="vi-VN" sz="2600" b="0" i="0" dirty="0">
                <a:solidFill>
                  <a:srgbClr val="333333"/>
                </a:solidFill>
                <a:effectLst/>
                <a:latin typeface="Times New Roman" panose="02020603050405020304" pitchFamily="18" charset="0"/>
                <a:cs typeface="Times New Roman" panose="02020603050405020304" pitchFamily="18" charset="0"/>
              </a:rPr>
              <a:t>ê </a:t>
            </a:r>
            <a:r>
              <a:rPr lang="en-US" sz="2600" b="0" i="0" dirty="0">
                <a:solidFill>
                  <a:srgbClr val="333333"/>
                </a:solidFill>
                <a:effectLst/>
                <a:latin typeface="Times New Roman" panose="02020603050405020304" pitchFamily="18" charset="0"/>
                <a:cs typeface="Times New Roman" panose="02020603050405020304" pitchFamily="18" charset="0"/>
              </a:rPr>
              <a:t>v</a:t>
            </a:r>
            <a:r>
              <a:rPr lang="vi-VN" sz="2600" b="0" i="0" dirty="0">
                <a:solidFill>
                  <a:srgbClr val="333333"/>
                </a:solidFill>
                <a:effectLst/>
                <a:latin typeface="Times New Roman" panose="02020603050405020304" pitchFamily="18" charset="0"/>
                <a:cs typeface="Times New Roman" panose="02020603050405020304" pitchFamily="18" charset="0"/>
              </a:rPr>
              <a:t>àng quá </a:t>
            </a:r>
            <a:r>
              <a:rPr lang="en-US" sz="2600" dirty="0">
                <a:solidFill>
                  <a:srgbClr val="333333"/>
                </a:solidFill>
                <a:latin typeface="Times New Roman" panose="02020603050405020304" pitchFamily="18" charset="0"/>
                <a:cs typeface="Times New Roman" panose="02020603050405020304" pitchFamily="18" charset="0"/>
              </a:rPr>
              <a:t>d</a:t>
            </a:r>
            <a:r>
              <a:rPr lang="vi-VN" sz="2600" b="0" i="0" dirty="0">
                <a:solidFill>
                  <a:srgbClr val="333333"/>
                </a:solidFill>
                <a:effectLst/>
                <a:latin typeface="Times New Roman" panose="02020603050405020304" pitchFamily="18" charset="0"/>
                <a:cs typeface="Times New Roman" panose="02020603050405020304" pitchFamily="18" charset="0"/>
              </a:rPr>
              <a:t>ê </a:t>
            </a:r>
            <a:r>
              <a:rPr lang="en-US" sz="2600" b="0" i="0" dirty="0">
                <a:solidFill>
                  <a:srgbClr val="333333"/>
                </a:solidFill>
                <a:effectLst/>
                <a:latin typeface="Times New Roman" panose="02020603050405020304" pitchFamily="18" charset="0"/>
                <a:cs typeface="Times New Roman" panose="02020603050405020304" pitchFamily="18" charset="0"/>
              </a:rPr>
              <a:t>t</a:t>
            </a:r>
            <a:r>
              <a:rPr lang="vi-VN" sz="2600" b="0" i="0" dirty="0">
                <a:solidFill>
                  <a:srgbClr val="333333"/>
                </a:solidFill>
                <a:effectLst/>
                <a:latin typeface="Times New Roman" panose="02020603050405020304" pitchFamily="18" charset="0"/>
                <a:cs typeface="Times New Roman" panose="02020603050405020304" pitchFamily="18" charset="0"/>
              </a:rPr>
              <a:t>rắng đã lên đường tìm bạn. Vừa đi, cậu vừa kêu “Bê! Bê!” nghe thật não lòng. Cứ thế, </a:t>
            </a:r>
            <a:r>
              <a:rPr lang="en-US" sz="2600" dirty="0">
                <a:solidFill>
                  <a:srgbClr val="333333"/>
                </a:solidFill>
                <a:latin typeface="Times New Roman" panose="02020603050405020304" pitchFamily="18" charset="0"/>
                <a:cs typeface="Times New Roman" panose="02020603050405020304" pitchFamily="18" charset="0"/>
              </a:rPr>
              <a:t>d</a:t>
            </a:r>
            <a:r>
              <a:rPr lang="vi-VN" sz="2600" b="0" i="0" dirty="0">
                <a:solidFill>
                  <a:srgbClr val="333333"/>
                </a:solidFill>
                <a:effectLst/>
                <a:latin typeface="Times New Roman" panose="02020603050405020304" pitchFamily="18" charset="0"/>
                <a:cs typeface="Times New Roman" panose="02020603050405020304" pitchFamily="18" charset="0"/>
              </a:rPr>
              <a:t>ê </a:t>
            </a:r>
            <a:r>
              <a:rPr lang="en-US" sz="2600" b="0" i="0" dirty="0">
                <a:solidFill>
                  <a:srgbClr val="333333"/>
                </a:solidFill>
                <a:effectLst/>
                <a:latin typeface="Times New Roman" panose="02020603050405020304" pitchFamily="18" charset="0"/>
                <a:cs typeface="Times New Roman" panose="02020603050405020304" pitchFamily="18" charset="0"/>
              </a:rPr>
              <a:t>t</a:t>
            </a:r>
            <a:r>
              <a:rPr lang="vi-VN" sz="2600" b="0" i="0" dirty="0">
                <a:solidFill>
                  <a:srgbClr val="333333"/>
                </a:solidFill>
                <a:effectLst/>
                <a:latin typeface="Times New Roman" panose="02020603050405020304" pitchFamily="18" charset="0"/>
                <a:cs typeface="Times New Roman" panose="02020603050405020304" pitchFamily="18" charset="0"/>
              </a:rPr>
              <a:t>rắng cứ kêu mãi, kêu hoài “Bê! Bê!” cho đến tận bây giờ vẫn nghe.</a:t>
            </a:r>
          </a:p>
        </p:txBody>
      </p:sp>
    </p:spTree>
    <p:extLst>
      <p:ext uri="{BB962C8B-B14F-4D97-AF65-F5344CB8AC3E}">
        <p14:creationId xmlns:p14="http://schemas.microsoft.com/office/powerpoint/2010/main" val="4896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A3E69F00-A847-49EA-8CC4-EE78A5F6C015}"/>
              </a:ext>
            </a:extLst>
          </p:cNvPr>
          <p:cNvSpPr txBox="1"/>
          <p:nvPr/>
        </p:nvSpPr>
        <p:spPr>
          <a:xfrm>
            <a:off x="2374187" y="2667253"/>
            <a:ext cx="7817824" cy="784830"/>
          </a:xfrm>
          <a:prstGeom prst="rect">
            <a:avLst/>
          </a:prstGeom>
          <a:noFill/>
        </p:spPr>
        <p:txBody>
          <a:bodyPr wrap="square" rtlCol="0" anchor="t">
            <a:spAutoFit/>
          </a:bodyPr>
          <a:lstStyle/>
          <a:p>
            <a:pPr algn="ctr">
              <a:spcBef>
                <a:spcPts val="600"/>
              </a:spcBef>
            </a:pPr>
            <a:r>
              <a:rPr lang="en-US" sz="45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rPr>
              <a:t>NGHE KỂ CHUYỆN LẦN 2</a:t>
            </a:r>
          </a:p>
        </p:txBody>
      </p:sp>
    </p:spTree>
    <p:extLst>
      <p:ext uri="{BB962C8B-B14F-4D97-AF65-F5344CB8AC3E}">
        <p14:creationId xmlns:p14="http://schemas.microsoft.com/office/powerpoint/2010/main" val="320699204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9D3BE0-C14F-4406-A2DF-B191A37951D5}"/>
              </a:ext>
            </a:extLst>
          </p:cNvPr>
          <p:cNvSpPr txBox="1"/>
          <p:nvPr/>
        </p:nvSpPr>
        <p:spPr>
          <a:xfrm>
            <a:off x="6096000" y="387669"/>
            <a:ext cx="5829300" cy="3970318"/>
          </a:xfrm>
          <a:prstGeom prst="rect">
            <a:avLst/>
          </a:prstGeom>
          <a:noFill/>
        </p:spPr>
        <p:txBody>
          <a:bodyPr wrap="square">
            <a:spAutoFit/>
          </a:bodyPr>
          <a:lstStyle/>
          <a:p>
            <a:pPr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Ngày xửa ngày xưa, ở một cánh rừng sâu thẳm có đôi bạn tên là </a:t>
            </a:r>
            <a:r>
              <a:rPr lang="en-US" sz="3600" b="0" i="0" dirty="0">
                <a:solidFill>
                  <a:srgbClr val="333333"/>
                </a:solidFill>
                <a:effectLst/>
                <a:latin typeface="Times New Roman" panose="02020603050405020304" pitchFamily="18" charset="0"/>
                <a:cs typeface="Times New Roman" panose="02020603050405020304" pitchFamily="18" charset="0"/>
              </a:rPr>
              <a:t>b</a:t>
            </a:r>
            <a:r>
              <a:rPr lang="vi-VN" sz="3600" b="0" i="0" dirty="0">
                <a:solidFill>
                  <a:srgbClr val="333333"/>
                </a:solidFill>
                <a:effectLst/>
                <a:latin typeface="Times New Roman" panose="02020603050405020304" pitchFamily="18" charset="0"/>
                <a:cs typeface="Times New Roman" panose="02020603050405020304" pitchFamily="18" charset="0"/>
              </a:rPr>
              <a:t>ê </a:t>
            </a:r>
            <a:r>
              <a:rPr lang="en-US" sz="3600" b="0" i="0" dirty="0">
                <a:solidFill>
                  <a:srgbClr val="333333"/>
                </a:solidFill>
                <a:effectLst/>
                <a:latin typeface="Times New Roman" panose="02020603050405020304" pitchFamily="18" charset="0"/>
                <a:cs typeface="Times New Roman" panose="02020603050405020304" pitchFamily="18" charset="0"/>
              </a:rPr>
              <a:t>v</a:t>
            </a:r>
            <a:r>
              <a:rPr lang="vi-VN" sz="3600" b="0" i="0" dirty="0">
                <a:solidFill>
                  <a:srgbClr val="333333"/>
                </a:solidFill>
                <a:effectLst/>
                <a:latin typeface="Times New Roman" panose="02020603050405020304" pitchFamily="18" charset="0"/>
                <a:cs typeface="Times New Roman" panose="02020603050405020304" pitchFamily="18" charset="0"/>
              </a:rPr>
              <a:t>àng và </a:t>
            </a:r>
            <a:r>
              <a:rPr lang="en-US" sz="3600" dirty="0">
                <a:solidFill>
                  <a:srgbClr val="333333"/>
                </a:solidFill>
                <a:latin typeface="Times New Roman" panose="02020603050405020304" pitchFamily="18" charset="0"/>
                <a:cs typeface="Times New Roman" panose="02020603050405020304" pitchFamily="18" charset="0"/>
              </a:rPr>
              <a:t>d</a:t>
            </a:r>
            <a:r>
              <a:rPr lang="vi-VN" sz="3600" b="0" i="0" dirty="0">
                <a:solidFill>
                  <a:srgbClr val="333333"/>
                </a:solidFill>
                <a:effectLst/>
                <a:latin typeface="Times New Roman" panose="02020603050405020304" pitchFamily="18" charset="0"/>
                <a:cs typeface="Times New Roman" panose="02020603050405020304" pitchFamily="18" charset="0"/>
              </a:rPr>
              <a:t>ê </a:t>
            </a:r>
            <a:r>
              <a:rPr lang="en-US" sz="3600" b="0" i="0" dirty="0">
                <a:solidFill>
                  <a:srgbClr val="333333"/>
                </a:solidFill>
                <a:effectLst/>
                <a:latin typeface="Times New Roman" panose="02020603050405020304" pitchFamily="18" charset="0"/>
                <a:cs typeface="Times New Roman" panose="02020603050405020304" pitchFamily="18" charset="0"/>
              </a:rPr>
              <a:t>t</a:t>
            </a:r>
            <a:r>
              <a:rPr lang="vi-VN" sz="3600" b="0" i="0" dirty="0">
                <a:solidFill>
                  <a:srgbClr val="333333"/>
                </a:solidFill>
                <a:effectLst/>
                <a:latin typeface="Times New Roman" panose="02020603050405020304" pitchFamily="18" charset="0"/>
                <a:cs typeface="Times New Roman" panose="02020603050405020304" pitchFamily="18" charset="0"/>
              </a:rPr>
              <a:t>rắng . Họ sống với nhau rất thân thiết. Cuộc sống cứ thế trôi đi một cách êm đềm, vui vẻ và hạnh phúc.</a:t>
            </a:r>
            <a:endParaRPr lang="en-US" sz="3400" dirty="0"/>
          </a:p>
        </p:txBody>
      </p:sp>
      <p:pic>
        <p:nvPicPr>
          <p:cNvPr id="5" name="Picture 4">
            <a:extLst>
              <a:ext uri="{FF2B5EF4-FFF2-40B4-BE49-F238E27FC236}">
                <a16:creationId xmlns:a16="http://schemas.microsoft.com/office/drawing/2014/main" id="{9345489D-B79B-4D77-9811-4E670A599CC8}"/>
              </a:ext>
            </a:extLst>
          </p:cNvPr>
          <p:cNvPicPr>
            <a:picLocks noChangeAspect="1"/>
          </p:cNvPicPr>
          <p:nvPr/>
        </p:nvPicPr>
        <p:blipFill>
          <a:blip r:embed="rId2"/>
          <a:stretch>
            <a:fillRect/>
          </a:stretch>
        </p:blipFill>
        <p:spPr>
          <a:xfrm>
            <a:off x="79128" y="139148"/>
            <a:ext cx="6134385" cy="6239618"/>
          </a:xfrm>
          <a:prstGeom prst="rect">
            <a:avLst/>
          </a:prstGeom>
        </p:spPr>
      </p:pic>
    </p:spTree>
    <p:extLst>
      <p:ext uri="{BB962C8B-B14F-4D97-AF65-F5344CB8AC3E}">
        <p14:creationId xmlns:p14="http://schemas.microsoft.com/office/powerpoint/2010/main" val="387030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750826-7906-46A7-8DDD-B4EC56F94E96}"/>
              </a:ext>
            </a:extLst>
          </p:cNvPr>
          <p:cNvSpPr txBox="1"/>
          <p:nvPr/>
        </p:nvSpPr>
        <p:spPr>
          <a:xfrm>
            <a:off x="6271591" y="752114"/>
            <a:ext cx="5786736" cy="4524315"/>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Thế rồi có một năm, trời làm hạn hán kéo dài hết tháng này sang tháng khác. Những đồng cỏ vốn xưa kia xanh tốt nay đã chuyển sang màu vàng úa, rồi héo khô.</a:t>
            </a:r>
            <a:r>
              <a:rPr lang="en-US" sz="3600" dirty="0">
                <a:solidFill>
                  <a:srgbClr val="333333"/>
                </a:solidFill>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Những con suối đầy ắp nước trước đây đã dần dần khô cạn.</a:t>
            </a: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A69166F-E018-4BF2-913D-25D57388D4CB}"/>
              </a:ext>
            </a:extLst>
          </p:cNvPr>
          <p:cNvPicPr>
            <a:picLocks noChangeAspect="1"/>
          </p:cNvPicPr>
          <p:nvPr/>
        </p:nvPicPr>
        <p:blipFill>
          <a:blip r:embed="rId2"/>
          <a:stretch>
            <a:fillRect/>
          </a:stretch>
        </p:blipFill>
        <p:spPr>
          <a:xfrm>
            <a:off x="0" y="310952"/>
            <a:ext cx="6271591" cy="5960639"/>
          </a:xfrm>
          <a:prstGeom prst="rect">
            <a:avLst/>
          </a:prstGeom>
        </p:spPr>
      </p:pic>
    </p:spTree>
    <p:extLst>
      <p:ext uri="{BB962C8B-B14F-4D97-AF65-F5344CB8AC3E}">
        <p14:creationId xmlns:p14="http://schemas.microsoft.com/office/powerpoint/2010/main" val="364048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248B27-CADD-4190-A77A-1F366E848B31}"/>
              </a:ext>
            </a:extLst>
          </p:cNvPr>
          <p:cNvSpPr txBox="1"/>
          <p:nvPr/>
        </p:nvSpPr>
        <p:spPr>
          <a:xfrm>
            <a:off x="5585792" y="0"/>
            <a:ext cx="6606208" cy="6494085"/>
          </a:xfrm>
          <a:prstGeom prst="rect">
            <a:avLst/>
          </a:prstGeom>
          <a:noFill/>
        </p:spPr>
        <p:txBody>
          <a:bodyPr wrap="square">
            <a:spAutoFit/>
          </a:bodyPr>
          <a:lstStyle/>
          <a:p>
            <a:pPr algn="just"/>
            <a:r>
              <a:rPr lang="en-US" sz="3200" dirty="0">
                <a:solidFill>
                  <a:srgbClr val="333333"/>
                </a:solidFill>
                <a:latin typeface="Times New Roman" panose="02020603050405020304" pitchFamily="18" charset="0"/>
                <a:cs typeface="Times New Roman" panose="02020603050405020304" pitchFamily="18" charset="0"/>
              </a:rPr>
              <a:t>    </a:t>
            </a:r>
            <a:r>
              <a:rPr lang="vi-VN" sz="3200" b="0" i="0" dirty="0">
                <a:solidFill>
                  <a:srgbClr val="333333"/>
                </a:solidFill>
                <a:effectLst/>
                <a:latin typeface="Times New Roman" panose="02020603050405020304" pitchFamily="18" charset="0"/>
                <a:cs typeface="Times New Roman" panose="02020603050405020304" pitchFamily="18" charset="0"/>
              </a:rPr>
              <a:t>“Lấy gì để nuôi sông bây giờ? Thức ăn không có, nước không có. Đợi mưa xuống, biết đến bao giờ? Chẳng lẽ ngồi chờ thần chết đến rước đi sao? Không được!” Và thế là </a:t>
            </a:r>
            <a:r>
              <a:rPr lang="en-US" sz="3200" b="0" i="0" dirty="0">
                <a:solidFill>
                  <a:srgbClr val="333333"/>
                </a:solidFill>
                <a:effectLst/>
                <a:latin typeface="Times New Roman" panose="02020603050405020304" pitchFamily="18" charset="0"/>
                <a:cs typeface="Times New Roman" panose="02020603050405020304" pitchFamily="18" charset="0"/>
              </a:rPr>
              <a:t>b</a:t>
            </a:r>
            <a:r>
              <a:rPr lang="vi-VN" sz="3200" b="0" i="0" dirty="0">
                <a:solidFill>
                  <a:srgbClr val="333333"/>
                </a:solidFill>
                <a:effectLst/>
                <a:latin typeface="Times New Roman" panose="02020603050405020304" pitchFamily="18" charset="0"/>
                <a:cs typeface="Times New Roman" panose="02020603050405020304" pitchFamily="18" charset="0"/>
              </a:rPr>
              <a:t>ê </a:t>
            </a:r>
            <a:r>
              <a:rPr lang="en-US" sz="3200" b="0" i="0" dirty="0">
                <a:solidFill>
                  <a:srgbClr val="333333"/>
                </a:solidFill>
                <a:effectLst/>
                <a:latin typeface="Times New Roman" panose="02020603050405020304" pitchFamily="18" charset="0"/>
                <a:cs typeface="Times New Roman" panose="02020603050405020304" pitchFamily="18" charset="0"/>
              </a:rPr>
              <a:t>v</a:t>
            </a:r>
            <a:r>
              <a:rPr lang="vi-VN" sz="3200" b="0" i="0" dirty="0">
                <a:solidFill>
                  <a:srgbClr val="333333"/>
                </a:solidFill>
                <a:effectLst/>
                <a:latin typeface="Times New Roman" panose="02020603050405020304" pitchFamily="18" charset="0"/>
                <a:cs typeface="Times New Roman" panose="02020603050405020304" pitchFamily="18" charset="0"/>
              </a:rPr>
              <a:t>àng quyết định đi tìm cỏ. </a:t>
            </a:r>
            <a:endParaRPr lang="en-US" sz="3200" b="0" i="0" dirty="0">
              <a:solidFill>
                <a:srgbClr val="333333"/>
              </a:solidFill>
              <a:effectLst/>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en-US" sz="3200" b="0" i="0" dirty="0">
                <a:solidFill>
                  <a:srgbClr val="333333"/>
                </a:solidFill>
                <a:effectLst/>
                <a:latin typeface="Times New Roman" panose="02020603050405020304" pitchFamily="18" charset="0"/>
                <a:cs typeface="Times New Roman" panose="02020603050405020304" pitchFamily="18" charset="0"/>
              </a:rPr>
              <a:t>    </a:t>
            </a:r>
            <a:r>
              <a:rPr lang="vi-VN" sz="3200" b="0" i="0" dirty="0">
                <a:solidFill>
                  <a:srgbClr val="333333"/>
                </a:solidFill>
                <a:effectLst/>
                <a:latin typeface="Times New Roman" panose="02020603050405020304" pitchFamily="18" charset="0"/>
                <a:cs typeface="Times New Roman" panose="02020603050405020304" pitchFamily="18" charset="0"/>
              </a:rPr>
              <a:t>Cuộc hành trình của </a:t>
            </a:r>
            <a:r>
              <a:rPr lang="en-US" sz="3200" b="0" i="0" dirty="0">
                <a:solidFill>
                  <a:srgbClr val="333333"/>
                </a:solidFill>
                <a:effectLst/>
                <a:latin typeface="Times New Roman" panose="02020603050405020304" pitchFamily="18" charset="0"/>
                <a:cs typeface="Times New Roman" panose="02020603050405020304" pitchFamily="18" charset="0"/>
              </a:rPr>
              <a:t>b</a:t>
            </a:r>
            <a:r>
              <a:rPr lang="vi-VN" sz="3200" b="0" i="0" dirty="0">
                <a:solidFill>
                  <a:srgbClr val="333333"/>
                </a:solidFill>
                <a:effectLst/>
                <a:latin typeface="Times New Roman" panose="02020603050405020304" pitchFamily="18" charset="0"/>
                <a:cs typeface="Times New Roman" panose="02020603050405020304" pitchFamily="18" charset="0"/>
              </a:rPr>
              <a:t>ê </a:t>
            </a:r>
            <a:r>
              <a:rPr lang="en-US" sz="3200" b="0" i="0" dirty="0">
                <a:solidFill>
                  <a:srgbClr val="333333"/>
                </a:solidFill>
                <a:effectLst/>
                <a:latin typeface="Times New Roman" panose="02020603050405020304" pitchFamily="18" charset="0"/>
                <a:cs typeface="Times New Roman" panose="02020603050405020304" pitchFamily="18" charset="0"/>
              </a:rPr>
              <a:t>v</a:t>
            </a:r>
            <a:r>
              <a:rPr lang="vi-VN" sz="3200" b="0" i="0" dirty="0">
                <a:solidFill>
                  <a:srgbClr val="333333"/>
                </a:solidFill>
                <a:effectLst/>
                <a:latin typeface="Times New Roman" panose="02020603050405020304" pitchFamily="18" charset="0"/>
                <a:cs typeface="Times New Roman" panose="02020603050405020304" pitchFamily="18" charset="0"/>
              </a:rPr>
              <a:t>àng thật khó nhọc, vất vả. Cậu lang thang không biết đã qua mấy con suối, mấy cánh rừng rồi mà vẫn chưa tìm thấy cỏ. Không nản chí, cậu vẫn quyết tâm đi. Đi mãi, đĩ mãi... đến lúc cậu quên cả đường về.</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F36D7D6-6E21-49C6-B13F-269E01984A24}"/>
              </a:ext>
            </a:extLst>
          </p:cNvPr>
          <p:cNvPicPr>
            <a:picLocks noChangeAspect="1"/>
          </p:cNvPicPr>
          <p:nvPr/>
        </p:nvPicPr>
        <p:blipFill>
          <a:blip r:embed="rId2"/>
          <a:stretch>
            <a:fillRect/>
          </a:stretch>
        </p:blipFill>
        <p:spPr>
          <a:xfrm>
            <a:off x="0" y="477918"/>
            <a:ext cx="5585791" cy="5286778"/>
          </a:xfrm>
          <a:prstGeom prst="rect">
            <a:avLst/>
          </a:prstGeom>
        </p:spPr>
      </p:pic>
    </p:spTree>
    <p:extLst>
      <p:ext uri="{BB962C8B-B14F-4D97-AF65-F5344CB8AC3E}">
        <p14:creationId xmlns:p14="http://schemas.microsoft.com/office/powerpoint/2010/main" val="110663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8B989E-852A-44E8-AA1E-AE4806EC6F8E}"/>
              </a:ext>
            </a:extLst>
          </p:cNvPr>
          <p:cNvSpPr txBox="1"/>
          <p:nvPr/>
        </p:nvSpPr>
        <p:spPr>
          <a:xfrm>
            <a:off x="6096000" y="253388"/>
            <a:ext cx="5974080" cy="5632311"/>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Ở nhà, </a:t>
            </a:r>
            <a:r>
              <a:rPr lang="en-US" sz="3600" dirty="0">
                <a:solidFill>
                  <a:srgbClr val="333333"/>
                </a:solidFill>
                <a:latin typeface="Times New Roman" panose="02020603050405020304" pitchFamily="18" charset="0"/>
                <a:cs typeface="Times New Roman" panose="02020603050405020304" pitchFamily="18" charset="0"/>
              </a:rPr>
              <a:t>d</a:t>
            </a:r>
            <a:r>
              <a:rPr lang="vi-VN" sz="3600" b="0" i="0" dirty="0">
                <a:solidFill>
                  <a:srgbClr val="333333"/>
                </a:solidFill>
                <a:effectLst/>
                <a:latin typeface="Times New Roman" panose="02020603050405020304" pitchFamily="18" charset="0"/>
                <a:cs typeface="Times New Roman" panose="02020603050405020304" pitchFamily="18" charset="0"/>
              </a:rPr>
              <a:t>ê </a:t>
            </a:r>
            <a:r>
              <a:rPr lang="en-US" sz="3600" b="0" i="0" dirty="0">
                <a:solidFill>
                  <a:srgbClr val="333333"/>
                </a:solidFill>
                <a:effectLst/>
                <a:latin typeface="Times New Roman" panose="02020603050405020304" pitchFamily="18" charset="0"/>
                <a:cs typeface="Times New Roman" panose="02020603050405020304" pitchFamily="18" charset="0"/>
              </a:rPr>
              <a:t>t</a:t>
            </a:r>
            <a:r>
              <a:rPr lang="vi-VN" sz="3600" b="0" i="0" dirty="0">
                <a:solidFill>
                  <a:srgbClr val="333333"/>
                </a:solidFill>
                <a:effectLst/>
                <a:latin typeface="Times New Roman" panose="02020603050405020304" pitchFamily="18" charset="0"/>
                <a:cs typeface="Times New Roman" panose="02020603050405020304" pitchFamily="18" charset="0"/>
              </a:rPr>
              <a:t>rắng sốt ruột chờ bạn. Chờ mãi mà bóng dáng của người bạn thân vẫn mất hút nơi đâu. Thương </a:t>
            </a:r>
            <a:r>
              <a:rPr lang="en-US" sz="3600" b="0" i="0" dirty="0">
                <a:solidFill>
                  <a:srgbClr val="333333"/>
                </a:solidFill>
                <a:effectLst/>
                <a:latin typeface="Times New Roman" panose="02020603050405020304" pitchFamily="18" charset="0"/>
                <a:cs typeface="Times New Roman" panose="02020603050405020304" pitchFamily="18" charset="0"/>
              </a:rPr>
              <a:t>b</a:t>
            </a:r>
            <a:r>
              <a:rPr lang="vi-VN" sz="3600" b="0" i="0" dirty="0">
                <a:solidFill>
                  <a:srgbClr val="333333"/>
                </a:solidFill>
                <a:effectLst/>
                <a:latin typeface="Times New Roman" panose="02020603050405020304" pitchFamily="18" charset="0"/>
                <a:cs typeface="Times New Roman" panose="02020603050405020304" pitchFamily="18" charset="0"/>
              </a:rPr>
              <a:t>ê </a:t>
            </a:r>
            <a:r>
              <a:rPr lang="en-US" sz="3600" b="0" i="0" dirty="0">
                <a:solidFill>
                  <a:srgbClr val="333333"/>
                </a:solidFill>
                <a:effectLst/>
                <a:latin typeface="Times New Roman" panose="02020603050405020304" pitchFamily="18" charset="0"/>
                <a:cs typeface="Times New Roman" panose="02020603050405020304" pitchFamily="18" charset="0"/>
              </a:rPr>
              <a:t>v</a:t>
            </a:r>
            <a:r>
              <a:rPr lang="vi-VN" sz="3600" b="0" i="0" dirty="0">
                <a:solidFill>
                  <a:srgbClr val="333333"/>
                </a:solidFill>
                <a:effectLst/>
                <a:latin typeface="Times New Roman" panose="02020603050405020304" pitchFamily="18" charset="0"/>
                <a:cs typeface="Times New Roman" panose="02020603050405020304" pitchFamily="18" charset="0"/>
              </a:rPr>
              <a:t>àng quá </a:t>
            </a:r>
            <a:r>
              <a:rPr lang="en-US" sz="3600" dirty="0">
                <a:solidFill>
                  <a:srgbClr val="333333"/>
                </a:solidFill>
                <a:latin typeface="Times New Roman" panose="02020603050405020304" pitchFamily="18" charset="0"/>
                <a:cs typeface="Times New Roman" panose="02020603050405020304" pitchFamily="18" charset="0"/>
              </a:rPr>
              <a:t>d</a:t>
            </a:r>
            <a:r>
              <a:rPr lang="vi-VN" sz="3600" b="0" i="0" dirty="0">
                <a:solidFill>
                  <a:srgbClr val="333333"/>
                </a:solidFill>
                <a:effectLst/>
                <a:latin typeface="Times New Roman" panose="02020603050405020304" pitchFamily="18" charset="0"/>
                <a:cs typeface="Times New Roman" panose="02020603050405020304" pitchFamily="18" charset="0"/>
              </a:rPr>
              <a:t>ê </a:t>
            </a:r>
            <a:r>
              <a:rPr lang="en-US" sz="3600" b="0" i="0" dirty="0">
                <a:solidFill>
                  <a:srgbClr val="333333"/>
                </a:solidFill>
                <a:effectLst/>
                <a:latin typeface="Times New Roman" panose="02020603050405020304" pitchFamily="18" charset="0"/>
                <a:cs typeface="Times New Roman" panose="02020603050405020304" pitchFamily="18" charset="0"/>
              </a:rPr>
              <a:t>t</a:t>
            </a:r>
            <a:r>
              <a:rPr lang="vi-VN" sz="3600" b="0" i="0" dirty="0">
                <a:solidFill>
                  <a:srgbClr val="333333"/>
                </a:solidFill>
                <a:effectLst/>
                <a:latin typeface="Times New Roman" panose="02020603050405020304" pitchFamily="18" charset="0"/>
                <a:cs typeface="Times New Roman" panose="02020603050405020304" pitchFamily="18" charset="0"/>
              </a:rPr>
              <a:t>rắng đã lên đường tìm bạn. Vừa đi, cậu vừa kêu “Bê! Bê!” nghe thật não lòng. Cứ thế, </a:t>
            </a:r>
            <a:r>
              <a:rPr lang="en-US" sz="3600" dirty="0">
                <a:solidFill>
                  <a:srgbClr val="333333"/>
                </a:solidFill>
                <a:latin typeface="Times New Roman" panose="02020603050405020304" pitchFamily="18" charset="0"/>
                <a:cs typeface="Times New Roman" panose="02020603050405020304" pitchFamily="18" charset="0"/>
              </a:rPr>
              <a:t>d</a:t>
            </a:r>
            <a:r>
              <a:rPr lang="vi-VN" sz="3600" b="0" i="0" dirty="0">
                <a:solidFill>
                  <a:srgbClr val="333333"/>
                </a:solidFill>
                <a:effectLst/>
                <a:latin typeface="Times New Roman" panose="02020603050405020304" pitchFamily="18" charset="0"/>
                <a:cs typeface="Times New Roman" panose="02020603050405020304" pitchFamily="18" charset="0"/>
              </a:rPr>
              <a:t>ê </a:t>
            </a:r>
            <a:r>
              <a:rPr lang="en-US" sz="3600" b="0" i="0" dirty="0">
                <a:solidFill>
                  <a:srgbClr val="333333"/>
                </a:solidFill>
                <a:effectLst/>
                <a:latin typeface="Times New Roman" panose="02020603050405020304" pitchFamily="18" charset="0"/>
                <a:cs typeface="Times New Roman" panose="02020603050405020304" pitchFamily="18" charset="0"/>
              </a:rPr>
              <a:t>t</a:t>
            </a:r>
            <a:r>
              <a:rPr lang="vi-VN" sz="3600" b="0" i="0" dirty="0">
                <a:solidFill>
                  <a:srgbClr val="333333"/>
                </a:solidFill>
                <a:effectLst/>
                <a:latin typeface="Times New Roman" panose="02020603050405020304" pitchFamily="18" charset="0"/>
                <a:cs typeface="Times New Roman" panose="02020603050405020304" pitchFamily="18" charset="0"/>
              </a:rPr>
              <a:t>rắng cứ kêu mãi, kêu hoài “Bê! Bê!” cho đến tận bây giờ vẫn nghe.</a:t>
            </a:r>
            <a:endParaRPr lang="en-US" sz="3600" dirty="0"/>
          </a:p>
        </p:txBody>
      </p:sp>
      <p:pic>
        <p:nvPicPr>
          <p:cNvPr id="6" name="Picture 5">
            <a:extLst>
              <a:ext uri="{FF2B5EF4-FFF2-40B4-BE49-F238E27FC236}">
                <a16:creationId xmlns:a16="http://schemas.microsoft.com/office/drawing/2014/main" id="{9FF8CB25-90E6-48AB-9134-8A0C9B3F442F}"/>
              </a:ext>
            </a:extLst>
          </p:cNvPr>
          <p:cNvPicPr>
            <a:picLocks noChangeAspect="1"/>
          </p:cNvPicPr>
          <p:nvPr/>
        </p:nvPicPr>
        <p:blipFill>
          <a:blip r:embed="rId2"/>
          <a:stretch>
            <a:fillRect/>
          </a:stretch>
        </p:blipFill>
        <p:spPr>
          <a:xfrm>
            <a:off x="0" y="253388"/>
            <a:ext cx="6096000" cy="5874491"/>
          </a:xfrm>
          <a:prstGeom prst="rect">
            <a:avLst/>
          </a:prstGeom>
        </p:spPr>
      </p:pic>
    </p:spTree>
    <p:extLst>
      <p:ext uri="{BB962C8B-B14F-4D97-AF65-F5344CB8AC3E}">
        <p14:creationId xmlns:p14="http://schemas.microsoft.com/office/powerpoint/2010/main" val="96687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A3E69F00-A847-49EA-8CC4-EE78A5F6C015}"/>
              </a:ext>
            </a:extLst>
          </p:cNvPr>
          <p:cNvSpPr txBox="1"/>
          <p:nvPr/>
        </p:nvSpPr>
        <p:spPr>
          <a:xfrm>
            <a:off x="2374187" y="2667253"/>
            <a:ext cx="7817824" cy="784830"/>
          </a:xfrm>
          <a:prstGeom prst="rect">
            <a:avLst/>
          </a:prstGeom>
          <a:noFill/>
        </p:spPr>
        <p:txBody>
          <a:bodyPr wrap="square" rtlCol="0" anchor="t">
            <a:spAutoFit/>
          </a:bodyPr>
          <a:lstStyle/>
          <a:p>
            <a:pPr algn="ctr">
              <a:spcBef>
                <a:spcPts val="600"/>
              </a:spcBef>
            </a:pPr>
            <a:r>
              <a:rPr lang="en-US" sz="45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rPr>
              <a:t>KỂ CHUYỆN THEO TRANH</a:t>
            </a:r>
          </a:p>
        </p:txBody>
      </p:sp>
    </p:spTree>
    <p:extLst>
      <p:ext uri="{BB962C8B-B14F-4D97-AF65-F5344CB8AC3E}">
        <p14:creationId xmlns:p14="http://schemas.microsoft.com/office/powerpoint/2010/main" val="2369087618"/>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2099EB-4B13-4DB3-BD39-F4E43B9BD8BE}"/>
              </a:ext>
            </a:extLst>
          </p:cNvPr>
          <p:cNvPicPr>
            <a:picLocks noChangeAspect="1"/>
          </p:cNvPicPr>
          <p:nvPr/>
        </p:nvPicPr>
        <p:blipFill>
          <a:blip r:embed="rId2"/>
          <a:stretch>
            <a:fillRect/>
          </a:stretch>
        </p:blipFill>
        <p:spPr>
          <a:xfrm>
            <a:off x="830391" y="617721"/>
            <a:ext cx="5016303" cy="2907452"/>
          </a:xfrm>
          <a:prstGeom prst="rect">
            <a:avLst/>
          </a:prstGeom>
        </p:spPr>
      </p:pic>
      <p:pic>
        <p:nvPicPr>
          <p:cNvPr id="7" name="Picture 6">
            <a:extLst>
              <a:ext uri="{FF2B5EF4-FFF2-40B4-BE49-F238E27FC236}">
                <a16:creationId xmlns:a16="http://schemas.microsoft.com/office/drawing/2014/main" id="{41A8C640-6E5B-404D-99DB-1E23D3BDD2EF}"/>
              </a:ext>
            </a:extLst>
          </p:cNvPr>
          <p:cNvPicPr>
            <a:picLocks noChangeAspect="1"/>
          </p:cNvPicPr>
          <p:nvPr/>
        </p:nvPicPr>
        <p:blipFill>
          <a:blip r:embed="rId3"/>
          <a:stretch>
            <a:fillRect/>
          </a:stretch>
        </p:blipFill>
        <p:spPr>
          <a:xfrm>
            <a:off x="6268339" y="640854"/>
            <a:ext cx="5219063" cy="2782032"/>
          </a:xfrm>
          <a:prstGeom prst="rect">
            <a:avLst/>
          </a:prstGeom>
        </p:spPr>
      </p:pic>
      <p:pic>
        <p:nvPicPr>
          <p:cNvPr id="10" name="Picture 9">
            <a:extLst>
              <a:ext uri="{FF2B5EF4-FFF2-40B4-BE49-F238E27FC236}">
                <a16:creationId xmlns:a16="http://schemas.microsoft.com/office/drawing/2014/main" id="{6DE74164-3C35-4B9D-A9E6-206420E5FC5A}"/>
              </a:ext>
            </a:extLst>
          </p:cNvPr>
          <p:cNvPicPr>
            <a:picLocks noChangeAspect="1"/>
          </p:cNvPicPr>
          <p:nvPr/>
        </p:nvPicPr>
        <p:blipFill>
          <a:blip r:embed="rId4"/>
          <a:stretch>
            <a:fillRect/>
          </a:stretch>
        </p:blipFill>
        <p:spPr>
          <a:xfrm>
            <a:off x="953136" y="3630398"/>
            <a:ext cx="4893558" cy="2747826"/>
          </a:xfrm>
          <a:prstGeom prst="rect">
            <a:avLst/>
          </a:prstGeom>
        </p:spPr>
      </p:pic>
      <p:pic>
        <p:nvPicPr>
          <p:cNvPr id="20" name="Picture 19">
            <a:extLst>
              <a:ext uri="{FF2B5EF4-FFF2-40B4-BE49-F238E27FC236}">
                <a16:creationId xmlns:a16="http://schemas.microsoft.com/office/drawing/2014/main" id="{8E7E100A-6E2C-4EA0-B864-8C333A038D26}"/>
              </a:ext>
            </a:extLst>
          </p:cNvPr>
          <p:cNvPicPr>
            <a:picLocks noChangeAspect="1"/>
          </p:cNvPicPr>
          <p:nvPr/>
        </p:nvPicPr>
        <p:blipFill>
          <a:blip r:embed="rId5"/>
          <a:stretch>
            <a:fillRect/>
          </a:stretch>
        </p:blipFill>
        <p:spPr>
          <a:xfrm>
            <a:off x="6380722" y="3462374"/>
            <a:ext cx="5016303" cy="2736425"/>
          </a:xfrm>
          <a:prstGeom prst="rect">
            <a:avLst/>
          </a:prstGeom>
        </p:spPr>
      </p:pic>
      <p:sp>
        <p:nvSpPr>
          <p:cNvPr id="11" name="TextBox 10">
            <a:extLst>
              <a:ext uri="{FF2B5EF4-FFF2-40B4-BE49-F238E27FC236}">
                <a16:creationId xmlns:a16="http://schemas.microsoft.com/office/drawing/2014/main" id="{43061FE0-49A4-4C49-9095-C1580EF558B3}"/>
              </a:ext>
            </a:extLst>
          </p:cNvPr>
          <p:cNvSpPr txBox="1"/>
          <p:nvPr/>
        </p:nvSpPr>
        <p:spPr>
          <a:xfrm>
            <a:off x="179854" y="94501"/>
            <a:ext cx="8746808"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772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E0C561-2FCA-441B-9592-3E9220D7F86D}"/>
              </a:ext>
            </a:extLst>
          </p:cNvPr>
          <p:cNvSpPr txBox="1"/>
          <p:nvPr/>
        </p:nvSpPr>
        <p:spPr>
          <a:xfrm>
            <a:off x="1531575" y="1963057"/>
            <a:ext cx="969964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3.</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538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0FACEB4D-3206-4AD2-ADC1-8D884A586429}"/>
              </a:ext>
            </a:extLst>
          </p:cNvPr>
          <p:cNvSpPr txBox="1"/>
          <p:nvPr/>
        </p:nvSpPr>
        <p:spPr>
          <a:xfrm>
            <a:off x="2460148" y="217095"/>
            <a:ext cx="7298372" cy="600164"/>
          </a:xfrm>
          <a:prstGeom prst="rect">
            <a:avLst/>
          </a:prstGeom>
          <a:noFill/>
        </p:spPr>
        <p:txBody>
          <a:bodyPr wrap="square" rtlCol="0" anchor="t">
            <a:spAutoFit/>
          </a:bodyPr>
          <a:lstStyle/>
          <a:p>
            <a:pPr algn="ctr">
              <a:spcBef>
                <a:spcPts val="600"/>
              </a:spcBef>
            </a:pPr>
            <a:r>
              <a:rPr lang="en-US" sz="3300" b="1" kern="0" dirty="0">
                <a:ln/>
                <a:solidFill>
                  <a:srgbClr val="C00000"/>
                </a:solidFill>
                <a:latin typeface="Times New Roman" panose="02020603050405020304" pitchFamily="18" charset="0"/>
                <a:cs typeface="Times New Roman" panose="02020603050405020304" pitchFamily="18" charset="0"/>
                <a:sym typeface="+mn-ea"/>
              </a:rPr>
              <a:t>VẬN DỤNG</a:t>
            </a:r>
            <a:endParaRPr lang="en-US" sz="33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
        <p:nvSpPr>
          <p:cNvPr id="4" name="Text Box 1">
            <a:extLst>
              <a:ext uri="{FF2B5EF4-FFF2-40B4-BE49-F238E27FC236}">
                <a16:creationId xmlns:a16="http://schemas.microsoft.com/office/drawing/2014/main" id="{F9E4DB74-21E4-4147-BB1C-B55981E69420}"/>
              </a:ext>
            </a:extLst>
          </p:cNvPr>
          <p:cNvSpPr txBox="1"/>
          <p:nvPr/>
        </p:nvSpPr>
        <p:spPr>
          <a:xfrm>
            <a:off x="1036733" y="1007815"/>
            <a:ext cx="10595609" cy="1200329"/>
          </a:xfrm>
          <a:prstGeom prst="rect">
            <a:avLst/>
          </a:prstGeom>
          <a:noFill/>
        </p:spPr>
        <p:txBody>
          <a:bodyPr wrap="square" rtlCol="0" anchor="t">
            <a:spAutoFit/>
          </a:bodyPr>
          <a:lstStyle/>
          <a:p>
            <a:pPr>
              <a:spcBef>
                <a:spcPts val="600"/>
              </a:spcBef>
            </a:pPr>
            <a:r>
              <a:rPr lang="en-US" sz="3600" dirty="0" err="1">
                <a:effectLst/>
                <a:latin typeface="Times New Roman" panose="02020603050405020304" pitchFamily="18" charset="0"/>
                <a:ea typeface="Calibri" panose="020F0502020204030204" pitchFamily="34" charset="0"/>
              </a:rPr>
              <a:t>Viết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đoạn</a:t>
            </a:r>
            <a:r>
              <a:rPr lang="en-US" sz="3600" dirty="0">
                <a:effectLst/>
                <a:latin typeface="Times New Roman" panose="02020603050405020304" pitchFamily="18" charset="0"/>
                <a:ea typeface="Calibri" panose="020F0502020204030204" pitchFamily="34" charset="0"/>
              </a:rPr>
              <a:t> 2 – 3 </a:t>
            </a:r>
            <a:r>
              <a:rPr lang="en-US" sz="3600" dirty="0" err="1">
                <a:effectLst/>
                <a:latin typeface="Times New Roman" panose="02020603050405020304" pitchFamily="18" charset="0"/>
                <a:ea typeface="Calibri" panose="020F0502020204030204" pitchFamily="34" charset="0"/>
              </a:rPr>
              <a:t>câu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nêu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nhận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xét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em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về</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đôi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bạn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dê</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trắng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bê</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vàng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trong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câu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chuyện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trên</a:t>
            </a:r>
            <a:r>
              <a:rPr lang="en-US" sz="3600" dirty="0">
                <a:effectLst/>
                <a:latin typeface="Times New Roman" panose="02020603050405020304" pitchFamily="18" charset="0"/>
                <a:ea typeface="Calibri" panose="020F0502020204030204" pitchFamily="34" charset="0"/>
              </a:rPr>
              <a:t>.</a:t>
            </a:r>
            <a:endParaRPr lang="en-US" sz="5400" kern="0" dirty="0">
              <a:ln/>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
        <p:nvSpPr>
          <p:cNvPr id="6" name="TextBox 5">
            <a:extLst>
              <a:ext uri="{FF2B5EF4-FFF2-40B4-BE49-F238E27FC236}">
                <a16:creationId xmlns:a16="http://schemas.microsoft.com/office/drawing/2014/main" id="{509AAF72-7F2C-4F6F-9961-4D9A032A69F5}"/>
              </a:ext>
            </a:extLst>
          </p:cNvPr>
          <p:cNvSpPr txBox="1"/>
          <p:nvPr/>
        </p:nvSpPr>
        <p:spPr>
          <a:xfrm>
            <a:off x="1343521" y="2208144"/>
            <a:ext cx="9531626" cy="3198440"/>
          </a:xfrm>
          <a:prstGeom prst="rect">
            <a:avLst/>
          </a:prstGeom>
          <a:noFill/>
        </p:spPr>
        <p:txBody>
          <a:bodyPr wrap="square">
            <a:spAutoFit/>
          </a:bodyPr>
          <a:lstStyle/>
          <a:p>
            <a:pPr marL="0" marR="0" algn="just">
              <a:lnSpc>
                <a:spcPct val="115000"/>
              </a:lnSpc>
              <a:spcBef>
                <a:spcPts val="0"/>
              </a:spcBef>
              <a:spcAft>
                <a:spcPts val="800"/>
              </a:spcAft>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G:</a:t>
            </a:r>
          </a:p>
          <a:p>
            <a:pPr algn="just">
              <a:lnSpc>
                <a:spcPct val="115000"/>
              </a:lnSpc>
              <a:spcAft>
                <a:spcPts val="800"/>
              </a:spcAft>
            </a:pP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dê</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vàng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3200"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Nêu</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xét</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bê</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dê</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15000"/>
              </a:lnSpc>
              <a:spcBef>
                <a:spcPts val="0"/>
              </a:spcBef>
              <a:spcAft>
                <a:spcPts val="800"/>
              </a:spcAft>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4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D1DFA065-F780-400B-9F72-12DC3F2BEC57}"/>
              </a:ext>
            </a:extLst>
          </p:cNvPr>
          <p:cNvSpPr txBox="1">
            <a:spLocks noChangeArrowheads="1"/>
          </p:cNvSpPr>
          <p:nvPr/>
        </p:nvSpPr>
        <p:spPr bwMode="auto">
          <a:xfrm>
            <a:off x="3953211" y="0"/>
            <a:ext cx="48910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err="1">
                <a:solidFill>
                  <a:srgbClr val="C00000"/>
                </a:solidFill>
                <a:latin typeface="Times New Roman" panose="02020603050405020304" pitchFamily="18" charset="0"/>
                <a:cs typeface="Times New Roman" panose="02020603050405020304" pitchFamily="18" charset="0"/>
              </a:rPr>
              <a:t>Kể</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chuyện</a:t>
            </a:r>
            <a:r>
              <a:rPr lang="en-US" altLang="en-US" sz="3600" b="1" dirty="0">
                <a:solidFill>
                  <a:srgbClr val="C00000"/>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GỌI BẠN</a:t>
            </a:r>
          </a:p>
        </p:txBody>
      </p:sp>
      <p:pic>
        <p:nvPicPr>
          <p:cNvPr id="3" name="Picture 2">
            <a:extLst>
              <a:ext uri="{FF2B5EF4-FFF2-40B4-BE49-F238E27FC236}">
                <a16:creationId xmlns:a16="http://schemas.microsoft.com/office/drawing/2014/main" id="{AF86CBE8-5844-456A-818C-A2A2D7DAFEF7}"/>
              </a:ext>
            </a:extLst>
          </p:cNvPr>
          <p:cNvPicPr>
            <a:picLocks noChangeAspect="1"/>
          </p:cNvPicPr>
          <p:nvPr/>
        </p:nvPicPr>
        <p:blipFill>
          <a:blip r:embed="rId2"/>
          <a:stretch>
            <a:fillRect/>
          </a:stretch>
        </p:blipFill>
        <p:spPr>
          <a:xfrm>
            <a:off x="1053548" y="1200329"/>
            <a:ext cx="9819861" cy="5200472"/>
          </a:xfrm>
          <a:prstGeom prst="rect">
            <a:avLst/>
          </a:prstGeom>
        </p:spPr>
      </p:pic>
      <p:sp>
        <p:nvSpPr>
          <p:cNvPr id="7" name="Rectangle 6">
            <a:extLst>
              <a:ext uri="{FF2B5EF4-FFF2-40B4-BE49-F238E27FC236}">
                <a16:creationId xmlns:a16="http://schemas.microsoft.com/office/drawing/2014/main" id="{E5A0FE01-09D3-467E-9B81-FE1FEDC111C1}"/>
              </a:ext>
            </a:extLst>
          </p:cNvPr>
          <p:cNvSpPr/>
          <p:nvPr/>
        </p:nvSpPr>
        <p:spPr>
          <a:xfrm>
            <a:off x="2247899" y="1668252"/>
            <a:ext cx="2895601" cy="2712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7BC1F97-DCDB-4648-8863-288E97326526}"/>
              </a:ext>
            </a:extLst>
          </p:cNvPr>
          <p:cNvSpPr/>
          <p:nvPr/>
        </p:nvSpPr>
        <p:spPr>
          <a:xfrm>
            <a:off x="2705100" y="1571625"/>
            <a:ext cx="990600" cy="504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E25D3CE-D71E-4366-853D-9809A4BFD15D}"/>
              </a:ext>
            </a:extLst>
          </p:cNvPr>
          <p:cNvSpPr/>
          <p:nvPr/>
        </p:nvSpPr>
        <p:spPr>
          <a:xfrm>
            <a:off x="4447762" y="2287558"/>
            <a:ext cx="990600" cy="504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5C925CC-F4FC-4C8B-B187-7B5D099925A1}"/>
              </a:ext>
            </a:extLst>
          </p:cNvPr>
          <p:cNvSpPr/>
          <p:nvPr/>
        </p:nvSpPr>
        <p:spPr>
          <a:xfrm>
            <a:off x="1612625" y="1571624"/>
            <a:ext cx="990600" cy="504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94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BD211BC-50FC-497D-A891-3E751290031B}"/>
              </a:ext>
            </a:extLst>
          </p:cNvPr>
          <p:cNvSpPr txBox="1"/>
          <p:nvPr/>
        </p:nvSpPr>
        <p:spPr>
          <a:xfrm>
            <a:off x="1133061" y="1446145"/>
            <a:ext cx="10137913" cy="2716530"/>
          </a:xfrm>
          <a:prstGeom prst="rect">
            <a:avLst/>
          </a:prstGeom>
        </p:spPr>
        <p:txBody>
          <a:bodyPr vert="horz" lIns="91440" tIns="45720" rIns="91440" bIns="45720" rtlCol="0">
            <a:noAutofit/>
          </a:bodyPr>
          <a:lstStyle/>
          <a:p>
            <a:pPr algn="just" defTabSz="914400">
              <a:lnSpc>
                <a:spcPct val="90000"/>
              </a:lnSpc>
              <a:spcBef>
                <a:spcPts val="600"/>
              </a:spcBef>
            </a:pPr>
            <a:r>
              <a:rPr lang="en-US" sz="4000" dirty="0">
                <a:ln/>
                <a:latin typeface="Times New Roman" panose="02020603050405020304" pitchFamily="18" charset="0"/>
                <a:cs typeface="Times New Roman" panose="02020603050405020304" pitchFamily="18" charset="0"/>
                <a:sym typeface="+mn-ea"/>
              </a:rPr>
              <a:t>      Khi </a:t>
            </a:r>
            <a:r>
              <a:rPr lang="en-US" sz="4000" dirty="0" err="1">
                <a:ln/>
                <a:latin typeface="Times New Roman" panose="02020603050405020304" pitchFamily="18" charset="0"/>
                <a:cs typeface="Times New Roman" panose="02020603050405020304" pitchFamily="18" charset="0"/>
                <a:sym typeface="+mn-ea"/>
              </a:rPr>
              <a:t>không</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thấy</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bạn</a:t>
            </a:r>
            <a:r>
              <a:rPr lang="en-US" sz="4000" dirty="0">
                <a:ln/>
                <a:latin typeface="Times New Roman" panose="02020603050405020304" pitchFamily="18" charset="0"/>
                <a:cs typeface="Times New Roman" panose="02020603050405020304" pitchFamily="18" charset="0"/>
                <a:sym typeface="+mn-ea"/>
              </a:rPr>
              <a:t> quay </a:t>
            </a:r>
            <a:r>
              <a:rPr lang="en-US" sz="4000" dirty="0" err="1">
                <a:ln/>
                <a:latin typeface="Times New Roman" panose="02020603050405020304" pitchFamily="18" charset="0"/>
                <a:cs typeface="Times New Roman" panose="02020603050405020304" pitchFamily="18" charset="0"/>
                <a:sym typeface="+mn-ea"/>
              </a:rPr>
              <a:t>trở</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về</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dê</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trắng</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đã</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không</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ngại</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khó</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khăn</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nguy</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hiểm</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để</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đi</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tìm</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bạn</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Tình</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bạn</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của</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bê</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vàng</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và</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dê</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trắng</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thật</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đáng</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quý</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Em</a:t>
            </a:r>
            <a:r>
              <a:rPr lang="en-US" sz="4000" dirty="0">
                <a:ln/>
                <a:latin typeface="Times New Roman" panose="02020603050405020304" pitchFamily="18" charset="0"/>
                <a:cs typeface="Times New Roman" panose="02020603050405020304" pitchFamily="18" charset="0"/>
                <a:sym typeface="+mn-ea"/>
              </a:rPr>
              <a:t> hi </a:t>
            </a:r>
            <a:r>
              <a:rPr lang="en-US" sz="4000" dirty="0" err="1">
                <a:ln/>
                <a:latin typeface="Times New Roman" panose="02020603050405020304" pitchFamily="18" charset="0"/>
                <a:cs typeface="Times New Roman" panose="02020603050405020304" pitchFamily="18" charset="0"/>
                <a:sym typeface="+mn-ea"/>
              </a:rPr>
              <a:t>vọng</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mình</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cũng</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có</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một</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tình</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bạn</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đẹp</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như</a:t>
            </a:r>
            <a:r>
              <a:rPr lang="en-US" sz="4000" dirty="0">
                <a:ln/>
                <a:latin typeface="Times New Roman" panose="02020603050405020304" pitchFamily="18" charset="0"/>
                <a:cs typeface="Times New Roman" panose="02020603050405020304" pitchFamily="18" charset="0"/>
                <a:sym typeface="+mn-ea"/>
              </a:rPr>
              <a:t> </a:t>
            </a:r>
            <a:r>
              <a:rPr lang="en-US" sz="4000" dirty="0" err="1">
                <a:ln/>
                <a:latin typeface="Times New Roman" panose="02020603050405020304" pitchFamily="18" charset="0"/>
                <a:cs typeface="Times New Roman" panose="02020603050405020304" pitchFamily="18" charset="0"/>
                <a:sym typeface="+mn-ea"/>
              </a:rPr>
              <a:t>thế</a:t>
            </a:r>
            <a:r>
              <a:rPr lang="en-US" sz="4000" dirty="0">
                <a:ln/>
                <a:latin typeface="Times New Roman" panose="02020603050405020304" pitchFamily="18" charset="0"/>
                <a:cs typeface="Times New Roman" panose="02020603050405020304" pitchFamily="18" charset="0"/>
                <a:sym typeface="+mn-ea"/>
              </a:rPr>
              <a:t>.</a:t>
            </a:r>
          </a:p>
        </p:txBody>
      </p:sp>
    </p:spTree>
    <p:extLst>
      <p:ext uri="{BB962C8B-B14F-4D97-AF65-F5344CB8AC3E}">
        <p14:creationId xmlns:p14="http://schemas.microsoft.com/office/powerpoint/2010/main" val="14064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2AC22-4646-46BD-ACBE-9405B47358AF}"/>
              </a:ext>
            </a:extLst>
          </p:cNvPr>
          <p:cNvSpPr txBox="1"/>
          <p:nvPr/>
        </p:nvSpPr>
        <p:spPr>
          <a:xfrm>
            <a:off x="161925" y="82641"/>
            <a:ext cx="12030075"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6DA097F4-71A1-487F-A1FC-02F9CE2A46D6}"/>
              </a:ext>
            </a:extLst>
          </p:cNvPr>
          <p:cNvSpPr txBox="1"/>
          <p:nvPr/>
        </p:nvSpPr>
        <p:spPr>
          <a:xfrm>
            <a:off x="538799" y="3168733"/>
            <a:ext cx="5384864" cy="461665"/>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thẳm</a:t>
            </a:r>
            <a:r>
              <a:rPr lang="en-US" sz="2400" dirty="0">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1927C0AD-992A-44EF-BC9A-3946100129FB}"/>
              </a:ext>
            </a:extLst>
          </p:cNvPr>
          <p:cNvSpPr txBox="1"/>
          <p:nvPr/>
        </p:nvSpPr>
        <p:spPr>
          <a:xfrm>
            <a:off x="6597422" y="3168733"/>
            <a:ext cx="5059770" cy="461665"/>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hán</a:t>
            </a:r>
            <a:r>
              <a:rPr lang="en-US" sz="2400" dirty="0">
                <a:latin typeface="Times New Roman" panose="02020603050405020304" pitchFamily="18" charset="0"/>
                <a:cs typeface="Times New Roman" panose="02020603050405020304" pitchFamily="18" charset="0"/>
              </a:rPr>
              <a:t>, (…)</a:t>
            </a:r>
          </a:p>
        </p:txBody>
      </p:sp>
      <p:sp>
        <p:nvSpPr>
          <p:cNvPr id="17" name="TextBox 16">
            <a:extLst>
              <a:ext uri="{FF2B5EF4-FFF2-40B4-BE49-F238E27FC236}">
                <a16:creationId xmlns:a16="http://schemas.microsoft.com/office/drawing/2014/main" id="{92D14847-44B1-4EB6-B213-07CAFD1E6E00}"/>
              </a:ext>
            </a:extLst>
          </p:cNvPr>
          <p:cNvSpPr txBox="1"/>
          <p:nvPr/>
        </p:nvSpPr>
        <p:spPr>
          <a:xfrm>
            <a:off x="1781996" y="5777480"/>
            <a:ext cx="4581371"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Bê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Dê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851BACC1-EC0E-4E31-9D19-04DF5DDDA801}"/>
              </a:ext>
            </a:extLst>
          </p:cNvPr>
          <p:cNvSpPr txBox="1"/>
          <p:nvPr/>
        </p:nvSpPr>
        <p:spPr>
          <a:xfrm>
            <a:off x="6496280" y="5962145"/>
            <a:ext cx="4362449" cy="461665"/>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832099EB-4B13-4DB3-BD39-F4E43B9BD8BE}"/>
              </a:ext>
            </a:extLst>
          </p:cNvPr>
          <p:cNvPicPr>
            <a:picLocks noChangeAspect="1"/>
          </p:cNvPicPr>
          <p:nvPr/>
        </p:nvPicPr>
        <p:blipFill>
          <a:blip r:embed="rId2"/>
          <a:stretch>
            <a:fillRect/>
          </a:stretch>
        </p:blipFill>
        <p:spPr>
          <a:xfrm>
            <a:off x="1847925" y="798389"/>
            <a:ext cx="4075738" cy="2429214"/>
          </a:xfrm>
          <a:prstGeom prst="rect">
            <a:avLst/>
          </a:prstGeom>
        </p:spPr>
      </p:pic>
      <p:pic>
        <p:nvPicPr>
          <p:cNvPr id="7" name="Picture 6">
            <a:extLst>
              <a:ext uri="{FF2B5EF4-FFF2-40B4-BE49-F238E27FC236}">
                <a16:creationId xmlns:a16="http://schemas.microsoft.com/office/drawing/2014/main" id="{41A8C640-6E5B-404D-99DB-1E23D3BDD2EF}"/>
              </a:ext>
            </a:extLst>
          </p:cNvPr>
          <p:cNvPicPr>
            <a:picLocks noChangeAspect="1"/>
          </p:cNvPicPr>
          <p:nvPr/>
        </p:nvPicPr>
        <p:blipFill>
          <a:blip r:embed="rId3"/>
          <a:stretch>
            <a:fillRect/>
          </a:stretch>
        </p:blipFill>
        <p:spPr>
          <a:xfrm>
            <a:off x="6330807" y="942246"/>
            <a:ext cx="4652626" cy="2324424"/>
          </a:xfrm>
          <a:prstGeom prst="rect">
            <a:avLst/>
          </a:prstGeom>
        </p:spPr>
      </p:pic>
      <p:pic>
        <p:nvPicPr>
          <p:cNvPr id="10" name="Picture 9">
            <a:extLst>
              <a:ext uri="{FF2B5EF4-FFF2-40B4-BE49-F238E27FC236}">
                <a16:creationId xmlns:a16="http://schemas.microsoft.com/office/drawing/2014/main" id="{6DE74164-3C35-4B9D-A9E6-206420E5FC5A}"/>
              </a:ext>
            </a:extLst>
          </p:cNvPr>
          <p:cNvPicPr>
            <a:picLocks noChangeAspect="1"/>
          </p:cNvPicPr>
          <p:nvPr/>
        </p:nvPicPr>
        <p:blipFill>
          <a:blip r:embed="rId4"/>
          <a:stretch>
            <a:fillRect/>
          </a:stretch>
        </p:blipFill>
        <p:spPr>
          <a:xfrm>
            <a:off x="1524001" y="3608744"/>
            <a:ext cx="4362449" cy="2295845"/>
          </a:xfrm>
          <a:prstGeom prst="rect">
            <a:avLst/>
          </a:prstGeom>
        </p:spPr>
      </p:pic>
      <p:pic>
        <p:nvPicPr>
          <p:cNvPr id="20" name="Picture 19">
            <a:extLst>
              <a:ext uri="{FF2B5EF4-FFF2-40B4-BE49-F238E27FC236}">
                <a16:creationId xmlns:a16="http://schemas.microsoft.com/office/drawing/2014/main" id="{8E7E100A-6E2C-4EA0-B864-8C333A038D26}"/>
              </a:ext>
            </a:extLst>
          </p:cNvPr>
          <p:cNvPicPr>
            <a:picLocks noChangeAspect="1"/>
          </p:cNvPicPr>
          <p:nvPr/>
        </p:nvPicPr>
        <p:blipFill>
          <a:blip r:embed="rId5"/>
          <a:stretch>
            <a:fillRect/>
          </a:stretch>
        </p:blipFill>
        <p:spPr>
          <a:xfrm>
            <a:off x="6421184" y="3763766"/>
            <a:ext cx="4471872" cy="2286319"/>
          </a:xfrm>
          <a:prstGeom prst="rect">
            <a:avLst/>
          </a:prstGeom>
        </p:spPr>
      </p:pic>
    </p:spTree>
    <p:extLst>
      <p:ext uri="{BB962C8B-B14F-4D97-AF65-F5344CB8AC3E}">
        <p14:creationId xmlns:p14="http://schemas.microsoft.com/office/powerpoint/2010/main" val="73198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A8DB5-34A7-4402-B12F-6383E038F752}"/>
              </a:ext>
            </a:extLst>
          </p:cNvPr>
          <p:cNvSpPr txBox="1"/>
          <p:nvPr/>
        </p:nvSpPr>
        <p:spPr>
          <a:xfrm>
            <a:off x="3217071" y="2896972"/>
            <a:ext cx="5757863" cy="646331"/>
          </a:xfrm>
          <a:prstGeom prst="rect">
            <a:avLst/>
          </a:prstGeom>
          <a:noFill/>
        </p:spPr>
        <p:txBody>
          <a:bodyPr wrap="square">
            <a:spAutoFit/>
          </a:bodyPr>
          <a:lstStyle/>
          <a:p>
            <a:r>
              <a:rPr lang="en-US" sz="3600" b="1" dirty="0">
                <a:latin typeface="Times New Roman" panose="02020603050405020304" pitchFamily="18" charset="0"/>
                <a:ea typeface="Calibri" panose="020F0502020204030204" pitchFamily="34" charset="0"/>
              </a:rPr>
              <a:t>THẢO LUẬN NHÓM ĐÔI</a:t>
            </a:r>
            <a:endParaRPr lang="en-US" sz="3600" b="1" dirty="0"/>
          </a:p>
        </p:txBody>
      </p:sp>
    </p:spTree>
    <p:extLst>
      <p:ext uri="{BB962C8B-B14F-4D97-AF65-F5344CB8AC3E}">
        <p14:creationId xmlns:p14="http://schemas.microsoft.com/office/powerpoint/2010/main" val="272191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3" presetClass="exit" presetSubtype="10" fill="hold" grpId="1" nodeType="withEffect">
                                  <p:stCondLst>
                                    <p:cond delay="0"/>
                                  </p:stCondLst>
                                  <p:childTnLst>
                                    <p:animEffect transition="out" filter="blinds(horizontal)">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432970-A1EE-468A-B817-F0829E7DE2A7}"/>
              </a:ext>
            </a:extLst>
          </p:cNvPr>
          <p:cNvSpPr txBox="1"/>
          <p:nvPr/>
        </p:nvSpPr>
        <p:spPr>
          <a:xfrm>
            <a:off x="2050255" y="4219575"/>
            <a:ext cx="8474870" cy="1754326"/>
          </a:xfrm>
          <a:prstGeom prst="rect">
            <a:avLst/>
          </a:prstGeom>
          <a:noFill/>
        </p:spPr>
        <p:txBody>
          <a:bodyPr wrap="square">
            <a:spAutoFit/>
          </a:bodyPr>
          <a:lstStyle/>
          <a:p>
            <a:r>
              <a:rPr lang="en-US" sz="3600" dirty="0" err="1">
                <a:solidFill>
                  <a:srgbClr val="FF0000"/>
                </a:solidFill>
                <a:latin typeface="Times New Roman" panose="02020603050405020304" pitchFamily="18" charset="0"/>
              </a:rPr>
              <a:t>Trong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khu</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rừng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xanh</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sâu</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thẳm</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có</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đôi</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bạn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bê</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vàng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và</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dê</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trắng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sống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với</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nhau</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rất</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vui</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vẻ</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hạnh</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phúc</a:t>
            </a:r>
            <a:r>
              <a:rPr lang="en-US" sz="3600" dirty="0">
                <a:solidFill>
                  <a:srgbClr val="FF0000"/>
                </a:solidFill>
                <a:latin typeface="Times New Roman" panose="02020603050405020304" pitchFamily="18" charset="0"/>
              </a:rPr>
              <a:t>.</a:t>
            </a:r>
            <a:endParaRPr lang="en-US" sz="3600" dirty="0">
              <a:solidFill>
                <a:srgbClr val="FF0000"/>
              </a:solidFill>
            </a:endParaRPr>
          </a:p>
        </p:txBody>
      </p:sp>
      <p:pic>
        <p:nvPicPr>
          <p:cNvPr id="6" name="Picture 5">
            <a:extLst>
              <a:ext uri="{FF2B5EF4-FFF2-40B4-BE49-F238E27FC236}">
                <a16:creationId xmlns:a16="http://schemas.microsoft.com/office/drawing/2014/main" id="{B6D8F0BA-71E4-4A64-A98D-F5F031E1208F}"/>
              </a:ext>
            </a:extLst>
          </p:cNvPr>
          <p:cNvPicPr>
            <a:picLocks noChangeAspect="1"/>
          </p:cNvPicPr>
          <p:nvPr/>
        </p:nvPicPr>
        <p:blipFill>
          <a:blip r:embed="rId2"/>
          <a:stretch>
            <a:fillRect/>
          </a:stretch>
        </p:blipFill>
        <p:spPr>
          <a:xfrm>
            <a:off x="2534093" y="0"/>
            <a:ext cx="7123813" cy="4071322"/>
          </a:xfrm>
          <a:prstGeom prst="rect">
            <a:avLst/>
          </a:prstGeom>
        </p:spPr>
      </p:pic>
      <p:sp>
        <p:nvSpPr>
          <p:cNvPr id="8" name="TextBox 7">
            <a:extLst>
              <a:ext uri="{FF2B5EF4-FFF2-40B4-BE49-F238E27FC236}">
                <a16:creationId xmlns:a16="http://schemas.microsoft.com/office/drawing/2014/main" id="{A6804E9D-9044-4D30-A328-329BCB173D2C}"/>
              </a:ext>
            </a:extLst>
          </p:cNvPr>
          <p:cNvSpPr txBox="1"/>
          <p:nvPr/>
        </p:nvSpPr>
        <p:spPr>
          <a:xfrm>
            <a:off x="2339410" y="4071322"/>
            <a:ext cx="8585764" cy="2410916"/>
          </a:xfrm>
          <a:prstGeom prst="rect">
            <a:avLst/>
          </a:prstGeom>
          <a:noFill/>
        </p:spPr>
        <p:txBody>
          <a:bodyPr wrap="square">
            <a:spAutoFit/>
          </a:bodyPr>
          <a:lstStyle/>
          <a:p>
            <a:pPr marR="0" lvl="0" algn="just">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Khung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lgn="just">
              <a:spcBef>
                <a:spcPts val="0"/>
              </a:spcBef>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3600" dirty="0">
                <a:latin typeface="Times New Roman" panose="02020603050405020304" pitchFamily="18" charset="0"/>
                <a:ea typeface="Calibri" panose="020F0502020204030204" pitchFamily="34" charset="0"/>
                <a:cs typeface="Times New Roman" panose="02020603050405020304" pitchFamily="18" charset="0"/>
              </a:rPr>
              <a:t> ra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sao</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85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6A3090-EF28-4001-85DF-B803539DCDAB}"/>
              </a:ext>
            </a:extLst>
          </p:cNvPr>
          <p:cNvSpPr txBox="1"/>
          <p:nvPr/>
        </p:nvSpPr>
        <p:spPr>
          <a:xfrm>
            <a:off x="2083683" y="5193996"/>
            <a:ext cx="10005237" cy="1302921"/>
          </a:xfrm>
          <a:prstGeom prst="rect">
            <a:avLst/>
          </a:prstGeom>
          <a:noFill/>
        </p:spPr>
        <p:txBody>
          <a:bodyPr wrap="square">
            <a:spAutoFit/>
          </a:bodyPr>
          <a:lstStyle/>
          <a:p>
            <a:pPr algn="just">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khu</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3600" dirty="0">
                <a:latin typeface="Times New Roman" panose="02020603050405020304" pitchFamily="18" charset="0"/>
                <a:ea typeface="Calibri" panose="020F0502020204030204" pitchFamily="34" charset="0"/>
                <a:cs typeface="Times New Roman" panose="02020603050405020304" pitchFamily="18" charset="0"/>
              </a:rPr>
              <a:t> ra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sao</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đoán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xem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hai</a:t>
            </a:r>
            <a:r>
              <a:rPr lang="en-US" sz="3600" dirty="0">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531452B9-202E-4493-A91F-DE0968D114A5}"/>
              </a:ext>
            </a:extLst>
          </p:cNvPr>
          <p:cNvSpPr txBox="1"/>
          <p:nvPr/>
        </p:nvSpPr>
        <p:spPr>
          <a:xfrm>
            <a:off x="2411674" y="4517043"/>
            <a:ext cx="8807130" cy="1755417"/>
          </a:xfrm>
          <a:prstGeom prst="rect">
            <a:avLst/>
          </a:prstGeom>
          <a:noFill/>
        </p:spPr>
        <p:txBody>
          <a:bodyPr wrap="square">
            <a:spAutoFit/>
          </a:bodyPr>
          <a:lstStyle/>
          <a:p>
            <a:pPr algn="just">
              <a:lnSpc>
                <a:spcPct val="115000"/>
              </a:lnSpc>
              <a:spcAft>
                <a:spcPts val="800"/>
              </a:spcAft>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nọ</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hạn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suối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cạn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nứt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nẻ</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Cỏ</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héo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7657CFC-63C9-41E9-AA5C-A3E7FA0BAAC0}"/>
              </a:ext>
            </a:extLst>
          </p:cNvPr>
          <p:cNvPicPr>
            <a:picLocks noChangeAspect="1"/>
          </p:cNvPicPr>
          <p:nvPr/>
        </p:nvPicPr>
        <p:blipFill>
          <a:blip r:embed="rId2"/>
          <a:stretch>
            <a:fillRect/>
          </a:stretch>
        </p:blipFill>
        <p:spPr>
          <a:xfrm>
            <a:off x="2305878" y="-1"/>
            <a:ext cx="8070573" cy="4373217"/>
          </a:xfrm>
          <a:prstGeom prst="rect">
            <a:avLst/>
          </a:prstGeom>
        </p:spPr>
      </p:pic>
    </p:spTree>
    <p:extLst>
      <p:ext uri="{BB962C8B-B14F-4D97-AF65-F5344CB8AC3E}">
        <p14:creationId xmlns:p14="http://schemas.microsoft.com/office/powerpoint/2010/main" val="39753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3" presetClass="exit" presetSubtype="10" fill="hold" grpId="1" nodeType="with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A60F-65D1-476B-9269-0FA1F08A5C3D}"/>
              </a:ext>
            </a:extLst>
          </p:cNvPr>
          <p:cNvSpPr txBox="1"/>
          <p:nvPr/>
        </p:nvSpPr>
        <p:spPr>
          <a:xfrm>
            <a:off x="2630972" y="5021575"/>
            <a:ext cx="8888066" cy="1200329"/>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 Khi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24467F53-08C3-48F9-97DF-5FE1A3E54391}"/>
              </a:ext>
            </a:extLst>
          </p:cNvPr>
          <p:cNvSpPr txBox="1"/>
          <p:nvPr/>
        </p:nvSpPr>
        <p:spPr>
          <a:xfrm>
            <a:off x="1608688" y="4730275"/>
            <a:ext cx="10427597" cy="1189108"/>
          </a:xfrm>
          <a:prstGeom prst="rect">
            <a:avLst/>
          </a:prstGeom>
          <a:noFill/>
        </p:spPr>
        <p:txBody>
          <a:bodyPr wrap="square">
            <a:spAutoFit/>
          </a:bodyPr>
          <a:lstStyle/>
          <a:p>
            <a:pPr algn="just">
              <a:lnSpc>
                <a:spcPct val="115000"/>
              </a:lnSpc>
              <a:spcAft>
                <a:spcPts val="800"/>
              </a:spcAft>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Bê</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lang thang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cỏ</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quên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768EC09-4F07-41A6-A29B-0BC1842DA80D}"/>
              </a:ext>
            </a:extLst>
          </p:cNvPr>
          <p:cNvPicPr>
            <a:picLocks noChangeAspect="1"/>
          </p:cNvPicPr>
          <p:nvPr/>
        </p:nvPicPr>
        <p:blipFill>
          <a:blip r:embed="rId2"/>
          <a:stretch>
            <a:fillRect/>
          </a:stretch>
        </p:blipFill>
        <p:spPr>
          <a:xfrm>
            <a:off x="2484783" y="239379"/>
            <a:ext cx="7506812" cy="4143778"/>
          </a:xfrm>
          <a:prstGeom prst="rect">
            <a:avLst/>
          </a:prstGeom>
        </p:spPr>
      </p:pic>
    </p:spTree>
    <p:extLst>
      <p:ext uri="{BB962C8B-B14F-4D97-AF65-F5344CB8AC3E}">
        <p14:creationId xmlns:p14="http://schemas.microsoft.com/office/powerpoint/2010/main" val="50942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3" presetClass="exit" presetSubtype="10" fill="hold" grpId="1" nodeType="with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11D57A-D69E-4904-9C18-1921337C38DC}"/>
              </a:ext>
            </a:extLst>
          </p:cNvPr>
          <p:cNvSpPr txBox="1"/>
          <p:nvPr/>
        </p:nvSpPr>
        <p:spPr>
          <a:xfrm>
            <a:off x="2809689" y="5338817"/>
            <a:ext cx="8642958"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Khi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8A3D9E7-3F2B-4816-BAAE-05F553E043FF}"/>
              </a:ext>
            </a:extLst>
          </p:cNvPr>
          <p:cNvSpPr txBox="1"/>
          <p:nvPr/>
        </p:nvSpPr>
        <p:spPr>
          <a:xfrm>
            <a:off x="934821" y="4552122"/>
            <a:ext cx="10713294" cy="1755417"/>
          </a:xfrm>
          <a:prstGeom prst="rect">
            <a:avLst/>
          </a:prstGeom>
          <a:noFill/>
        </p:spPr>
        <p:txBody>
          <a:bodyPr wrap="square">
            <a:spAutoFit/>
          </a:bodyPr>
          <a:lstStyle/>
          <a:p>
            <a:pPr algn="just">
              <a:lnSpc>
                <a:spcPct val="115000"/>
              </a:lnSpc>
              <a:spcAft>
                <a:spcPts val="800"/>
              </a:spcAft>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Dê</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cứ</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dê</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kêu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Bê</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Bê</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B28EAD6-DC73-46F0-AC4D-57E22D910A83}"/>
              </a:ext>
            </a:extLst>
          </p:cNvPr>
          <p:cNvPicPr>
            <a:picLocks noChangeAspect="1"/>
          </p:cNvPicPr>
          <p:nvPr/>
        </p:nvPicPr>
        <p:blipFill>
          <a:blip r:embed="rId2"/>
          <a:stretch>
            <a:fillRect/>
          </a:stretch>
        </p:blipFill>
        <p:spPr>
          <a:xfrm>
            <a:off x="864704" y="1"/>
            <a:ext cx="9670774" cy="4552122"/>
          </a:xfrm>
          <a:prstGeom prst="rect">
            <a:avLst/>
          </a:prstGeom>
        </p:spPr>
      </p:pic>
    </p:spTree>
    <p:extLst>
      <p:ext uri="{BB962C8B-B14F-4D97-AF65-F5344CB8AC3E}">
        <p14:creationId xmlns:p14="http://schemas.microsoft.com/office/powerpoint/2010/main" val="375594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3" presetClass="exit" presetSubtype="10" fill="hold" grpId="1" nodeType="with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A3E69F00-A847-49EA-8CC4-EE78A5F6C015}"/>
              </a:ext>
            </a:extLst>
          </p:cNvPr>
          <p:cNvSpPr txBox="1"/>
          <p:nvPr/>
        </p:nvSpPr>
        <p:spPr>
          <a:xfrm>
            <a:off x="2374187" y="2667253"/>
            <a:ext cx="7817824" cy="784830"/>
          </a:xfrm>
          <a:prstGeom prst="rect">
            <a:avLst/>
          </a:prstGeom>
          <a:noFill/>
        </p:spPr>
        <p:txBody>
          <a:bodyPr wrap="square" rtlCol="0" anchor="t">
            <a:spAutoFit/>
          </a:bodyPr>
          <a:lstStyle/>
          <a:p>
            <a:pPr algn="ctr">
              <a:spcBef>
                <a:spcPts val="600"/>
              </a:spcBef>
            </a:pPr>
            <a:r>
              <a:rPr lang="en-US" sz="45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rPr>
              <a:t>NGHE KỂ CHUYỆN LẦN 1</a:t>
            </a: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1066</TotalTime>
  <Words>1077</Words>
  <Application>Microsoft Office PowerPoint</Application>
  <PresentationFormat>Widescreen</PresentationFormat>
  <Paragraphs>45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Phạm Tuấn Kiệt</cp:lastModifiedBy>
  <cp:revision>80</cp:revision>
  <dcterms:created xsi:type="dcterms:W3CDTF">2021-05-10T11:43:51Z</dcterms:created>
  <dcterms:modified xsi:type="dcterms:W3CDTF">2021-07-25T15:48:57Z</dcterms:modified>
</cp:coreProperties>
</file>