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2" r:id="rId2"/>
    <p:sldId id="275" r:id="rId3"/>
    <p:sldId id="276" r:id="rId4"/>
    <p:sldId id="257" r:id="rId5"/>
    <p:sldId id="263" r:id="rId6"/>
    <p:sldId id="267" r:id="rId7"/>
    <p:sldId id="277" r:id="rId8"/>
    <p:sldId id="265" r:id="rId9"/>
    <p:sldId id="271" r:id="rId10"/>
    <p:sldId id="266" r:id="rId11"/>
    <p:sldId id="272" r:id="rId12"/>
    <p:sldId id="27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BFFDAF-8332-464A-BEB7-9339CC6780DE}" type="datetimeFigureOut">
              <a:rPr lang="en-US" smtClean="0"/>
              <a:t>6/12/2024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81ED5-2C95-4BD1-938E-627BA9BE01B8}" type="slidenum">
              <a:rPr lang="en-US" smtClean="0"/>
              <a:t>‹#›</a:t>
            </a:fld>
            <a:endParaRPr lang="en-US"/>
          </a:p>
        </p:txBody>
      </p:sp>
    </p:spTree>
    <p:extLst>
      <p:ext uri="{BB962C8B-B14F-4D97-AF65-F5344CB8AC3E}">
        <p14:creationId xmlns:p14="http://schemas.microsoft.com/office/powerpoint/2010/main" val="3201200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C81ED5-2C95-4BD1-938E-627BA9BE01B8}" type="slidenum">
              <a:rPr lang="en-US" smtClean="0"/>
              <a:t>7</a:t>
            </a:fld>
            <a:endParaRPr lang="en-US"/>
          </a:p>
        </p:txBody>
      </p:sp>
    </p:spTree>
    <p:extLst>
      <p:ext uri="{BB962C8B-B14F-4D97-AF65-F5344CB8AC3E}">
        <p14:creationId xmlns:p14="http://schemas.microsoft.com/office/powerpoint/2010/main" val="243802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43A40"/>
                </a:solidFill>
                <a:effectLst/>
                <a:highlight>
                  <a:srgbClr val="F7F7F8"/>
                </a:highlight>
                <a:latin typeface="Muli"/>
              </a:rPr>
              <a:t>" Mình biết các bạn rất thích đá bóng. Tuy nhiên, việc các bạn cởi áo vứt xuống sân trường là không vệ sinh và không tôn trọng người khác. Quần áo của các bạn có thể bị dính bẩn và gây mất vệ sinh cho sân trường. Ngoài ra, việc này cũng có thể gây nguy hiểm cho các bạn khi chơi bóng. Mình khuyên các bạn nên thay đổi thói quen này. Các bạn có thể cởi áo ra để đá bóng, nhưng hãy gấp gọn áo lại và cất ở một nơi an toàn".</a:t>
            </a:r>
            <a:endParaRPr lang="en-US"/>
          </a:p>
        </p:txBody>
      </p:sp>
      <p:sp>
        <p:nvSpPr>
          <p:cNvPr id="4" name="Slide Number Placeholder 3"/>
          <p:cNvSpPr>
            <a:spLocks noGrp="1"/>
          </p:cNvSpPr>
          <p:nvPr>
            <p:ph type="sldNum" sz="quarter" idx="5"/>
          </p:nvPr>
        </p:nvSpPr>
        <p:spPr/>
        <p:txBody>
          <a:bodyPr/>
          <a:lstStyle/>
          <a:p>
            <a:fld id="{14C81ED5-2C95-4BD1-938E-627BA9BE01B8}" type="slidenum">
              <a:rPr lang="en-US" smtClean="0"/>
              <a:t>10</a:t>
            </a:fld>
            <a:endParaRPr lang="en-US"/>
          </a:p>
        </p:txBody>
      </p:sp>
    </p:spTree>
    <p:extLst>
      <p:ext uri="{BB962C8B-B14F-4D97-AF65-F5344CB8AC3E}">
        <p14:creationId xmlns:p14="http://schemas.microsoft.com/office/powerpoint/2010/main" val="3913065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audio2.wav"/><Relationship Id="rId7"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32DFF35-032D-4DB8-5312-72B302E7DDAC}"/>
              </a:ext>
            </a:extLst>
          </p:cNvPr>
          <p:cNvSpPr/>
          <p:nvPr/>
        </p:nvSpPr>
        <p:spPr>
          <a:xfrm>
            <a:off x="719572" y="548680"/>
            <a:ext cx="7704856" cy="158417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a:t>CHỦ ĐỀ 1: TỰ CHĂM SÓC BẢN THÂN</a:t>
            </a:r>
          </a:p>
        </p:txBody>
      </p:sp>
      <p:pic>
        <p:nvPicPr>
          <p:cNvPr id="5122" name="Picture 2" descr="Dễ Thương Phim Hoạt Hình Cậu Bé Rửa Tay Hình minh họa Sẵn có - Tải xuống  Hình ảnh Ngay bây giờ - 2015, Bàn tay con người, Bồn rửa - Đồ">
            <a:extLst>
              <a:ext uri="{FF2B5EF4-FFF2-40B4-BE49-F238E27FC236}">
                <a16:creationId xmlns:a16="http://schemas.microsoft.com/office/drawing/2014/main" id="{D9DC07A1-B057-7E6A-605D-D8F6041CA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51520" y="2497539"/>
            <a:ext cx="2128883" cy="29476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9 Đánh răng rửa mặt ý tưởng | mắt, rùa, răng">
            <a:extLst>
              <a:ext uri="{FF2B5EF4-FFF2-40B4-BE49-F238E27FC236}">
                <a16:creationId xmlns:a16="http://schemas.microsoft.com/office/drawing/2014/main" id="{3B0A673B-9CF2-10A8-99DE-615BF7303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943055"/>
            <a:ext cx="22479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ình ảnh Tắm Bé Dễ Thương Trong Bồn Tắm Hoạt Hình PNG , Bồn Tắm, Màu Xanh  Da Trời, đáng Yêu PNG miễn phí tải tập tin PSDComment và Vector">
            <a:extLst>
              <a:ext uri="{FF2B5EF4-FFF2-40B4-BE49-F238E27FC236}">
                <a16:creationId xmlns:a16="http://schemas.microsoft.com/office/drawing/2014/main" id="{0B698912-8B59-C8ED-B369-9DE986D02A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969" b="90000" l="10000" r="90469">
                        <a14:foregroundMark x1="45781" y1="7969" x2="45781" y2="7969"/>
                        <a14:foregroundMark x1="90469" y1="81094" x2="90469" y2="81094"/>
                        <a14:foregroundMark x1="39063" y1="40781" x2="40000" y2="45938"/>
                        <a14:foregroundMark x1="40313" y1="15313" x2="47969" y2="37969"/>
                        <a14:foregroundMark x1="46719" y1="12500" x2="56094" y2="35313"/>
                        <a14:foregroundMark x1="49375" y1="9219" x2="58906" y2="21250"/>
                        <a14:foregroundMark x1="58906" y1="21250" x2="58906" y2="21250"/>
                      </a14:backgroundRemoval>
                    </a14:imgEffect>
                  </a14:imgLayer>
                </a14:imgProps>
              </a:ext>
              <a:ext uri="{28A0092B-C50C-407E-A947-70E740481C1C}">
                <a14:useLocalDpi xmlns:a14="http://schemas.microsoft.com/office/drawing/2010/main" val="0"/>
              </a:ext>
            </a:extLst>
          </a:blip>
          <a:srcRect/>
          <a:stretch>
            <a:fillRect/>
          </a:stretch>
        </p:blipFill>
        <p:spPr bwMode="auto">
          <a:xfrm>
            <a:off x="4355976" y="2176448"/>
            <a:ext cx="309634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ình ảnh Vẽ Tay Hoạt Hình Dễ Thương Cô Bé Mặc đồng Phục Học Sinh Mang Cặp  đi Học Các Yếu Tố Minh Họa PNG , đồng Phục Học Sinh, Vẽ Tay">
            <a:extLst>
              <a:ext uri="{FF2B5EF4-FFF2-40B4-BE49-F238E27FC236}">
                <a16:creationId xmlns:a16="http://schemas.microsoft.com/office/drawing/2014/main" id="{CCFBF481-95A3-4B30-5C24-746B8F32A7E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50" b="97344" l="10000" r="90000">
                        <a14:foregroundMark x1="56875" y1="6406" x2="56875" y2="6406"/>
                        <a14:foregroundMark x1="47500" y1="45313" x2="53594" y2="64844"/>
                        <a14:foregroundMark x1="51719" y1="47031" x2="53594" y2="69688"/>
                        <a14:foregroundMark x1="39688" y1="48125" x2="43906" y2="60000"/>
                        <a14:foregroundMark x1="42656" y1="96719" x2="63125" y2="91406"/>
                        <a14:foregroundMark x1="63125" y1="91406" x2="63438" y2="90938"/>
                        <a14:foregroundMark x1="42188" y1="95313" x2="52812" y2="96250"/>
                        <a14:foregroundMark x1="37969" y1="94375" x2="43125" y2="97344"/>
                      </a14:backgroundRemoval>
                    </a14:imgEffect>
                  </a14:imgLayer>
                </a14:imgProps>
              </a:ext>
              <a:ext uri="{28A0092B-C50C-407E-A947-70E740481C1C}">
                <a14:useLocalDpi xmlns:a14="http://schemas.microsoft.com/office/drawing/2010/main" val="0"/>
              </a:ext>
            </a:extLst>
          </a:blip>
          <a:srcRect/>
          <a:stretch>
            <a:fillRect/>
          </a:stretch>
        </p:blipFill>
        <p:spPr bwMode="auto">
          <a:xfrm>
            <a:off x="6603876" y="375403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Effect transition="in" filter="fade">
                                      <p:cBhvr>
                                        <p:cTn id="17" dur="500"/>
                                        <p:tgtEl>
                                          <p:spTgt spid="51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fade">
                                      <p:cBhvr>
                                        <p:cTn id="22" dur="500"/>
                                        <p:tgtEl>
                                          <p:spTgt spid="5130"/>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130"/>
                                        </p:tgtEl>
                                        <p:attrNameLst>
                                          <p:attrName>r</p:attrName>
                                        </p:attrNameLst>
                                      </p:cBhvr>
                                    </p:animRot>
                                    <p:animRot by="-240000">
                                      <p:cBhvr>
                                        <p:cTn id="27" dur="200" fill="hold">
                                          <p:stCondLst>
                                            <p:cond delay="200"/>
                                          </p:stCondLst>
                                        </p:cTn>
                                        <p:tgtEl>
                                          <p:spTgt spid="5130"/>
                                        </p:tgtEl>
                                        <p:attrNameLst>
                                          <p:attrName>r</p:attrName>
                                        </p:attrNameLst>
                                      </p:cBhvr>
                                    </p:animRot>
                                    <p:animRot by="240000">
                                      <p:cBhvr>
                                        <p:cTn id="28" dur="200" fill="hold">
                                          <p:stCondLst>
                                            <p:cond delay="400"/>
                                          </p:stCondLst>
                                        </p:cTn>
                                        <p:tgtEl>
                                          <p:spTgt spid="5130"/>
                                        </p:tgtEl>
                                        <p:attrNameLst>
                                          <p:attrName>r</p:attrName>
                                        </p:attrNameLst>
                                      </p:cBhvr>
                                    </p:animRot>
                                    <p:animRot by="-240000">
                                      <p:cBhvr>
                                        <p:cTn id="29" dur="200" fill="hold">
                                          <p:stCondLst>
                                            <p:cond delay="600"/>
                                          </p:stCondLst>
                                        </p:cTn>
                                        <p:tgtEl>
                                          <p:spTgt spid="5130"/>
                                        </p:tgtEl>
                                        <p:attrNameLst>
                                          <p:attrName>r</p:attrName>
                                        </p:attrNameLst>
                                      </p:cBhvr>
                                    </p:animRot>
                                    <p:animRot by="120000">
                                      <p:cBhvr>
                                        <p:cTn id="30" dur="200" fill="hold">
                                          <p:stCondLst>
                                            <p:cond delay="800"/>
                                          </p:stCondLst>
                                        </p:cTn>
                                        <p:tgtEl>
                                          <p:spTgt spid="5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4" name="TextBox 3"/>
          <p:cNvSpPr txBox="1"/>
          <p:nvPr/>
        </p:nvSpPr>
        <p:spPr>
          <a:xfrm>
            <a:off x="397177" y="1219200"/>
            <a:ext cx="5989140" cy="584775"/>
          </a:xfrm>
          <a:prstGeom prst="rect">
            <a:avLst/>
          </a:prstGeom>
          <a:noFill/>
        </p:spPr>
        <p:txBody>
          <a:bodyPr wrap="none" rtlCol="0">
            <a:spAutoFit/>
          </a:bodyPr>
          <a:lstStyle/>
          <a:p>
            <a:r>
              <a:rPr lang="en-US" dirty="0"/>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ra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a:t>
            </a:r>
          </a:p>
        </p:txBody>
      </p:sp>
      <p:sp>
        <p:nvSpPr>
          <p:cNvPr id="3" name="Trapezoid 2"/>
          <p:cNvSpPr/>
          <p:nvPr/>
        </p:nvSpPr>
        <p:spPr>
          <a:xfrm>
            <a:off x="4114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1E7718E-2846-481B-AB6C-9EF658E9BC1A}"/>
              </a:ext>
            </a:extLst>
          </p:cNvPr>
          <p:cNvSpPr txBox="1"/>
          <p:nvPr/>
        </p:nvSpPr>
        <p:spPr>
          <a:xfrm>
            <a:off x="397177" y="1780408"/>
            <a:ext cx="8349646" cy="1077218"/>
          </a:xfrm>
          <a:prstGeom prst="rect">
            <a:avLst/>
          </a:prstGeom>
          <a:noFill/>
        </p:spPr>
        <p:txBody>
          <a:bodyPr wrap="square" rtlCol="0">
            <a:spAutoFit/>
          </a:bodyPr>
          <a:lstStyle/>
          <a:p>
            <a:r>
              <a:rPr lang="en-US" dirty="0"/>
              <a:t> </a:t>
            </a:r>
            <a:r>
              <a:rPr lang="en-US" sz="3200" i="1" dirty="0">
                <a:solidFill>
                  <a:srgbClr val="0000FF"/>
                </a:solidFill>
                <a:latin typeface="Times New Roman" pitchFamily="18" charset="0"/>
                <a:cs typeface="Times New Roman" pitchFamily="18" charset="0"/>
              </a:rPr>
              <a:t>Tan </a:t>
            </a:r>
            <a:r>
              <a:rPr lang="en-US" sz="3200" i="1" dirty="0" err="1">
                <a:solidFill>
                  <a:srgbClr val="0000FF"/>
                </a:solidFill>
                <a:latin typeface="Times New Roman" pitchFamily="18" charset="0"/>
                <a:cs typeface="Times New Roman" pitchFamily="18" charset="0"/>
              </a:rPr>
              <a:t>học</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Tuấn</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và</a:t>
            </a:r>
            <a:r>
              <a:rPr lang="en-US" sz="3200" i="1" dirty="0">
                <a:solidFill>
                  <a:srgbClr val="0000FF"/>
                </a:solidFill>
                <a:latin typeface="Times New Roman" pitchFamily="18" charset="0"/>
                <a:cs typeface="Times New Roman" pitchFamily="18" charset="0"/>
              </a:rPr>
              <a:t> Minh </a:t>
            </a:r>
            <a:r>
              <a:rPr lang="en-US" sz="3200" i="1" dirty="0" err="1">
                <a:solidFill>
                  <a:srgbClr val="0000FF"/>
                </a:solidFill>
                <a:latin typeface="Times New Roman" pitchFamily="18" charset="0"/>
                <a:cs typeface="Times New Roman" pitchFamily="18" charset="0"/>
              </a:rPr>
              <a:t>thường</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cởi</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áo</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vứt</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xuống</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sân</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trường</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để</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đá</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bóng</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cùng</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các</a:t>
            </a:r>
            <a:r>
              <a:rPr lang="en-US" sz="3200" i="1" dirty="0">
                <a:solidFill>
                  <a:srgbClr val="0000FF"/>
                </a:solidFill>
                <a:latin typeface="Times New Roman" pitchFamily="18" charset="0"/>
                <a:cs typeface="Times New Roman" pitchFamily="18" charset="0"/>
              </a:rPr>
              <a:t> </a:t>
            </a:r>
            <a:r>
              <a:rPr lang="en-US" sz="3200" i="1" dirty="0" err="1">
                <a:solidFill>
                  <a:srgbClr val="0000FF"/>
                </a:solidFill>
                <a:latin typeface="Times New Roman" pitchFamily="18" charset="0"/>
                <a:cs typeface="Times New Roman" pitchFamily="18" charset="0"/>
              </a:rPr>
              <a:t>bạn</a:t>
            </a:r>
            <a:r>
              <a:rPr lang="en-US" sz="3200" i="1" dirty="0">
                <a:solidFill>
                  <a:srgbClr val="0000FF"/>
                </a:solidFill>
                <a:latin typeface="Times New Roman" pitchFamily="18" charset="0"/>
                <a:cs typeface="Times New Roman" pitchFamily="18" charset="0"/>
              </a:rPr>
              <a:t>. </a:t>
            </a:r>
          </a:p>
        </p:txBody>
      </p:sp>
      <p:pic>
        <p:nvPicPr>
          <p:cNvPr id="6" name="Picture 5">
            <a:extLst>
              <a:ext uri="{FF2B5EF4-FFF2-40B4-BE49-F238E27FC236}">
                <a16:creationId xmlns:a16="http://schemas.microsoft.com/office/drawing/2014/main" id="{5D1A425F-3854-BE9D-7FCF-E8E430596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sp>
        <p:nvSpPr>
          <p:cNvPr id="7" name="Rectangle 2">
            <a:extLst>
              <a:ext uri="{FF2B5EF4-FFF2-40B4-BE49-F238E27FC236}">
                <a16:creationId xmlns:a16="http://schemas.microsoft.com/office/drawing/2014/main" id="{21AF6FFC-6F92-3728-C2A1-E3E2CDCB1982}"/>
              </a:ext>
            </a:extLst>
          </p:cNvPr>
          <p:cNvSpPr>
            <a:spLocks noChangeArrowheads="1"/>
          </p:cNvSpPr>
          <p:nvPr/>
        </p:nvSpPr>
        <p:spPr bwMode="auto">
          <a:xfrm>
            <a:off x="2591731" y="392179"/>
            <a:ext cx="636905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1: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Đưa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ra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lời</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khuyên</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cho</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bạn</a:t>
            </a:r>
            <a:endParaRPr kumimoji="0" lang="en-US" sz="2800" b="0" i="0" u="none" strike="noStrike" cap="none" normalizeH="0" baseline="0" dirty="0">
              <a:ln>
                <a:noFill/>
              </a:ln>
              <a:effectLst/>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CE7A9F5E-DA3B-A765-80E1-10753CE355E1}"/>
              </a:ext>
            </a:extLst>
          </p:cNvPr>
          <p:cNvPicPr/>
          <p:nvPr/>
        </p:nvPicPr>
        <p:blipFill>
          <a:blip r:embed="rId4"/>
          <a:stretch>
            <a:fillRect/>
          </a:stretch>
        </p:blipFill>
        <p:spPr>
          <a:xfrm>
            <a:off x="1826088" y="2971800"/>
            <a:ext cx="5491823" cy="3681564"/>
          </a:xfrm>
          <a:prstGeom prst="rect">
            <a:avLst/>
          </a:prstGeom>
        </p:spPr>
      </p:pic>
    </p:spTree>
    <p:extLst>
      <p:ext uri="{BB962C8B-B14F-4D97-AF65-F5344CB8AC3E}">
        <p14:creationId xmlns:p14="http://schemas.microsoft.com/office/powerpoint/2010/main" val="141481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999461A-D09B-F033-3D36-650FACC419E3}"/>
              </a:ext>
            </a:extLst>
          </p:cNvPr>
          <p:cNvGrpSpPr/>
          <p:nvPr/>
        </p:nvGrpSpPr>
        <p:grpSpPr>
          <a:xfrm>
            <a:off x="533400" y="1937449"/>
            <a:ext cx="8305800" cy="1981200"/>
            <a:chOff x="1219200" y="2552700"/>
            <a:chExt cx="8305800" cy="1981200"/>
          </a:xfrm>
        </p:grpSpPr>
        <p:sp>
          <p:nvSpPr>
            <p:cNvPr id="3" name="Rectangle 2"/>
            <p:cNvSpPr/>
            <p:nvPr/>
          </p:nvSpPr>
          <p:spPr>
            <a:xfrm>
              <a:off x="1219200" y="2552700"/>
              <a:ext cx="8305800" cy="1981200"/>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1595551" y="2881580"/>
              <a:ext cx="7906332" cy="1323439"/>
            </a:xfrm>
            <a:prstGeom prst="rect">
              <a:avLst/>
            </a:prstGeom>
            <a:noFill/>
          </p:spPr>
          <p:txBody>
            <a:bodyPr wrap="none" rtlCol="0">
              <a:spAutoFit/>
            </a:bodyPr>
            <a:lstStyle/>
            <a:p>
              <a:r>
                <a:rPr lang="en-US" sz="2400" dirty="0"/>
                <a:t>             </a:t>
              </a:r>
              <a:r>
                <a:rPr lang="en-US" sz="4000" dirty="0" err="1">
                  <a:solidFill>
                    <a:srgbClr val="0000FF"/>
                  </a:solidFill>
                  <a:latin typeface="Times New Roman" pitchFamily="18" charset="0"/>
                  <a:cs typeface="Times New Roman" pitchFamily="18" charset="0"/>
                </a:rPr>
                <a:t>Giữ</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gìn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trang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phục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gọn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gàng</a:t>
              </a:r>
              <a:endParaRPr lang="en-US" sz="4000" dirty="0">
                <a:solidFill>
                  <a:srgbClr val="0000FF"/>
                </a:solidFill>
                <a:latin typeface="Times New Roman" pitchFamily="18" charset="0"/>
                <a:cs typeface="Times New Roman" pitchFamily="18" charset="0"/>
              </a:endParaRPr>
            </a:p>
            <a:p>
              <a:r>
                <a:rPr lang="en-US" sz="4000" dirty="0" err="1">
                  <a:solidFill>
                    <a:srgbClr val="0000FF"/>
                  </a:solidFill>
                  <a:latin typeface="Times New Roman" pitchFamily="18" charset="0"/>
                  <a:cs typeface="Times New Roman" pitchFamily="18" charset="0"/>
                </a:rPr>
                <a:t>Thơm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tho</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sạch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sẽ</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em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càng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đáng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yêu</a:t>
              </a:r>
              <a:r>
                <a:rPr lang="en-US" sz="4000" dirty="0">
                  <a:solidFill>
                    <a:srgbClr val="0000FF"/>
                  </a:solidFill>
                  <a:latin typeface="Times New Roman" pitchFamily="18" charset="0"/>
                  <a:cs typeface="Times New Roman" pitchFamily="18" charset="0"/>
                </a:rPr>
                <a:t>.</a:t>
              </a:r>
            </a:p>
          </p:txBody>
        </p:sp>
      </p:grpSp>
      <p:pic>
        <p:nvPicPr>
          <p:cNvPr id="717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342"/>
          <a:stretch/>
        </p:blipFill>
        <p:spPr bwMode="auto">
          <a:xfrm>
            <a:off x="3505200" y="4406178"/>
            <a:ext cx="2514600" cy="227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F17E6C98-4BBF-88D0-63D6-66E9BA21F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sp>
        <p:nvSpPr>
          <p:cNvPr id="10" name="Rectangle 2">
            <a:extLst>
              <a:ext uri="{FF2B5EF4-FFF2-40B4-BE49-F238E27FC236}">
                <a16:creationId xmlns:a16="http://schemas.microsoft.com/office/drawing/2014/main" id="{E2D449D9-EDF3-CECD-4E3D-D3759AF8DE79}"/>
              </a:ext>
            </a:extLst>
          </p:cNvPr>
          <p:cNvSpPr>
            <a:spLocks noChangeArrowheads="1"/>
          </p:cNvSpPr>
          <p:nvPr/>
        </p:nvSpPr>
        <p:spPr bwMode="auto">
          <a:xfrm>
            <a:off x="2666999" y="176736"/>
            <a:ext cx="6019801"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err="1">
                <a:ln>
                  <a:noFill/>
                </a:ln>
                <a:effectLst/>
                <a:latin typeface="Times New Roman" pitchFamily="18" charset="0"/>
                <a:ea typeface="Times New Roman" pitchFamily="18" charset="0"/>
                <a:cs typeface="Times New Roman" pitchFamily="18" charset="0"/>
              </a:rPr>
              <a:t>động</a:t>
            </a:r>
            <a:r>
              <a:rPr kumimoji="0" lang="en-US" sz="2800" b="1" i="0" u="none" strike="noStrike" cap="none" normalizeH="0" baseline="0">
                <a:ln>
                  <a:noFill/>
                </a:ln>
                <a:effectLst/>
                <a:latin typeface="Times New Roman" pitchFamily="18" charset="0"/>
                <a:ea typeface="Times New Roman" pitchFamily="18" charset="0"/>
                <a:cs typeface="Times New Roman" pitchFamily="18" charset="0"/>
              </a:rPr>
              <a:t> 2: </a:t>
            </a:r>
            <a:r>
              <a:rPr lang="en-US" sz="2800" b="1">
                <a:latin typeface="Times New Roman" pitchFamily="18" charset="0"/>
                <a:ea typeface="Times New Roman" pitchFamily="18" charset="0"/>
                <a:cs typeface="Times New Roman" pitchFamily="18" charset="0"/>
              </a:rPr>
              <a:t>Em rèn thói quen giữ trang phục gọn gàng, sạch sẽ.</a:t>
            </a:r>
            <a:endParaRPr kumimoji="0" lang="en-US" sz="2800" b="0" i="0" u="none" strike="noStrike" cap="none" normalizeH="0" baseline="0" dirty="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3119671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E:\0000000我图PPT\00001PNG素材\儿童卡通\卡通人物.png">
            <a:extLst>
              <a:ext uri="{FF2B5EF4-FFF2-40B4-BE49-F238E27FC236}">
                <a16:creationId xmlns:a16="http://schemas.microsoft.com/office/drawing/2014/main" id="{2BAE3D80-C09B-029D-69E8-B5B63D6BB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4" t="-2572" r="59431" b="58435"/>
          <a:stretch>
            <a:fillRect/>
          </a:stretch>
        </p:blipFill>
        <p:spPr bwMode="auto">
          <a:xfrm flipH="1">
            <a:off x="-77265" y="-157654"/>
            <a:ext cx="1768043" cy="234796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84C77B6-350B-44C1-3796-8132F5C2A436}"/>
              </a:ext>
            </a:extLst>
          </p:cNvPr>
          <p:cNvGrpSpPr/>
          <p:nvPr/>
        </p:nvGrpSpPr>
        <p:grpSpPr>
          <a:xfrm>
            <a:off x="0" y="0"/>
            <a:ext cx="9157636" cy="6858000"/>
            <a:chOff x="0" y="0"/>
            <a:chExt cx="9157636" cy="6858000"/>
          </a:xfrm>
        </p:grpSpPr>
        <p:pic>
          <p:nvPicPr>
            <p:cNvPr id="4" name="Picture 2" descr="E:\0000000我图PPT\03.20\亲子乐园\亲子乐园副本.png">
              <a:extLst>
                <a:ext uri="{FF2B5EF4-FFF2-40B4-BE49-F238E27FC236}">
                  <a16:creationId xmlns:a16="http://schemas.microsoft.com/office/drawing/2014/main" id="{454F1467-A2B8-C22F-7E00-D617329E2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00233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5">
              <a:extLst>
                <a:ext uri="{FF2B5EF4-FFF2-40B4-BE49-F238E27FC236}">
                  <a16:creationId xmlns:a16="http://schemas.microsoft.com/office/drawing/2014/main" id="{AD00E939-F8EA-8F45-0282-116BB17B20A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8" y="1003422"/>
              <a:ext cx="5688632" cy="3978589"/>
            </a:xfrm>
            <a:prstGeom prst="rect">
              <a:avLst/>
            </a:prstGeom>
            <a:effectLst>
              <a:outerShdw blurRad="50800" dist="38100" dir="5400000" algn="t" rotWithShape="0">
                <a:prstClr val="black">
                  <a:alpha val="40000"/>
                </a:prstClr>
              </a:outerShdw>
            </a:effectLst>
          </p:spPr>
        </p:pic>
        <p:pic>
          <p:nvPicPr>
            <p:cNvPr id="6" name="Picture 4" descr="E:\我图PPT\00001PNG素材\扁平化png\2222.png">
              <a:extLst>
                <a:ext uri="{FF2B5EF4-FFF2-40B4-BE49-F238E27FC236}">
                  <a16:creationId xmlns:a16="http://schemas.microsoft.com/office/drawing/2014/main" id="{3345DA06-0306-B6AF-F9E3-AB1ABB1FAE66}"/>
                </a:ext>
              </a:extLst>
            </p:cNvPr>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0" y="1124744"/>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00000我图PPT\03.20\亲子乐园\34.png">
              <a:extLst>
                <a:ext uri="{FF2B5EF4-FFF2-40B4-BE49-F238E27FC236}">
                  <a16:creationId xmlns:a16="http://schemas.microsoft.com/office/drawing/2014/main" id="{DBA821AB-691B-A3A9-8693-04679B3A5A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 y="3808032"/>
              <a:ext cx="9145588" cy="3049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0000000我图PPT\00001PNG素材\儿童卡通\64651.png">
              <a:extLst>
                <a:ext uri="{FF2B5EF4-FFF2-40B4-BE49-F238E27FC236}">
                  <a16:creationId xmlns:a16="http://schemas.microsoft.com/office/drawing/2014/main" id="{FD91F350-44D7-BC95-74DF-4A288A8043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1184" y="1628754"/>
              <a:ext cx="2766452" cy="49660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0000000我图PPT\00001PNG素材\儿童卡通\tr.png">
              <a:extLst>
                <a:ext uri="{FF2B5EF4-FFF2-40B4-BE49-F238E27FC236}">
                  <a16:creationId xmlns:a16="http://schemas.microsoft.com/office/drawing/2014/main" id="{C73C5821-C060-DFF7-2C0F-24BDB40620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311" y="4520127"/>
              <a:ext cx="2766452" cy="18586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FAAEBA45-B670-17F7-B354-F9A2FB466B06}"/>
                </a:ext>
              </a:extLst>
            </p:cNvPr>
            <p:cNvSpPr txBox="1">
              <a:spLocks noChangeArrowheads="1"/>
            </p:cNvSpPr>
            <p:nvPr/>
          </p:nvSpPr>
          <p:spPr bwMode="auto">
            <a:xfrm>
              <a:off x="3085365" y="1462867"/>
              <a:ext cx="3045278"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12" name="TextBox 4">
              <a:extLst>
                <a:ext uri="{FF2B5EF4-FFF2-40B4-BE49-F238E27FC236}">
                  <a16:creationId xmlns:a16="http://schemas.microsoft.com/office/drawing/2014/main" id="{3FC16DF5-684D-7777-10E2-B91F31BA0243}"/>
                </a:ext>
              </a:extLst>
            </p:cNvPr>
            <p:cNvSpPr txBox="1">
              <a:spLocks noChangeArrowheads="1"/>
            </p:cNvSpPr>
            <p:nvPr/>
          </p:nvSpPr>
          <p:spPr bwMode="auto">
            <a:xfrm>
              <a:off x="2931518" y="2198366"/>
              <a:ext cx="3282553"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Nhận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xét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tiết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học</a:t>
              </a: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
          <p:nvSpPr>
            <p:cNvPr id="13" name="TextBox 4">
              <a:extLst>
                <a:ext uri="{FF2B5EF4-FFF2-40B4-BE49-F238E27FC236}">
                  <a16:creationId xmlns:a16="http://schemas.microsoft.com/office/drawing/2014/main" id="{AAABD2AB-7BE1-912E-A732-3E94234EE6C7}"/>
                </a:ext>
              </a:extLst>
            </p:cNvPr>
            <p:cNvSpPr txBox="1">
              <a:spLocks noChangeArrowheads="1"/>
            </p:cNvSpPr>
            <p:nvPr/>
          </p:nvSpPr>
          <p:spPr bwMode="auto">
            <a:xfrm>
              <a:off x="2896717" y="2893420"/>
              <a:ext cx="386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FontTx/>
                <a:buChar char="-"/>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Chuẩn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bị</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err="1">
                  <a:solidFill>
                    <a:srgbClr val="002060"/>
                  </a:solidFill>
                  <a:latin typeface="Times New Roman" panose="02020603050405020304" pitchFamily="18" charset="0"/>
                  <a:cs typeface="Times New Roman" panose="02020603050405020304" pitchFamily="18" charset="0"/>
                </a:rPr>
                <a:t>bài</a:t>
              </a:r>
              <a:r>
                <a:rPr lang="en-US" altLang="en-US" sz="3000" b="1">
                  <a:solidFill>
                    <a:srgbClr val="002060"/>
                  </a:solidFill>
                  <a:latin typeface="Times New Roman" panose="02020603050405020304" pitchFamily="18" charset="0"/>
                  <a:cs typeface="Times New Roman" panose="02020603050405020304" pitchFamily="18" charset="0"/>
                </a:rPr>
                <a:t> sau </a:t>
              </a: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1832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5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6172200"/>
            <a:ext cx="6414655" cy="523220"/>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Bài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hát</a:t>
            </a:r>
            <a:r>
              <a:rPr lang="en-US" sz="2800">
                <a:solidFill>
                  <a:srgbClr val="FF0000"/>
                </a:solidFill>
                <a:latin typeface="Times New Roman" pitchFamily="18" charset="0"/>
                <a:cs typeface="Times New Roman" pitchFamily="18" charset="0"/>
              </a:rPr>
              <a:t>: Chiếc áo mùa đông</a:t>
            </a:r>
            <a:endParaRPr lang="en-US" sz="2800" dirty="0">
              <a:solidFill>
                <a:srgbClr val="FF0000"/>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5CE66440-BA19-280A-E1AB-125EDB5AD0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617" y="0"/>
            <a:ext cx="2770172" cy="907231"/>
          </a:xfrm>
          <a:prstGeom prst="rect">
            <a:avLst/>
          </a:prstGeom>
        </p:spPr>
      </p:pic>
      <p:pic>
        <p:nvPicPr>
          <p:cNvPr id="4" name="[hanhtrangso.nxbgd.vn] Bài hát_ Chiếc áo mùa đông_HTS">
            <a:hlinkClick r:id="" action="ppaction://media"/>
            <a:extLst>
              <a:ext uri="{FF2B5EF4-FFF2-40B4-BE49-F238E27FC236}">
                <a16:creationId xmlns:a16="http://schemas.microsoft.com/office/drawing/2014/main" id="{05E2902A-9AE9-8908-CDEA-483DFE55CC27}"/>
              </a:ext>
            </a:extLst>
          </p:cNvPr>
          <p:cNvPicPr>
            <a:picLocks noChangeAspect="1"/>
          </p:cNvPicPr>
          <p:nvPr>
            <a:videoFile r:link="rId1"/>
            <p:extLst>
              <p:ext uri="{DAA4B4D4-6D71-4841-9C94-3DE7FCFB9230}">
                <p14:media xmlns:p14="http://schemas.microsoft.com/office/powerpoint/2010/main" r:embed="rId2">
                  <p14:trim st="2827" end="4715.6666"/>
                </p14:media>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1592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3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B0C7B-9217-9DCE-1643-2A12A4595929}"/>
              </a:ext>
            </a:extLst>
          </p:cNvPr>
          <p:cNvSpPr txBox="1"/>
          <p:nvPr/>
        </p:nvSpPr>
        <p:spPr>
          <a:xfrm>
            <a:off x="419100" y="990600"/>
            <a:ext cx="830580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gì</a:t>
            </a:r>
            <a:r>
              <a:rPr lang="en-US" sz="3200">
                <a:latin typeface="Times New Roman" panose="02020603050405020304" pitchFamily="18" charset="0"/>
                <a:cs typeface="Times New Roman" panose="02020603050405020304" pitchFamily="18" charset="0"/>
              </a:rPr>
              <a:t> để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tặng</a:t>
            </a:r>
            <a:r>
              <a:rPr lang="en-US" sz="32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B88BFB54-27C9-E181-6FDE-9CD9894A23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4764" y="2514600"/>
            <a:ext cx="6534472" cy="4010864"/>
          </a:xfrm>
          <a:prstGeom prst="rect">
            <a:avLst/>
          </a:prstGeom>
        </p:spPr>
      </p:pic>
      <p:pic>
        <p:nvPicPr>
          <p:cNvPr id="6" name="Picture 5">
            <a:extLst>
              <a:ext uri="{FF2B5EF4-FFF2-40B4-BE49-F238E27FC236}">
                <a16:creationId xmlns:a16="http://schemas.microsoft.com/office/drawing/2014/main" id="{DDE61B1D-5C72-860F-9996-EFA850615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17" y="0"/>
            <a:ext cx="2770172" cy="907231"/>
          </a:xfrm>
          <a:prstGeom prst="rect">
            <a:avLst/>
          </a:prstGeom>
        </p:spPr>
      </p:pic>
    </p:spTree>
    <p:extLst>
      <p:ext uri="{BB962C8B-B14F-4D97-AF65-F5344CB8AC3E}">
        <p14:creationId xmlns:p14="http://schemas.microsoft.com/office/powerpoint/2010/main" val="11133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8" name="Rectangle 7"/>
          <p:cNvSpPr/>
          <p:nvPr/>
        </p:nvSpPr>
        <p:spPr>
          <a:xfrm>
            <a:off x="0" y="0"/>
            <a:ext cx="9144000" cy="182880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152400" y="1295400"/>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800" dirty="0">
                <a:solidFill>
                  <a:schemeClr val="tx1"/>
                </a:solidFill>
                <a:latin typeface=".VnAvant" pitchFamily="34" charset="0"/>
              </a:endParaRPr>
            </a:p>
          </p:txBody>
        </p:sp>
      </p:grpSp>
      <p:sp>
        <p:nvSpPr>
          <p:cNvPr id="11" name="Subtitle 2"/>
          <p:cNvSpPr>
            <a:spLocks noGrp="1"/>
          </p:cNvSpPr>
          <p:nvPr>
            <p:ph type="subTitle" idx="1"/>
          </p:nvPr>
        </p:nvSpPr>
        <p:spPr>
          <a:xfrm>
            <a:off x="397951" y="2391074"/>
            <a:ext cx="8305800" cy="1752600"/>
          </a:xfrm>
        </p:spPr>
        <p:txBody>
          <a:bodyPr>
            <a:noAutofit/>
          </a:bodyPr>
          <a:lstStyle/>
          <a:p>
            <a:r>
              <a:rPr lang="en-US" sz="4800" dirty="0" err="1">
                <a:solidFill>
                  <a:srgbClr val="0000FF"/>
                </a:solidFill>
                <a:latin typeface="HP-087" pitchFamily="34" charset="0"/>
              </a:rPr>
              <a:t>Em</a:t>
            </a:r>
            <a:r>
              <a:rPr lang="en-US" sz="4800" dirty="0">
                <a:solidFill>
                  <a:srgbClr val="0000FF"/>
                </a:solidFill>
                <a:latin typeface="HP-087" pitchFamily="34" charset="0"/>
              </a:rPr>
              <a:t> </a:t>
            </a:r>
            <a:r>
              <a:rPr lang="en-US" sz="4800" dirty="0" err="1">
                <a:solidFill>
                  <a:srgbClr val="0000FF"/>
                </a:solidFill>
                <a:latin typeface="HP-087" pitchFamily="34" charset="0"/>
              </a:rPr>
              <a:t>giữ</a:t>
            </a:r>
            <a:r>
              <a:rPr lang="en-US" sz="4800" dirty="0">
                <a:solidFill>
                  <a:srgbClr val="0000FF"/>
                </a:solidFill>
                <a:latin typeface="HP-087" pitchFamily="34" charset="0"/>
              </a:rPr>
              <a:t> </a:t>
            </a:r>
            <a:r>
              <a:rPr lang="en-US" sz="4800" dirty="0" err="1">
                <a:solidFill>
                  <a:srgbClr val="0000FF"/>
                </a:solidFill>
                <a:latin typeface="HP-087" pitchFamily="34" charset="0"/>
              </a:rPr>
              <a:t>trang</a:t>
            </a:r>
            <a:r>
              <a:rPr lang="en-US" sz="4800" dirty="0">
                <a:solidFill>
                  <a:srgbClr val="0000FF"/>
                </a:solidFill>
                <a:latin typeface="HP-087" pitchFamily="34" charset="0"/>
              </a:rPr>
              <a:t> </a:t>
            </a:r>
            <a:r>
              <a:rPr lang="en-US" sz="4800" err="1">
                <a:solidFill>
                  <a:srgbClr val="0000FF"/>
                </a:solidFill>
                <a:latin typeface="HP-087" pitchFamily="34" charset="0"/>
              </a:rPr>
              <a:t>phục</a:t>
            </a:r>
            <a:r>
              <a:rPr lang="en-US" sz="4800">
                <a:solidFill>
                  <a:srgbClr val="0000FF"/>
                </a:solidFill>
                <a:latin typeface="HP-087" pitchFamily="34" charset="0"/>
              </a:rPr>
              <a:t> </a:t>
            </a:r>
          </a:p>
          <a:p>
            <a:r>
              <a:rPr lang="en-US" sz="4800">
                <a:solidFill>
                  <a:srgbClr val="0000FF"/>
                </a:solidFill>
                <a:latin typeface="HP-087" pitchFamily="34" charset="0"/>
              </a:rPr>
              <a:t>gọn gàng, </a:t>
            </a:r>
            <a:r>
              <a:rPr lang="en-US" sz="4800" dirty="0" err="1">
                <a:solidFill>
                  <a:srgbClr val="0000FF"/>
                </a:solidFill>
                <a:latin typeface="HP-087" pitchFamily="34" charset="0"/>
              </a:rPr>
              <a:t>sạch</a:t>
            </a:r>
            <a:r>
              <a:rPr lang="en-US" sz="4800" dirty="0">
                <a:solidFill>
                  <a:srgbClr val="0000FF"/>
                </a:solidFill>
                <a:latin typeface="HP-087" pitchFamily="34" charset="0"/>
              </a:rPr>
              <a:t> </a:t>
            </a:r>
            <a:r>
              <a:rPr lang="en-US" sz="4800" dirty="0" err="1">
                <a:solidFill>
                  <a:srgbClr val="0000FF"/>
                </a:solidFill>
                <a:latin typeface="HP-087" pitchFamily="34" charset="0"/>
              </a:rPr>
              <a:t>sẽ</a:t>
            </a:r>
            <a:endParaRPr lang="vi-VN" sz="4800" dirty="0">
              <a:solidFill>
                <a:srgbClr val="0000FF"/>
              </a:solidFill>
            </a:endParaRPr>
          </a:p>
        </p:txBody>
      </p:sp>
      <p:sp>
        <p:nvSpPr>
          <p:cNvPr id="3" name="TextBox 2"/>
          <p:cNvSpPr txBox="1"/>
          <p:nvPr/>
        </p:nvSpPr>
        <p:spPr>
          <a:xfrm>
            <a:off x="3581400" y="1565564"/>
            <a:ext cx="4495800" cy="769441"/>
          </a:xfrm>
          <a:prstGeom prst="rect">
            <a:avLst/>
          </a:prstGeom>
          <a:noFill/>
        </p:spPr>
        <p:txBody>
          <a:bodyPr wrap="square" rtlCol="0">
            <a:spAutoFit/>
          </a:bodyPr>
          <a:lstStyle/>
          <a:p>
            <a:r>
              <a:rPr lang="en-US" sz="4400" b="1">
                <a:solidFill>
                  <a:srgbClr val="0000FF"/>
                </a:solidFill>
                <a:latin typeface="Times New Roman" pitchFamily="18" charset="0"/>
                <a:cs typeface="Times New Roman" pitchFamily="18" charset="0"/>
              </a:rPr>
              <a:t>Bài 4</a:t>
            </a:r>
          </a:p>
        </p:txBody>
      </p:sp>
    </p:spTree>
    <p:extLst>
      <p:ext uri="{BB962C8B-B14F-4D97-AF65-F5344CB8AC3E}">
        <p14:creationId xmlns:p14="http://schemas.microsoft.com/office/powerpoint/2010/main" val="4272743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1D89F1-2DFC-F958-4EA8-86F5D33A55B2}"/>
              </a:ext>
            </a:extLst>
          </p:cNvPr>
          <p:cNvPicPr/>
          <p:nvPr/>
        </p:nvPicPr>
        <p:blipFill>
          <a:blip r:embed="rId2"/>
          <a:stretch>
            <a:fillRect/>
          </a:stretch>
        </p:blipFill>
        <p:spPr>
          <a:xfrm>
            <a:off x="2483199" y="1052568"/>
            <a:ext cx="4618951" cy="3667991"/>
          </a:xfrm>
          <a:prstGeom prst="rect">
            <a:avLst/>
          </a:prstGeom>
        </p:spPr>
      </p:pic>
      <p:pic>
        <p:nvPicPr>
          <p:cNvPr id="8" name="Picture 7">
            <a:extLst>
              <a:ext uri="{FF2B5EF4-FFF2-40B4-BE49-F238E27FC236}">
                <a16:creationId xmlns:a16="http://schemas.microsoft.com/office/drawing/2014/main" id="{224D7900-C60C-3D8D-D5E7-C7B9DEC5E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9" name="TextBox 8">
            <a:extLst>
              <a:ext uri="{FF2B5EF4-FFF2-40B4-BE49-F238E27FC236}">
                <a16:creationId xmlns:a16="http://schemas.microsoft.com/office/drawing/2014/main" id="{0A37FE3F-208B-7BC4-93D7-C20075E65EF8}"/>
              </a:ext>
            </a:extLst>
          </p:cNvPr>
          <p:cNvSpPr txBox="1"/>
          <p:nvPr/>
        </p:nvSpPr>
        <p:spPr>
          <a:xfrm>
            <a:off x="1986487" y="98461"/>
            <a:ext cx="7132973" cy="954107"/>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1: Vì sao em cần giữ trang phục gọn gàng, sạch sẽ? </a:t>
            </a:r>
          </a:p>
        </p:txBody>
      </p:sp>
      <p:sp>
        <p:nvSpPr>
          <p:cNvPr id="10" name="TextBox 9">
            <a:extLst>
              <a:ext uri="{FF2B5EF4-FFF2-40B4-BE49-F238E27FC236}">
                <a16:creationId xmlns:a16="http://schemas.microsoft.com/office/drawing/2014/main" id="{7FA18BD3-75F3-A78E-67B6-C58EB844AD34}"/>
              </a:ext>
            </a:extLst>
          </p:cNvPr>
          <p:cNvSpPr txBox="1"/>
          <p:nvPr/>
        </p:nvSpPr>
        <p:spPr>
          <a:xfrm>
            <a:off x="24539" y="4589636"/>
            <a:ext cx="9094921" cy="2323713"/>
          </a:xfrm>
          <a:prstGeom prst="rect">
            <a:avLst/>
          </a:prstGeom>
          <a:noFill/>
        </p:spPr>
        <p:txBody>
          <a:bodyPr wrap="square" rtlCol="0">
            <a:spAutoFit/>
          </a:bodyPr>
          <a:lstStyle/>
          <a:p>
            <a:pPr algn="just"/>
            <a:r>
              <a:rPr lang="en-US" sz="2900" b="1">
                <a:solidFill>
                  <a:srgbClr val="FF0000"/>
                </a:solidFill>
                <a:latin typeface="Times New Roman" panose="02020603050405020304" pitchFamily="18" charset="0"/>
                <a:cs typeface="Times New Roman" panose="02020603050405020304" pitchFamily="18" charset="0"/>
              </a:rPr>
              <a:t>* Kết luận</a:t>
            </a:r>
            <a:r>
              <a:rPr lang="en-US" sz="2900">
                <a:latin typeface="Times New Roman" panose="02020603050405020304" pitchFamily="18" charset="0"/>
                <a:cs typeface="Times New Roman" panose="02020603050405020304" pitchFamily="18" charset="0"/>
              </a:rPr>
              <a:t>: G</a:t>
            </a:r>
            <a:r>
              <a:rPr lang="vi-VN" sz="2900">
                <a:latin typeface="Times New Roman" panose="02020603050405020304" pitchFamily="18" charset="0"/>
                <a:cs typeface="Times New Roman" panose="02020603050405020304" pitchFamily="18" charset="0"/>
              </a:rPr>
              <a:t>iữ trang phục gọn gàng, sạch sẽ là cần thiết để bảo vệ sức khỏe và thể hiện sự tôn trọng. </a:t>
            </a:r>
            <a:endParaRPr lang="en-US" sz="290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pPr>
            <a:r>
              <a:rPr lang="vi-VN" sz="2900">
                <a:latin typeface="Times New Roman" panose="02020603050405020304" pitchFamily="18" charset="0"/>
                <a:cs typeface="Times New Roman" panose="02020603050405020304" pitchFamily="18" charset="0"/>
              </a:rPr>
              <a:t>Trang phục bẩn có thể chứa vi khuẩn, gây bệnh. </a:t>
            </a:r>
            <a:endParaRPr lang="en-US" sz="290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pPr>
            <a:r>
              <a:rPr lang="vi-VN" sz="2900">
                <a:latin typeface="Times New Roman" panose="02020603050405020304" pitchFamily="18" charset="0"/>
                <a:cs typeface="Times New Roman" panose="02020603050405020304" pitchFamily="18" charset="0"/>
              </a:rPr>
              <a:t>Trang phục gọn gàng, sạch sẽ giúp trông đẹp mắt, tự tin và tập trung tốt hơn.</a:t>
            </a:r>
            <a:endParaRPr lang="en-US" sz="2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18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823CBE-1DA3-77BD-E842-662794643E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9" name="TextBox 8">
            <a:extLst>
              <a:ext uri="{FF2B5EF4-FFF2-40B4-BE49-F238E27FC236}">
                <a16:creationId xmlns:a16="http://schemas.microsoft.com/office/drawing/2014/main" id="{35631725-D48B-5EE5-28FA-840781B9478A}"/>
              </a:ext>
            </a:extLst>
          </p:cNvPr>
          <p:cNvSpPr txBox="1"/>
          <p:nvPr/>
        </p:nvSpPr>
        <p:spPr>
          <a:xfrm>
            <a:off x="2028151" y="152400"/>
            <a:ext cx="7132973" cy="954107"/>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a:t>
            </a:r>
            <a:r>
              <a:rPr lang="vi-VN" sz="2800" b="1">
                <a:solidFill>
                  <a:srgbClr val="26333A"/>
                </a:solidFill>
                <a:latin typeface="Times New Roman" panose="02020603050405020304" pitchFamily="18" charset="0"/>
                <a:cs typeface="Times New Roman" panose="02020603050405020304" pitchFamily="18" charset="0"/>
              </a:rPr>
              <a:t>Em mặc trang phục gọn gàng, sạch sẽ như thế nào?</a:t>
            </a:r>
            <a:r>
              <a:rPr lang="en-GB" sz="2800" b="1">
                <a:solidFill>
                  <a:srgbClr val="26333A"/>
                </a:solidFill>
                <a:latin typeface="Times New Roman" panose="02020603050405020304" pitchFamily="18" charset="0"/>
                <a:cs typeface="Times New Roman" panose="02020603050405020304" pitchFamily="18" charset="0"/>
              </a:rPr>
              <a:t> </a:t>
            </a:r>
          </a:p>
        </p:txBody>
      </p:sp>
      <p:grpSp>
        <p:nvGrpSpPr>
          <p:cNvPr id="10" name="Group 9">
            <a:extLst>
              <a:ext uri="{FF2B5EF4-FFF2-40B4-BE49-F238E27FC236}">
                <a16:creationId xmlns:a16="http://schemas.microsoft.com/office/drawing/2014/main" id="{0C8F7286-DF02-60B4-4C9E-0C0F8E176DA3}"/>
              </a:ext>
            </a:extLst>
          </p:cNvPr>
          <p:cNvGrpSpPr/>
          <p:nvPr/>
        </p:nvGrpSpPr>
        <p:grpSpPr>
          <a:xfrm>
            <a:off x="304800" y="1465692"/>
            <a:ext cx="2011680" cy="2103120"/>
            <a:chOff x="998998" y="1183394"/>
            <a:chExt cx="1681714" cy="1656402"/>
          </a:xfrm>
        </p:grpSpPr>
        <p:sp>
          <p:nvSpPr>
            <p:cNvPr id="11" name="Shape 1862">
              <a:extLst>
                <a:ext uri="{FF2B5EF4-FFF2-40B4-BE49-F238E27FC236}">
                  <a16:creationId xmlns:a16="http://schemas.microsoft.com/office/drawing/2014/main" id="{A566FEC3-3FAB-C807-5CE5-68F1F1785F91}"/>
                </a:ext>
              </a:extLst>
            </p:cNvPr>
            <p:cNvSpPr/>
            <p:nvPr/>
          </p:nvSpPr>
          <p:spPr>
            <a:xfrm>
              <a:off x="998998" y="1183394"/>
              <a:ext cx="1681714" cy="1656402"/>
            </a:xfrm>
            <a:custGeom>
              <a:avLst/>
              <a:gdLst/>
              <a:ahLst/>
              <a:cxnLst/>
              <a:rect l="0" t="0" r="0" b="0"/>
              <a:pathLst>
                <a:path w="1000963" h="1047915">
                  <a:moveTo>
                    <a:pt x="123406" y="0"/>
                  </a:moveTo>
                  <a:lnTo>
                    <a:pt x="935381" y="0"/>
                  </a:lnTo>
                  <a:cubicBezTo>
                    <a:pt x="1000963" y="0"/>
                    <a:pt x="997344" y="65469"/>
                    <a:pt x="997344" y="65469"/>
                  </a:cubicBezTo>
                  <a:lnTo>
                    <a:pt x="946734" y="982434"/>
                  </a:lnTo>
                  <a:cubicBezTo>
                    <a:pt x="943127" y="1047915"/>
                    <a:pt x="877557" y="1047915"/>
                    <a:pt x="877557" y="1047915"/>
                  </a:cubicBezTo>
                  <a:lnTo>
                    <a:pt x="65570" y="1047915"/>
                  </a:lnTo>
                  <a:cubicBezTo>
                    <a:pt x="0" y="1047915"/>
                    <a:pt x="3620" y="982434"/>
                    <a:pt x="3620" y="982434"/>
                  </a:cubicBezTo>
                  <a:lnTo>
                    <a:pt x="54216" y="65469"/>
                  </a:lnTo>
                  <a:cubicBezTo>
                    <a:pt x="57836" y="0"/>
                    <a:pt x="123406" y="0"/>
                    <a:pt x="123406" y="0"/>
                  </a:cubicBezTo>
                  <a:close/>
                </a:path>
              </a:pathLst>
            </a:custGeom>
            <a:ln w="0" cap="flat">
              <a:miter lim="127000"/>
            </a:ln>
          </p:spPr>
          <p:style>
            <a:lnRef idx="0">
              <a:srgbClr val="000000">
                <a:alpha val="0"/>
              </a:srgbClr>
            </a:lnRef>
            <a:fillRef idx="1">
              <a:srgbClr val="009ED5"/>
            </a:fillRef>
            <a:effectRef idx="0">
              <a:scrgbClr r="0" g="0" b="0"/>
            </a:effectRef>
            <a:fontRef idx="none"/>
          </p:style>
          <p:txBody>
            <a:bodyPr/>
            <a:lstStyle/>
            <a:p>
              <a:endParaRPr lang="en-US"/>
            </a:p>
          </p:txBody>
        </p:sp>
        <p:pic>
          <p:nvPicPr>
            <p:cNvPr id="12" name="Picture 11">
              <a:extLst>
                <a:ext uri="{FF2B5EF4-FFF2-40B4-BE49-F238E27FC236}">
                  <a16:creationId xmlns:a16="http://schemas.microsoft.com/office/drawing/2014/main" id="{11BF0C5B-AB34-3B1D-791F-C2FEC9C996FD}"/>
                </a:ext>
              </a:extLst>
            </p:cNvPr>
            <p:cNvPicPr/>
            <p:nvPr/>
          </p:nvPicPr>
          <p:blipFill>
            <a:blip r:embed="rId3"/>
            <a:stretch>
              <a:fillRect/>
            </a:stretch>
          </p:blipFill>
          <p:spPr>
            <a:xfrm>
              <a:off x="1207666" y="1454514"/>
              <a:ext cx="1068629" cy="1371190"/>
            </a:xfrm>
            <a:prstGeom prst="rect">
              <a:avLst/>
            </a:prstGeom>
          </p:spPr>
        </p:pic>
      </p:grpSp>
      <p:grpSp>
        <p:nvGrpSpPr>
          <p:cNvPr id="13" name="Group 12">
            <a:extLst>
              <a:ext uri="{FF2B5EF4-FFF2-40B4-BE49-F238E27FC236}">
                <a16:creationId xmlns:a16="http://schemas.microsoft.com/office/drawing/2014/main" id="{1A30753B-EB34-F57E-F9D6-B4742D51E310}"/>
              </a:ext>
            </a:extLst>
          </p:cNvPr>
          <p:cNvGrpSpPr/>
          <p:nvPr/>
        </p:nvGrpSpPr>
        <p:grpSpPr>
          <a:xfrm>
            <a:off x="2438400" y="1476822"/>
            <a:ext cx="2011680" cy="2103120"/>
            <a:chOff x="952818" y="3110761"/>
            <a:chExt cx="1681714" cy="1697567"/>
          </a:xfrm>
        </p:grpSpPr>
        <p:sp>
          <p:nvSpPr>
            <p:cNvPr id="14" name="Shape 1856">
              <a:extLst>
                <a:ext uri="{FF2B5EF4-FFF2-40B4-BE49-F238E27FC236}">
                  <a16:creationId xmlns:a16="http://schemas.microsoft.com/office/drawing/2014/main" id="{14FD0509-8A09-6FDD-3767-697D1E17C753}"/>
                </a:ext>
              </a:extLst>
            </p:cNvPr>
            <p:cNvSpPr/>
            <p:nvPr/>
          </p:nvSpPr>
          <p:spPr>
            <a:xfrm>
              <a:off x="952818" y="3110761"/>
              <a:ext cx="1681714" cy="1697567"/>
            </a:xfrm>
            <a:custGeom>
              <a:avLst/>
              <a:gdLst/>
              <a:ahLst/>
              <a:cxnLst/>
              <a:rect l="0" t="0" r="0" b="0"/>
              <a:pathLst>
                <a:path w="1000963" h="1047915">
                  <a:moveTo>
                    <a:pt x="123406" y="0"/>
                  </a:moveTo>
                  <a:lnTo>
                    <a:pt x="935381" y="0"/>
                  </a:lnTo>
                  <a:cubicBezTo>
                    <a:pt x="1000963" y="0"/>
                    <a:pt x="997344" y="65469"/>
                    <a:pt x="997344" y="65469"/>
                  </a:cubicBezTo>
                  <a:lnTo>
                    <a:pt x="946734" y="982434"/>
                  </a:lnTo>
                  <a:cubicBezTo>
                    <a:pt x="943128" y="1047915"/>
                    <a:pt x="877557" y="1047915"/>
                    <a:pt x="877557" y="1047915"/>
                  </a:cubicBezTo>
                  <a:lnTo>
                    <a:pt x="65570" y="1047915"/>
                  </a:lnTo>
                  <a:cubicBezTo>
                    <a:pt x="0" y="1047915"/>
                    <a:pt x="3620" y="982434"/>
                    <a:pt x="3620" y="982434"/>
                  </a:cubicBezTo>
                  <a:lnTo>
                    <a:pt x="54216" y="65469"/>
                  </a:lnTo>
                  <a:cubicBezTo>
                    <a:pt x="57836" y="0"/>
                    <a:pt x="123406" y="0"/>
                    <a:pt x="123406" y="0"/>
                  </a:cubicBezTo>
                  <a:close/>
                </a:path>
              </a:pathLst>
            </a:custGeom>
            <a:ln w="0" cap="flat">
              <a:miter lim="127000"/>
            </a:ln>
          </p:spPr>
          <p:style>
            <a:lnRef idx="0">
              <a:srgbClr val="000000">
                <a:alpha val="0"/>
              </a:srgbClr>
            </a:lnRef>
            <a:fillRef idx="1">
              <a:srgbClr val="EA5B6B"/>
            </a:fillRef>
            <a:effectRef idx="0">
              <a:scrgbClr r="0" g="0" b="0"/>
            </a:effectRef>
            <a:fontRef idx="none"/>
          </p:style>
          <p:txBody>
            <a:bodyPr/>
            <a:lstStyle/>
            <a:p>
              <a:endParaRPr lang="en-US"/>
            </a:p>
          </p:txBody>
        </p:sp>
        <p:pic>
          <p:nvPicPr>
            <p:cNvPr id="15" name="Picture 14">
              <a:extLst>
                <a:ext uri="{FF2B5EF4-FFF2-40B4-BE49-F238E27FC236}">
                  <a16:creationId xmlns:a16="http://schemas.microsoft.com/office/drawing/2014/main" id="{511CA444-D7A4-EC21-1953-3215544EACC8}"/>
                </a:ext>
              </a:extLst>
            </p:cNvPr>
            <p:cNvPicPr/>
            <p:nvPr/>
          </p:nvPicPr>
          <p:blipFill>
            <a:blip r:embed="rId4"/>
            <a:stretch>
              <a:fillRect/>
            </a:stretch>
          </p:blipFill>
          <p:spPr>
            <a:xfrm>
              <a:off x="1153247" y="3381881"/>
              <a:ext cx="1041835" cy="1426447"/>
            </a:xfrm>
            <a:prstGeom prst="rect">
              <a:avLst/>
            </a:prstGeom>
          </p:spPr>
        </p:pic>
      </p:grpSp>
      <p:grpSp>
        <p:nvGrpSpPr>
          <p:cNvPr id="16" name="Group 15">
            <a:extLst>
              <a:ext uri="{FF2B5EF4-FFF2-40B4-BE49-F238E27FC236}">
                <a16:creationId xmlns:a16="http://schemas.microsoft.com/office/drawing/2014/main" id="{4168FAD6-887E-334F-88DF-9A0E64623109}"/>
              </a:ext>
            </a:extLst>
          </p:cNvPr>
          <p:cNvGrpSpPr/>
          <p:nvPr/>
        </p:nvGrpSpPr>
        <p:grpSpPr>
          <a:xfrm>
            <a:off x="4572000" y="1465692"/>
            <a:ext cx="2011680" cy="2103120"/>
            <a:chOff x="6486743" y="1142228"/>
            <a:chExt cx="1738926" cy="1697567"/>
          </a:xfrm>
        </p:grpSpPr>
        <p:sp>
          <p:nvSpPr>
            <p:cNvPr id="17" name="Shape 1868">
              <a:extLst>
                <a:ext uri="{FF2B5EF4-FFF2-40B4-BE49-F238E27FC236}">
                  <a16:creationId xmlns:a16="http://schemas.microsoft.com/office/drawing/2014/main" id="{68933543-6DBF-8F88-3B95-21DF2F283418}"/>
                </a:ext>
              </a:extLst>
            </p:cNvPr>
            <p:cNvSpPr/>
            <p:nvPr/>
          </p:nvSpPr>
          <p:spPr>
            <a:xfrm>
              <a:off x="6486743" y="1142228"/>
              <a:ext cx="1738926" cy="1697567"/>
            </a:xfrm>
            <a:custGeom>
              <a:avLst/>
              <a:gdLst/>
              <a:ahLst/>
              <a:cxnLst/>
              <a:rect l="0" t="0" r="0" b="0"/>
              <a:pathLst>
                <a:path w="1000963" h="1047915">
                  <a:moveTo>
                    <a:pt x="123406" y="0"/>
                  </a:moveTo>
                  <a:lnTo>
                    <a:pt x="935381" y="0"/>
                  </a:lnTo>
                  <a:cubicBezTo>
                    <a:pt x="1000963" y="0"/>
                    <a:pt x="997344" y="65469"/>
                    <a:pt x="997344" y="65469"/>
                  </a:cubicBezTo>
                  <a:lnTo>
                    <a:pt x="946734" y="982434"/>
                  </a:lnTo>
                  <a:cubicBezTo>
                    <a:pt x="943128" y="1047915"/>
                    <a:pt x="877557" y="1047915"/>
                    <a:pt x="877557" y="1047915"/>
                  </a:cubicBezTo>
                  <a:lnTo>
                    <a:pt x="65570" y="1047915"/>
                  </a:lnTo>
                  <a:cubicBezTo>
                    <a:pt x="0" y="1047915"/>
                    <a:pt x="3620" y="982434"/>
                    <a:pt x="3620" y="982434"/>
                  </a:cubicBezTo>
                  <a:lnTo>
                    <a:pt x="54216" y="65469"/>
                  </a:lnTo>
                  <a:cubicBezTo>
                    <a:pt x="57836" y="0"/>
                    <a:pt x="123406" y="0"/>
                    <a:pt x="123406" y="0"/>
                  </a:cubicBezTo>
                  <a:close/>
                </a:path>
              </a:pathLst>
            </a:custGeom>
            <a:ln w="0" cap="flat">
              <a:miter lim="127000"/>
            </a:ln>
          </p:spPr>
          <p:style>
            <a:lnRef idx="0">
              <a:srgbClr val="000000">
                <a:alpha val="0"/>
              </a:srgbClr>
            </a:lnRef>
            <a:fillRef idx="1">
              <a:srgbClr val="FCC325"/>
            </a:fillRef>
            <a:effectRef idx="0">
              <a:scrgbClr r="0" g="0" b="0"/>
            </a:effectRef>
            <a:fontRef idx="none"/>
          </p:style>
          <p:txBody>
            <a:bodyPr/>
            <a:lstStyle/>
            <a:p>
              <a:endParaRPr lang="en-US"/>
            </a:p>
          </p:txBody>
        </p:sp>
        <p:pic>
          <p:nvPicPr>
            <p:cNvPr id="18" name="Picture 17">
              <a:extLst>
                <a:ext uri="{FF2B5EF4-FFF2-40B4-BE49-F238E27FC236}">
                  <a16:creationId xmlns:a16="http://schemas.microsoft.com/office/drawing/2014/main" id="{575E193F-033B-A3EA-20CA-B237500C5097}"/>
                </a:ext>
              </a:extLst>
            </p:cNvPr>
            <p:cNvPicPr/>
            <p:nvPr/>
          </p:nvPicPr>
          <p:blipFill>
            <a:blip r:embed="rId5"/>
            <a:stretch>
              <a:fillRect/>
            </a:stretch>
          </p:blipFill>
          <p:spPr>
            <a:xfrm>
              <a:off x="6602433" y="1394970"/>
              <a:ext cx="1422154" cy="1430733"/>
            </a:xfrm>
            <a:prstGeom prst="rect">
              <a:avLst/>
            </a:prstGeom>
          </p:spPr>
        </p:pic>
      </p:grpSp>
      <p:grpSp>
        <p:nvGrpSpPr>
          <p:cNvPr id="19" name="Group 18">
            <a:extLst>
              <a:ext uri="{FF2B5EF4-FFF2-40B4-BE49-F238E27FC236}">
                <a16:creationId xmlns:a16="http://schemas.microsoft.com/office/drawing/2014/main" id="{63EBAF56-F74B-5723-867E-9F27717CD577}"/>
              </a:ext>
            </a:extLst>
          </p:cNvPr>
          <p:cNvGrpSpPr/>
          <p:nvPr/>
        </p:nvGrpSpPr>
        <p:grpSpPr>
          <a:xfrm>
            <a:off x="6705600" y="1447800"/>
            <a:ext cx="2011680" cy="2103120"/>
            <a:chOff x="6372200" y="3105523"/>
            <a:chExt cx="1738926" cy="1697567"/>
          </a:xfrm>
        </p:grpSpPr>
        <p:sp>
          <p:nvSpPr>
            <p:cNvPr id="20" name="Shape 1859">
              <a:extLst>
                <a:ext uri="{FF2B5EF4-FFF2-40B4-BE49-F238E27FC236}">
                  <a16:creationId xmlns:a16="http://schemas.microsoft.com/office/drawing/2014/main" id="{C369C0B1-CEC7-BF1E-A1DE-BE2451D39DE8}"/>
                </a:ext>
              </a:extLst>
            </p:cNvPr>
            <p:cNvSpPr/>
            <p:nvPr/>
          </p:nvSpPr>
          <p:spPr>
            <a:xfrm>
              <a:off x="6372200" y="3105523"/>
              <a:ext cx="1738926" cy="1697567"/>
            </a:xfrm>
            <a:custGeom>
              <a:avLst/>
              <a:gdLst/>
              <a:ahLst/>
              <a:cxnLst/>
              <a:rect l="0" t="0" r="0" b="0"/>
              <a:pathLst>
                <a:path w="1000963" h="1047915">
                  <a:moveTo>
                    <a:pt x="123406" y="0"/>
                  </a:moveTo>
                  <a:lnTo>
                    <a:pt x="935381" y="0"/>
                  </a:lnTo>
                  <a:cubicBezTo>
                    <a:pt x="1000963" y="0"/>
                    <a:pt x="997344" y="65469"/>
                    <a:pt x="997344" y="65469"/>
                  </a:cubicBezTo>
                  <a:lnTo>
                    <a:pt x="946734" y="982434"/>
                  </a:lnTo>
                  <a:cubicBezTo>
                    <a:pt x="943127" y="1047915"/>
                    <a:pt x="877557" y="1047915"/>
                    <a:pt x="877557" y="1047915"/>
                  </a:cubicBezTo>
                  <a:lnTo>
                    <a:pt x="65570" y="1047915"/>
                  </a:lnTo>
                  <a:cubicBezTo>
                    <a:pt x="0" y="1047915"/>
                    <a:pt x="3619" y="982434"/>
                    <a:pt x="3619" y="982434"/>
                  </a:cubicBezTo>
                  <a:lnTo>
                    <a:pt x="54216" y="65469"/>
                  </a:lnTo>
                  <a:cubicBezTo>
                    <a:pt x="57836" y="0"/>
                    <a:pt x="123406" y="0"/>
                    <a:pt x="123406" y="0"/>
                  </a:cubicBezTo>
                  <a:close/>
                </a:path>
              </a:pathLst>
            </a:custGeom>
            <a:ln w="0" cap="flat">
              <a:miter lim="127000"/>
            </a:ln>
          </p:spPr>
          <p:style>
            <a:lnRef idx="0">
              <a:srgbClr val="000000">
                <a:alpha val="0"/>
              </a:srgbClr>
            </a:lnRef>
            <a:fillRef idx="1">
              <a:srgbClr val="D27EAB"/>
            </a:fillRef>
            <a:effectRef idx="0">
              <a:scrgbClr r="0" g="0" b="0"/>
            </a:effectRef>
            <a:fontRef idx="none"/>
          </p:style>
          <p:txBody>
            <a:bodyPr/>
            <a:lstStyle/>
            <a:p>
              <a:endParaRPr lang="en-US"/>
            </a:p>
          </p:txBody>
        </p:sp>
        <p:pic>
          <p:nvPicPr>
            <p:cNvPr id="21" name="Picture 20">
              <a:extLst>
                <a:ext uri="{FF2B5EF4-FFF2-40B4-BE49-F238E27FC236}">
                  <a16:creationId xmlns:a16="http://schemas.microsoft.com/office/drawing/2014/main" id="{CB46B54C-8828-E353-45D7-F2668F92E548}"/>
                </a:ext>
              </a:extLst>
            </p:cNvPr>
            <p:cNvPicPr/>
            <p:nvPr/>
          </p:nvPicPr>
          <p:blipFill>
            <a:blip r:embed="rId6"/>
            <a:stretch>
              <a:fillRect/>
            </a:stretch>
          </p:blipFill>
          <p:spPr>
            <a:xfrm>
              <a:off x="6640470" y="3376643"/>
              <a:ext cx="1022615" cy="1426447"/>
            </a:xfrm>
            <a:prstGeom prst="rect">
              <a:avLst/>
            </a:prstGeom>
          </p:spPr>
        </p:pic>
      </p:grpSp>
      <p:sp>
        <p:nvSpPr>
          <p:cNvPr id="22" name="TextBox 21">
            <a:extLst>
              <a:ext uri="{FF2B5EF4-FFF2-40B4-BE49-F238E27FC236}">
                <a16:creationId xmlns:a16="http://schemas.microsoft.com/office/drawing/2014/main" id="{935D0616-5E63-8FC3-4488-9822F828BD10}"/>
              </a:ext>
            </a:extLst>
          </p:cNvPr>
          <p:cNvSpPr txBox="1"/>
          <p:nvPr/>
        </p:nvSpPr>
        <p:spPr>
          <a:xfrm>
            <a:off x="69253" y="3911817"/>
            <a:ext cx="9074747" cy="2246769"/>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 Kết luận:</a:t>
            </a:r>
          </a:p>
          <a:p>
            <a:r>
              <a:rPr lang="vi-VN" sz="2800">
                <a:latin typeface="Times New Roman" pitchFamily="18" charset="0"/>
                <a:cs typeface="Times New Roman" pitchFamily="18" charset="0"/>
              </a:rPr>
              <a:t>- Em mặc trang phục phù hợp với hoàn cảnh, thời tiết và sở thích của mình.</a:t>
            </a:r>
            <a:br>
              <a:rPr lang="vi-VN" sz="2800">
                <a:latin typeface="Times New Roman" pitchFamily="18" charset="0"/>
                <a:cs typeface="Times New Roman" pitchFamily="18" charset="0"/>
              </a:rPr>
            </a:br>
            <a:r>
              <a:rPr lang="vi-VN" sz="2800">
                <a:latin typeface="Times New Roman" pitchFamily="18" charset="0"/>
                <a:cs typeface="Times New Roman" pitchFamily="18" charset="0"/>
              </a:rPr>
              <a:t>- </a:t>
            </a:r>
            <a:r>
              <a:rPr lang="en-US" sz="2800">
                <a:latin typeface="Times New Roman" pitchFamily="18" charset="0"/>
                <a:cs typeface="Times New Roman" pitchFamily="18" charset="0"/>
              </a:rPr>
              <a:t>Em mặc áo cài khuy, bẻ cổ áo, sơ vin gọn gàng.</a:t>
            </a:r>
          </a:p>
          <a:p>
            <a:r>
              <a:rPr lang="en-US" sz="2800">
                <a:latin typeface="Times New Roman" pitchFamily="18" charset="0"/>
                <a:cs typeface="Times New Roman" pitchFamily="18" charset="0"/>
              </a:rPr>
              <a:t>- Em đi dép quai hậu.</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288989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823CBE-1DA3-77BD-E842-662794643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9" name="TextBox 8">
            <a:extLst>
              <a:ext uri="{FF2B5EF4-FFF2-40B4-BE49-F238E27FC236}">
                <a16:creationId xmlns:a16="http://schemas.microsoft.com/office/drawing/2014/main" id="{35631725-D48B-5EE5-28FA-840781B9478A}"/>
              </a:ext>
            </a:extLst>
          </p:cNvPr>
          <p:cNvSpPr txBox="1"/>
          <p:nvPr/>
        </p:nvSpPr>
        <p:spPr>
          <a:xfrm>
            <a:off x="2028151" y="152400"/>
            <a:ext cx="7132973" cy="954107"/>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3: </a:t>
            </a:r>
            <a:r>
              <a:rPr lang="vi-VN" sz="2800" b="1">
                <a:solidFill>
                  <a:srgbClr val="26333A"/>
                </a:solidFill>
                <a:latin typeface="Times New Roman" panose="02020603050405020304" pitchFamily="18" charset="0"/>
                <a:cs typeface="Times New Roman" panose="02020603050405020304" pitchFamily="18" charset="0"/>
              </a:rPr>
              <a:t>Em </a:t>
            </a:r>
            <a:r>
              <a:rPr lang="en-US" sz="2800" b="1">
                <a:solidFill>
                  <a:srgbClr val="26333A"/>
                </a:solidFill>
                <a:latin typeface="Times New Roman" panose="02020603050405020304" pitchFamily="18" charset="0"/>
                <a:cs typeface="Times New Roman" panose="02020603050405020304" pitchFamily="18" charset="0"/>
              </a:rPr>
              <a:t>giữ</a:t>
            </a:r>
            <a:r>
              <a:rPr lang="vi-VN" sz="2800" b="1">
                <a:solidFill>
                  <a:srgbClr val="26333A"/>
                </a:solidFill>
                <a:latin typeface="Times New Roman" panose="02020603050405020304" pitchFamily="18" charset="0"/>
                <a:cs typeface="Times New Roman" panose="02020603050405020304" pitchFamily="18" charset="0"/>
              </a:rPr>
              <a:t> trang phục gọn gàng, sạch sẽ như thế nào?</a:t>
            </a:r>
            <a:r>
              <a:rPr lang="en-GB" sz="2800" b="1">
                <a:solidFill>
                  <a:srgbClr val="26333A"/>
                </a:solidFill>
                <a:latin typeface="Times New Roman" panose="02020603050405020304" pitchFamily="18" charset="0"/>
                <a:cs typeface="Times New Roman" panose="02020603050405020304" pitchFamily="18" charset="0"/>
              </a:rPr>
              <a:t> </a:t>
            </a:r>
          </a:p>
        </p:txBody>
      </p:sp>
      <p:grpSp>
        <p:nvGrpSpPr>
          <p:cNvPr id="2" name="Group 1">
            <a:extLst>
              <a:ext uri="{FF2B5EF4-FFF2-40B4-BE49-F238E27FC236}">
                <a16:creationId xmlns:a16="http://schemas.microsoft.com/office/drawing/2014/main" id="{DDD7E2A6-49AC-D785-E946-4FC413B5CAD6}"/>
              </a:ext>
            </a:extLst>
          </p:cNvPr>
          <p:cNvGrpSpPr/>
          <p:nvPr/>
        </p:nvGrpSpPr>
        <p:grpSpPr>
          <a:xfrm>
            <a:off x="457200" y="1219200"/>
            <a:ext cx="2514600" cy="2804160"/>
            <a:chOff x="688599" y="1207910"/>
            <a:chExt cx="1951415" cy="1936214"/>
          </a:xfrm>
        </p:grpSpPr>
        <p:sp>
          <p:nvSpPr>
            <p:cNvPr id="3" name="Shape 1865">
              <a:extLst>
                <a:ext uri="{FF2B5EF4-FFF2-40B4-BE49-F238E27FC236}">
                  <a16:creationId xmlns:a16="http://schemas.microsoft.com/office/drawing/2014/main" id="{8CD46BC2-9F70-487B-DBFE-811B12CEE18F}"/>
                </a:ext>
              </a:extLst>
            </p:cNvPr>
            <p:cNvSpPr/>
            <p:nvPr/>
          </p:nvSpPr>
          <p:spPr>
            <a:xfrm>
              <a:off x="688599" y="1207910"/>
              <a:ext cx="1951415" cy="1936214"/>
            </a:xfrm>
            <a:custGeom>
              <a:avLst/>
              <a:gdLst/>
              <a:ahLst/>
              <a:cxnLst/>
              <a:rect l="0" t="0" r="0" b="0"/>
              <a:pathLst>
                <a:path w="1000963" h="1047915">
                  <a:moveTo>
                    <a:pt x="123406" y="0"/>
                  </a:moveTo>
                  <a:lnTo>
                    <a:pt x="935380" y="0"/>
                  </a:lnTo>
                  <a:cubicBezTo>
                    <a:pt x="1000963" y="0"/>
                    <a:pt x="997344" y="65469"/>
                    <a:pt x="997344" y="65469"/>
                  </a:cubicBezTo>
                  <a:lnTo>
                    <a:pt x="946734" y="982434"/>
                  </a:lnTo>
                  <a:cubicBezTo>
                    <a:pt x="943127" y="1047915"/>
                    <a:pt x="877557" y="1047915"/>
                    <a:pt x="877557" y="1047915"/>
                  </a:cubicBezTo>
                  <a:lnTo>
                    <a:pt x="65570" y="1047915"/>
                  </a:lnTo>
                  <a:cubicBezTo>
                    <a:pt x="0" y="1047915"/>
                    <a:pt x="3619" y="982434"/>
                    <a:pt x="3619" y="982434"/>
                  </a:cubicBezTo>
                  <a:lnTo>
                    <a:pt x="54216" y="65469"/>
                  </a:lnTo>
                  <a:cubicBezTo>
                    <a:pt x="57836" y="0"/>
                    <a:pt x="123406" y="0"/>
                    <a:pt x="123406" y="0"/>
                  </a:cubicBezTo>
                  <a:close/>
                </a:path>
              </a:pathLst>
            </a:custGeom>
            <a:ln w="0" cap="flat">
              <a:miter lim="127000"/>
            </a:ln>
          </p:spPr>
          <p:style>
            <a:lnRef idx="0">
              <a:srgbClr val="000000">
                <a:alpha val="0"/>
              </a:srgbClr>
            </a:lnRef>
            <a:fillRef idx="1">
              <a:srgbClr val="86CAE8"/>
            </a:fillRef>
            <a:effectRef idx="0">
              <a:scrgbClr r="0" g="0" b="0"/>
            </a:effectRef>
            <a:fontRef idx="none"/>
          </p:style>
          <p:txBody>
            <a:bodyPr/>
            <a:lstStyle/>
            <a:p>
              <a:endParaRPr lang="en-US"/>
            </a:p>
          </p:txBody>
        </p:sp>
        <p:pic>
          <p:nvPicPr>
            <p:cNvPr id="4" name="Picture 3">
              <a:extLst>
                <a:ext uri="{FF2B5EF4-FFF2-40B4-BE49-F238E27FC236}">
                  <a16:creationId xmlns:a16="http://schemas.microsoft.com/office/drawing/2014/main" id="{4F0FC2EB-4F46-B6AC-F1DF-2D4BECB31319}"/>
                </a:ext>
              </a:extLst>
            </p:cNvPr>
            <p:cNvPicPr/>
            <p:nvPr/>
          </p:nvPicPr>
          <p:blipFill>
            <a:blip r:embed="rId4"/>
            <a:stretch>
              <a:fillRect/>
            </a:stretch>
          </p:blipFill>
          <p:spPr>
            <a:xfrm>
              <a:off x="946805" y="1497694"/>
              <a:ext cx="1376291" cy="1631868"/>
            </a:xfrm>
            <a:prstGeom prst="rect">
              <a:avLst/>
            </a:prstGeom>
          </p:spPr>
        </p:pic>
      </p:grpSp>
      <p:grpSp>
        <p:nvGrpSpPr>
          <p:cNvPr id="5" name="Group 4">
            <a:extLst>
              <a:ext uri="{FF2B5EF4-FFF2-40B4-BE49-F238E27FC236}">
                <a16:creationId xmlns:a16="http://schemas.microsoft.com/office/drawing/2014/main" id="{7880902E-04F2-AF63-A6A3-96933B8DD15F}"/>
              </a:ext>
            </a:extLst>
          </p:cNvPr>
          <p:cNvGrpSpPr/>
          <p:nvPr/>
        </p:nvGrpSpPr>
        <p:grpSpPr>
          <a:xfrm>
            <a:off x="3359718" y="1219198"/>
            <a:ext cx="2514600" cy="2804160"/>
            <a:chOff x="3637865" y="1923678"/>
            <a:chExt cx="1951415" cy="1936216"/>
          </a:xfrm>
        </p:grpSpPr>
        <p:sp>
          <p:nvSpPr>
            <p:cNvPr id="6" name="Shape 1871">
              <a:extLst>
                <a:ext uri="{FF2B5EF4-FFF2-40B4-BE49-F238E27FC236}">
                  <a16:creationId xmlns:a16="http://schemas.microsoft.com/office/drawing/2014/main" id="{5F5DF363-C490-4F0D-4540-35431F495D3B}"/>
                </a:ext>
              </a:extLst>
            </p:cNvPr>
            <p:cNvSpPr/>
            <p:nvPr/>
          </p:nvSpPr>
          <p:spPr>
            <a:xfrm>
              <a:off x="3637865" y="1923679"/>
              <a:ext cx="1951415" cy="1936214"/>
            </a:xfrm>
            <a:custGeom>
              <a:avLst/>
              <a:gdLst/>
              <a:ahLst/>
              <a:cxnLst/>
              <a:rect l="0" t="0" r="0" b="0"/>
              <a:pathLst>
                <a:path w="1000963" h="1047915">
                  <a:moveTo>
                    <a:pt x="123406" y="0"/>
                  </a:moveTo>
                  <a:lnTo>
                    <a:pt x="935380" y="0"/>
                  </a:lnTo>
                  <a:cubicBezTo>
                    <a:pt x="1000963" y="0"/>
                    <a:pt x="997344" y="65469"/>
                    <a:pt x="997344" y="65469"/>
                  </a:cubicBezTo>
                  <a:lnTo>
                    <a:pt x="946734" y="982434"/>
                  </a:lnTo>
                  <a:cubicBezTo>
                    <a:pt x="943128" y="1047915"/>
                    <a:pt x="877557" y="1047915"/>
                    <a:pt x="877557" y="1047915"/>
                  </a:cubicBezTo>
                  <a:lnTo>
                    <a:pt x="65570" y="1047915"/>
                  </a:lnTo>
                  <a:cubicBezTo>
                    <a:pt x="0" y="1047915"/>
                    <a:pt x="3619" y="982434"/>
                    <a:pt x="3619" y="982434"/>
                  </a:cubicBezTo>
                  <a:lnTo>
                    <a:pt x="54216" y="65469"/>
                  </a:lnTo>
                  <a:cubicBezTo>
                    <a:pt x="57836" y="0"/>
                    <a:pt x="123406" y="0"/>
                    <a:pt x="123406" y="0"/>
                  </a:cubicBezTo>
                  <a:close/>
                </a:path>
              </a:pathLst>
            </a:custGeom>
            <a:ln w="0" cap="flat">
              <a:miter lim="127000"/>
            </a:ln>
          </p:spPr>
          <p:style>
            <a:lnRef idx="0">
              <a:srgbClr val="000000">
                <a:alpha val="0"/>
              </a:srgbClr>
            </a:lnRef>
            <a:fillRef idx="1">
              <a:srgbClr val="C9E5EC"/>
            </a:fillRef>
            <a:effectRef idx="0">
              <a:scrgbClr r="0" g="0" b="0"/>
            </a:effectRef>
            <a:fontRef idx="none"/>
          </p:style>
          <p:txBody>
            <a:bodyPr/>
            <a:lstStyle/>
            <a:p>
              <a:endParaRPr lang="en-US"/>
            </a:p>
          </p:txBody>
        </p:sp>
        <p:pic>
          <p:nvPicPr>
            <p:cNvPr id="7" name="Picture 6">
              <a:extLst>
                <a:ext uri="{FF2B5EF4-FFF2-40B4-BE49-F238E27FC236}">
                  <a16:creationId xmlns:a16="http://schemas.microsoft.com/office/drawing/2014/main" id="{83AC6AEB-6A26-A728-410E-AABAC8540E5D}"/>
                </a:ext>
              </a:extLst>
            </p:cNvPr>
            <p:cNvPicPr/>
            <p:nvPr/>
          </p:nvPicPr>
          <p:blipFill>
            <a:blip r:embed="rId5"/>
            <a:stretch>
              <a:fillRect/>
            </a:stretch>
          </p:blipFill>
          <p:spPr>
            <a:xfrm>
              <a:off x="3652411" y="1923678"/>
              <a:ext cx="1828661" cy="1936216"/>
            </a:xfrm>
            <a:prstGeom prst="rect">
              <a:avLst/>
            </a:prstGeom>
          </p:spPr>
        </p:pic>
      </p:grpSp>
      <p:grpSp>
        <p:nvGrpSpPr>
          <p:cNvPr id="22" name="Group 21">
            <a:extLst>
              <a:ext uri="{FF2B5EF4-FFF2-40B4-BE49-F238E27FC236}">
                <a16:creationId xmlns:a16="http://schemas.microsoft.com/office/drawing/2014/main" id="{1FD29821-1752-2385-E22F-D812E638EF9C}"/>
              </a:ext>
            </a:extLst>
          </p:cNvPr>
          <p:cNvGrpSpPr/>
          <p:nvPr/>
        </p:nvGrpSpPr>
        <p:grpSpPr>
          <a:xfrm>
            <a:off x="6227102" y="1219198"/>
            <a:ext cx="2514600" cy="2804160"/>
            <a:chOff x="6593238" y="2715766"/>
            <a:chExt cx="1958759" cy="1948319"/>
          </a:xfrm>
        </p:grpSpPr>
        <p:sp>
          <p:nvSpPr>
            <p:cNvPr id="23" name="Shape 1874">
              <a:extLst>
                <a:ext uri="{FF2B5EF4-FFF2-40B4-BE49-F238E27FC236}">
                  <a16:creationId xmlns:a16="http://schemas.microsoft.com/office/drawing/2014/main" id="{580AF664-EC1F-CC1B-E055-E018040B3092}"/>
                </a:ext>
              </a:extLst>
            </p:cNvPr>
            <p:cNvSpPr/>
            <p:nvPr/>
          </p:nvSpPr>
          <p:spPr>
            <a:xfrm>
              <a:off x="6593238" y="2719871"/>
              <a:ext cx="1951415" cy="1936214"/>
            </a:xfrm>
            <a:custGeom>
              <a:avLst/>
              <a:gdLst/>
              <a:ahLst/>
              <a:cxnLst/>
              <a:rect l="0" t="0" r="0" b="0"/>
              <a:pathLst>
                <a:path w="1000963" h="1047915">
                  <a:moveTo>
                    <a:pt x="123406" y="0"/>
                  </a:moveTo>
                  <a:lnTo>
                    <a:pt x="935381" y="0"/>
                  </a:lnTo>
                  <a:cubicBezTo>
                    <a:pt x="1000963" y="0"/>
                    <a:pt x="997344" y="65469"/>
                    <a:pt x="997344" y="65469"/>
                  </a:cubicBezTo>
                  <a:lnTo>
                    <a:pt x="946734" y="982434"/>
                  </a:lnTo>
                  <a:cubicBezTo>
                    <a:pt x="943128" y="1047915"/>
                    <a:pt x="877557" y="1047915"/>
                    <a:pt x="877557" y="1047915"/>
                  </a:cubicBezTo>
                  <a:lnTo>
                    <a:pt x="65570" y="1047915"/>
                  </a:lnTo>
                  <a:cubicBezTo>
                    <a:pt x="0" y="1047915"/>
                    <a:pt x="3620" y="982434"/>
                    <a:pt x="3620" y="982434"/>
                  </a:cubicBezTo>
                  <a:lnTo>
                    <a:pt x="54216" y="65469"/>
                  </a:lnTo>
                  <a:cubicBezTo>
                    <a:pt x="57836" y="0"/>
                    <a:pt x="123406" y="0"/>
                    <a:pt x="123406" y="0"/>
                  </a:cubicBezTo>
                  <a:close/>
                </a:path>
              </a:pathLst>
            </a:custGeom>
            <a:ln w="0" cap="flat">
              <a:miter lim="127000"/>
            </a:ln>
          </p:spPr>
          <p:style>
            <a:lnRef idx="0">
              <a:srgbClr val="000000">
                <a:alpha val="0"/>
              </a:srgbClr>
            </a:lnRef>
            <a:fillRef idx="1">
              <a:srgbClr val="FCC325"/>
            </a:fillRef>
            <a:effectRef idx="0">
              <a:scrgbClr r="0" g="0" b="0"/>
            </a:effectRef>
            <a:fontRef idx="none"/>
          </p:style>
          <p:txBody>
            <a:bodyPr/>
            <a:lstStyle/>
            <a:p>
              <a:endParaRPr lang="en-US"/>
            </a:p>
          </p:txBody>
        </p:sp>
        <p:pic>
          <p:nvPicPr>
            <p:cNvPr id="24" name="Picture 23">
              <a:extLst>
                <a:ext uri="{FF2B5EF4-FFF2-40B4-BE49-F238E27FC236}">
                  <a16:creationId xmlns:a16="http://schemas.microsoft.com/office/drawing/2014/main" id="{B49C8BB6-0233-C6B5-E681-8F75DAF061EF}"/>
                </a:ext>
              </a:extLst>
            </p:cNvPr>
            <p:cNvPicPr/>
            <p:nvPr/>
          </p:nvPicPr>
          <p:blipFill>
            <a:blip r:embed="rId6"/>
            <a:stretch>
              <a:fillRect/>
            </a:stretch>
          </p:blipFill>
          <p:spPr>
            <a:xfrm>
              <a:off x="6600598" y="2715766"/>
              <a:ext cx="1951399" cy="1948319"/>
            </a:xfrm>
            <a:prstGeom prst="rect">
              <a:avLst/>
            </a:prstGeom>
          </p:spPr>
        </p:pic>
      </p:grpSp>
      <p:sp>
        <p:nvSpPr>
          <p:cNvPr id="29" name="TextBox 28">
            <a:extLst>
              <a:ext uri="{FF2B5EF4-FFF2-40B4-BE49-F238E27FC236}">
                <a16:creationId xmlns:a16="http://schemas.microsoft.com/office/drawing/2014/main" id="{1D582EDE-182C-4C90-A583-626A19E41F35}"/>
              </a:ext>
            </a:extLst>
          </p:cNvPr>
          <p:cNvSpPr txBox="1"/>
          <p:nvPr/>
        </p:nvSpPr>
        <p:spPr>
          <a:xfrm>
            <a:off x="79644" y="4257587"/>
            <a:ext cx="9074747" cy="1815882"/>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 Kết luận:</a:t>
            </a:r>
            <a:br>
              <a:rPr lang="vi-VN" sz="2800">
                <a:latin typeface="Times New Roman" pitchFamily="18" charset="0"/>
                <a:cs typeface="Times New Roman" pitchFamily="18" charset="0"/>
              </a:rPr>
            </a:br>
            <a:r>
              <a:rPr lang="vi-VN" sz="2800">
                <a:latin typeface="Times New Roman" pitchFamily="18" charset="0"/>
                <a:cs typeface="Times New Roman" pitchFamily="18" charset="0"/>
              </a:rPr>
              <a:t>- Em giặt giũ quần áo thường xuyên, ít nhất 2 lần một tuần.</a:t>
            </a:r>
            <a:br>
              <a:rPr lang="vi-VN" sz="2800">
                <a:latin typeface="Times New Roman" pitchFamily="18" charset="0"/>
                <a:cs typeface="Times New Roman" pitchFamily="18" charset="0"/>
              </a:rPr>
            </a:br>
            <a:r>
              <a:rPr lang="vi-VN" sz="2800">
                <a:latin typeface="Times New Roman" pitchFamily="18" charset="0"/>
                <a:cs typeface="Times New Roman" pitchFamily="18" charset="0"/>
              </a:rPr>
              <a:t>- Em phơi quần áo ở nơi thoáng mát, tránh ánh nắng trực tiếp.</a:t>
            </a:r>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 Em gấp quần áo gọn gàng và cất ở nơi kín, khô ráo.</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38188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1335" y="1250958"/>
            <a:ext cx="8902665"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00FF"/>
                </a:solidFill>
              </a:rPr>
              <a:t> </a:t>
            </a:r>
            <a:r>
              <a:rPr lang="en-US" sz="3200" dirty="0" err="1">
                <a:solidFill>
                  <a:srgbClr val="0000FF"/>
                </a:solidFill>
                <a:latin typeface="Times New Roman" pitchFamily="18" charset="0"/>
                <a:cs typeface="Times New Roman" pitchFamily="18" charset="0"/>
              </a:rPr>
              <a:t>Bạn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nào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dưới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đây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đã</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biết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giữ</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trang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phục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gọn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gàng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sạch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sẽ</a:t>
            </a:r>
            <a:r>
              <a:rPr lang="en-US" sz="3200" dirty="0">
                <a:solidFill>
                  <a:srgbClr val="0000FF"/>
                </a:solidFill>
                <a:latin typeface="Times New Roman" pitchFamily="18" charset="0"/>
                <a:cs typeface="Times New Roman" pitchFamily="18" charset="0"/>
              </a:rPr>
              <a:t> ? </a:t>
            </a:r>
            <a:r>
              <a:rPr lang="en-US" sz="3200" dirty="0" err="1">
                <a:solidFill>
                  <a:srgbClr val="0000FF"/>
                </a:solidFill>
                <a:latin typeface="Times New Roman" pitchFamily="18" charset="0"/>
                <a:cs typeface="Times New Roman" pitchFamily="18" charset="0"/>
              </a:rPr>
              <a:t>Vì</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sao</a:t>
            </a:r>
            <a:r>
              <a:rPr lang="en-US" sz="3200" dirty="0">
                <a:solidFill>
                  <a:srgbClr val="0000FF"/>
                </a:solidFill>
                <a:latin typeface="Times New Roman" pitchFamily="18" charset="0"/>
                <a:cs typeface="Times New Roman" pitchFamily="18" charset="0"/>
              </a:rPr>
              <a:t> ?</a:t>
            </a:r>
          </a:p>
        </p:txBody>
      </p:sp>
      <p:sp>
        <p:nvSpPr>
          <p:cNvPr id="7" name="Rectangle 1">
            <a:extLst>
              <a:ext uri="{FF2B5EF4-FFF2-40B4-BE49-F238E27FC236}">
                <a16:creationId xmlns:a16="http://schemas.microsoft.com/office/drawing/2014/main" id="{8351CF60-5FF0-F450-56FA-05DEB5069A97}"/>
              </a:ext>
            </a:extLst>
          </p:cNvPr>
          <p:cNvSpPr>
            <a:spLocks noChangeArrowheads="1"/>
          </p:cNvSpPr>
          <p:nvPr/>
        </p:nvSpPr>
        <p:spPr bwMode="auto">
          <a:xfrm>
            <a:off x="2743200" y="153192"/>
            <a:ext cx="586395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Hoạt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1: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Em</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chọn</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bạn</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biết</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b="1" i="0" u="none" strike="noStrike" cap="none" normalizeH="0" baseline="0" err="1">
                <a:ln>
                  <a:noFill/>
                </a:ln>
                <a:effectLst/>
                <a:latin typeface="Times New Roman" pitchFamily="18" charset="0"/>
                <a:ea typeface="Times New Roman" pitchFamily="18" charset="0"/>
                <a:cs typeface="Times New Roman" pitchFamily="18" charset="0"/>
              </a:rPr>
              <a:t>giữ</a:t>
            </a: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 trang phục gọn gàng, sạch sẽ</a:t>
            </a:r>
            <a:endParaRPr kumimoji="0" lang="en-US" sz="3200" b="0" i="0" u="none" strike="noStrike" cap="none" normalizeH="0" baseline="0" dirty="0">
              <a:ln>
                <a:noFill/>
              </a:ln>
              <a:effectLst/>
              <a:latin typeface="Times New Roman" pitchFamily="18" charset="0"/>
              <a:cs typeface="Times New Roman" pitchFamily="18" charset="0"/>
            </a:endParaRPr>
          </a:p>
        </p:txBody>
      </p:sp>
      <p:sp>
        <p:nvSpPr>
          <p:cNvPr id="10" name="Rectangle 1">
            <a:extLst>
              <a:ext uri="{FF2B5EF4-FFF2-40B4-BE49-F238E27FC236}">
                <a16:creationId xmlns:a16="http://schemas.microsoft.com/office/drawing/2014/main" id="{A479DEC3-AC49-1342-0B7E-2FF7EC6782E8}"/>
              </a:ext>
            </a:extLst>
          </p:cNvPr>
          <p:cNvSpPr>
            <a:spLocks noChangeArrowheads="1"/>
          </p:cNvSpPr>
          <p:nvPr/>
        </p:nvSpPr>
        <p:spPr bwMode="auto">
          <a:xfrm>
            <a:off x="321423" y="5369189"/>
            <a:ext cx="850115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Kết</a:t>
            </a: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luận</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Em</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cần</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học</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tập</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hành</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giữ</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vệ</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sinh</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đôi</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tay</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của</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các</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bạn</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err="1">
                <a:ln>
                  <a:noFill/>
                </a:ln>
                <a:effectLst/>
                <a:latin typeface="Times New Roman" pitchFamily="18" charset="0"/>
                <a:ea typeface="Times New Roman" pitchFamily="18" charset="0"/>
                <a:cs typeface="Times New Roman" pitchFamily="18" charset="0"/>
              </a:rPr>
              <a:t>tranh</a:t>
            </a:r>
            <a:r>
              <a:rPr lang="en-US" sz="3200">
                <a:latin typeface="Times New Roman" pitchFamily="18" charset="0"/>
                <a:ea typeface="Times New Roman" pitchFamily="18" charset="0"/>
                <a:cs typeface="Times New Roman" pitchFamily="18" charset="0"/>
              </a:rPr>
              <a:t> </a:t>
            </a:r>
            <a:r>
              <a:rPr kumimoji="0" lang="en-US" sz="3200" i="0" u="none" strike="noStrike" cap="none" normalizeH="0" baseline="0">
                <a:ln>
                  <a:noFill/>
                </a:ln>
                <a:effectLst/>
                <a:latin typeface="Times New Roman" pitchFamily="18" charset="0"/>
                <a:ea typeface="Times New Roman" pitchFamily="18" charset="0"/>
                <a:cs typeface="Times New Roman" pitchFamily="18" charset="0"/>
              </a:rPr>
              <a:t>1,</a:t>
            </a:r>
            <a:r>
              <a:rPr lang="en-US" sz="3200">
                <a:latin typeface="Times New Roman" pitchFamily="18" charset="0"/>
                <a:ea typeface="Times New Roman" pitchFamily="18" charset="0"/>
                <a:cs typeface="Times New Roman" pitchFamily="18" charset="0"/>
              </a:rPr>
              <a:t> 2</a:t>
            </a:r>
            <a:r>
              <a:rPr kumimoji="0" lang="en-US" sz="3200" i="0" u="none" strike="noStrike" cap="none" normalizeH="0" baseline="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không</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nên</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làm</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theo</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hành</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của</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các</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dirty="0" err="1">
                <a:ln>
                  <a:noFill/>
                </a:ln>
                <a:effectLst/>
                <a:latin typeface="Times New Roman" pitchFamily="18" charset="0"/>
                <a:ea typeface="Times New Roman" pitchFamily="18" charset="0"/>
                <a:cs typeface="Times New Roman" pitchFamily="18" charset="0"/>
              </a:rPr>
              <a:t>bạn</a:t>
            </a:r>
            <a:r>
              <a:rPr kumimoji="0" lang="en-US" sz="3200"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3200" i="0" u="none" strike="noStrike" cap="none" normalizeH="0" baseline="0" err="1">
                <a:ln>
                  <a:noFill/>
                </a:ln>
                <a:effectLst/>
                <a:latin typeface="Times New Roman" pitchFamily="18" charset="0"/>
                <a:ea typeface="Times New Roman" pitchFamily="18" charset="0"/>
                <a:cs typeface="Times New Roman" pitchFamily="18" charset="0"/>
              </a:rPr>
              <a:t>tranh</a:t>
            </a:r>
            <a:r>
              <a:rPr kumimoji="0" lang="en-US" sz="3200" i="0" u="none" strike="noStrike" cap="none" normalizeH="0" baseline="0">
                <a:ln>
                  <a:noFill/>
                </a:ln>
                <a:effectLst/>
                <a:latin typeface="Times New Roman" pitchFamily="18" charset="0"/>
                <a:ea typeface="Times New Roman" pitchFamily="18" charset="0"/>
                <a:cs typeface="Times New Roman" pitchFamily="18" charset="0"/>
              </a:rPr>
              <a:t> 3.</a:t>
            </a:r>
            <a:endParaRPr kumimoji="0" lang="en-US" sz="3200" i="0" u="none" strike="noStrike" cap="none" normalizeH="0" baseline="0" dirty="0">
              <a:ln>
                <a:noFill/>
              </a:ln>
              <a:effectLst/>
              <a:latin typeface="Times New Roman" pitchFamily="18" charset="0"/>
              <a:cs typeface="Times New Roman" pitchFamily="18" charset="0"/>
            </a:endParaRPr>
          </a:p>
        </p:txBody>
      </p:sp>
      <p:grpSp>
        <p:nvGrpSpPr>
          <p:cNvPr id="11" name="Group 10">
            <a:extLst>
              <a:ext uri="{FF2B5EF4-FFF2-40B4-BE49-F238E27FC236}">
                <a16:creationId xmlns:a16="http://schemas.microsoft.com/office/drawing/2014/main" id="{231F4842-C0DB-E31A-54C7-0F540A674F7F}"/>
              </a:ext>
            </a:extLst>
          </p:cNvPr>
          <p:cNvGrpSpPr/>
          <p:nvPr/>
        </p:nvGrpSpPr>
        <p:grpSpPr>
          <a:xfrm>
            <a:off x="174404" y="2348724"/>
            <a:ext cx="2857306" cy="2843267"/>
            <a:chOff x="701751" y="1789685"/>
            <a:chExt cx="2108379" cy="2087865"/>
          </a:xfrm>
        </p:grpSpPr>
        <p:pic>
          <p:nvPicPr>
            <p:cNvPr id="16" name="Picture 15">
              <a:extLst>
                <a:ext uri="{FF2B5EF4-FFF2-40B4-BE49-F238E27FC236}">
                  <a16:creationId xmlns:a16="http://schemas.microsoft.com/office/drawing/2014/main" id="{BB4DEA92-ACF1-CC86-7087-787D5464238D}"/>
                </a:ext>
              </a:extLst>
            </p:cNvPr>
            <p:cNvPicPr/>
            <p:nvPr/>
          </p:nvPicPr>
          <p:blipFill>
            <a:blip r:embed="rId4"/>
            <a:stretch>
              <a:fillRect/>
            </a:stretch>
          </p:blipFill>
          <p:spPr>
            <a:xfrm>
              <a:off x="1042476" y="1985913"/>
              <a:ext cx="1462926" cy="1722505"/>
            </a:xfrm>
            <a:prstGeom prst="rect">
              <a:avLst/>
            </a:prstGeom>
          </p:spPr>
        </p:pic>
        <p:sp>
          <p:nvSpPr>
            <p:cNvPr id="12" name="Shape 1682">
              <a:extLst>
                <a:ext uri="{FF2B5EF4-FFF2-40B4-BE49-F238E27FC236}">
                  <a16:creationId xmlns:a16="http://schemas.microsoft.com/office/drawing/2014/main" id="{21C26893-9555-F032-B4DF-9A79A4859909}"/>
                </a:ext>
              </a:extLst>
            </p:cNvPr>
            <p:cNvSpPr/>
            <p:nvPr/>
          </p:nvSpPr>
          <p:spPr>
            <a:xfrm>
              <a:off x="701751" y="1789685"/>
              <a:ext cx="2108379" cy="2087865"/>
            </a:xfrm>
            <a:custGeom>
              <a:avLst/>
              <a:gdLst/>
              <a:ahLst/>
              <a:cxnLst/>
              <a:rect l="0" t="0" r="0" b="0"/>
              <a:pathLst>
                <a:path w="1806753" h="1806753">
                  <a:moveTo>
                    <a:pt x="903376" y="1806753"/>
                  </a:moveTo>
                  <a:cubicBezTo>
                    <a:pt x="1401496" y="1806753"/>
                    <a:pt x="1806753" y="1401496"/>
                    <a:pt x="1806753" y="903376"/>
                  </a:cubicBezTo>
                  <a:cubicBezTo>
                    <a:pt x="1806753" y="405257"/>
                    <a:pt x="1401496" y="0"/>
                    <a:pt x="903376" y="0"/>
                  </a:cubicBezTo>
                  <a:cubicBezTo>
                    <a:pt x="405257" y="0"/>
                    <a:pt x="0" y="405257"/>
                    <a:pt x="0" y="903376"/>
                  </a:cubicBezTo>
                  <a:cubicBezTo>
                    <a:pt x="0" y="1401496"/>
                    <a:pt x="405257" y="1806753"/>
                    <a:pt x="903376" y="1806753"/>
                  </a:cubicBezTo>
                  <a:close/>
                </a:path>
              </a:pathLst>
            </a:custGeom>
            <a:ln w="49594" cap="flat">
              <a:miter lim="127000"/>
            </a:ln>
          </p:spPr>
          <p:style>
            <a:lnRef idx="1">
              <a:srgbClr val="FCC325"/>
            </a:lnRef>
            <a:fillRef idx="0">
              <a:srgbClr val="000000">
                <a:alpha val="0"/>
              </a:srgbClr>
            </a:fillRef>
            <a:effectRef idx="0">
              <a:scrgbClr r="0" g="0" b="0"/>
            </a:effectRef>
            <a:fontRef idx="none"/>
          </p:style>
          <p:txBody>
            <a:bodyPr/>
            <a:lstStyle/>
            <a:p>
              <a:endParaRPr lang="en-US" dirty="0"/>
            </a:p>
          </p:txBody>
        </p:sp>
        <p:sp>
          <p:nvSpPr>
            <p:cNvPr id="13" name="Shape 1594">
              <a:extLst>
                <a:ext uri="{FF2B5EF4-FFF2-40B4-BE49-F238E27FC236}">
                  <a16:creationId xmlns:a16="http://schemas.microsoft.com/office/drawing/2014/main" id="{3264466D-8A88-14D6-AC6E-168A64B1C1DE}"/>
                </a:ext>
              </a:extLst>
            </p:cNvPr>
            <p:cNvSpPr/>
            <p:nvPr/>
          </p:nvSpPr>
          <p:spPr>
            <a:xfrm>
              <a:off x="2380406" y="1894647"/>
              <a:ext cx="224452" cy="220096"/>
            </a:xfrm>
            <a:custGeom>
              <a:avLst/>
              <a:gdLst/>
              <a:ahLst/>
              <a:cxnLst/>
              <a:rect l="0" t="0" r="0" b="0"/>
              <a:pathLst>
                <a:path w="203302" h="203302">
                  <a:moveTo>
                    <a:pt x="101651" y="203302"/>
                  </a:moveTo>
                  <a:cubicBezTo>
                    <a:pt x="157785" y="203302"/>
                    <a:pt x="203302" y="157797"/>
                    <a:pt x="203302" y="101650"/>
                  </a:cubicBezTo>
                  <a:cubicBezTo>
                    <a:pt x="203302" y="45517"/>
                    <a:pt x="157785" y="0"/>
                    <a:pt x="101651" y="0"/>
                  </a:cubicBezTo>
                  <a:cubicBezTo>
                    <a:pt x="45517" y="0"/>
                    <a:pt x="0" y="45517"/>
                    <a:pt x="0" y="101650"/>
                  </a:cubicBezTo>
                  <a:cubicBezTo>
                    <a:pt x="0" y="157797"/>
                    <a:pt x="45517" y="203302"/>
                    <a:pt x="101651" y="203302"/>
                  </a:cubicBezTo>
                  <a:close/>
                </a:path>
              </a:pathLst>
            </a:custGeom>
            <a:ln w="12700" cap="flat">
              <a:miter lim="127000"/>
            </a:ln>
          </p:spPr>
          <p:style>
            <a:lnRef idx="1">
              <a:srgbClr val="86CAE8"/>
            </a:lnRef>
            <a:fillRef idx="0">
              <a:srgbClr val="000000">
                <a:alpha val="0"/>
              </a:srgbClr>
            </a:fillRef>
            <a:effectRef idx="0">
              <a:scrgbClr r="0" g="0" b="0"/>
            </a:effectRef>
            <a:fontRef idx="none"/>
          </p:style>
          <p:txBody>
            <a:bodyPr/>
            <a:lstStyle/>
            <a:p>
              <a:endParaRPr lang="en-US"/>
            </a:p>
          </p:txBody>
        </p:sp>
        <p:sp>
          <p:nvSpPr>
            <p:cNvPr id="14" name="Shape 1593">
              <a:extLst>
                <a:ext uri="{FF2B5EF4-FFF2-40B4-BE49-F238E27FC236}">
                  <a16:creationId xmlns:a16="http://schemas.microsoft.com/office/drawing/2014/main" id="{C816FBB8-F567-B890-A785-E545C67297C3}"/>
                </a:ext>
              </a:extLst>
            </p:cNvPr>
            <p:cNvSpPr/>
            <p:nvPr/>
          </p:nvSpPr>
          <p:spPr>
            <a:xfrm>
              <a:off x="2383995" y="1913688"/>
              <a:ext cx="203200" cy="190416"/>
            </a:xfrm>
            <a:custGeom>
              <a:avLst/>
              <a:gdLst/>
              <a:ahLst/>
              <a:cxnLst/>
              <a:rect l="0" t="0" r="0" b="0"/>
              <a:pathLst>
                <a:path w="203302" h="203302">
                  <a:moveTo>
                    <a:pt x="101651" y="0"/>
                  </a:moveTo>
                  <a:cubicBezTo>
                    <a:pt x="157785" y="0"/>
                    <a:pt x="203302" y="45517"/>
                    <a:pt x="203302" y="101650"/>
                  </a:cubicBezTo>
                  <a:cubicBezTo>
                    <a:pt x="203302" y="157797"/>
                    <a:pt x="157785" y="203302"/>
                    <a:pt x="101651" y="203302"/>
                  </a:cubicBezTo>
                  <a:cubicBezTo>
                    <a:pt x="45517" y="203302"/>
                    <a:pt x="0" y="157797"/>
                    <a:pt x="0" y="101650"/>
                  </a:cubicBezTo>
                  <a:cubicBezTo>
                    <a:pt x="0" y="45517"/>
                    <a:pt x="45517" y="0"/>
                    <a:pt x="10165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5" name="TextBox 14">
              <a:extLst>
                <a:ext uri="{FF2B5EF4-FFF2-40B4-BE49-F238E27FC236}">
                  <a16:creationId xmlns:a16="http://schemas.microsoft.com/office/drawing/2014/main" id="{952BF8F9-6002-9546-B408-1F7372EC1AE7}"/>
                </a:ext>
              </a:extLst>
            </p:cNvPr>
            <p:cNvSpPr txBox="1"/>
            <p:nvPr/>
          </p:nvSpPr>
          <p:spPr>
            <a:xfrm>
              <a:off x="2376050" y="1877737"/>
              <a:ext cx="203200" cy="253916"/>
            </a:xfrm>
            <a:prstGeom prst="rect">
              <a:avLst/>
            </a:prstGeom>
            <a:noFill/>
          </p:spPr>
          <p:txBody>
            <a:bodyPr wrap="square" rtlCol="0">
              <a:spAutoFit/>
            </a:bodyPr>
            <a:lstStyle/>
            <a:p>
              <a:r>
                <a:rPr lang="en-US" sz="1600" b="1" dirty="0">
                  <a:solidFill>
                    <a:srgbClr val="0099DA"/>
                  </a:solidFill>
                  <a:latin typeface="Arial" panose="020B0604020202020204" pitchFamily="34" charset="0"/>
                  <a:cs typeface="Arial" panose="020B0604020202020204" pitchFamily="34" charset="0"/>
                </a:rPr>
                <a:t>1</a:t>
              </a:r>
            </a:p>
          </p:txBody>
        </p:sp>
      </p:grpSp>
      <p:grpSp>
        <p:nvGrpSpPr>
          <p:cNvPr id="17" name="Group 16">
            <a:extLst>
              <a:ext uri="{FF2B5EF4-FFF2-40B4-BE49-F238E27FC236}">
                <a16:creationId xmlns:a16="http://schemas.microsoft.com/office/drawing/2014/main" id="{57B0F225-18C8-B098-B4E7-16F7FF80D7BF}"/>
              </a:ext>
            </a:extLst>
          </p:cNvPr>
          <p:cNvGrpSpPr/>
          <p:nvPr/>
        </p:nvGrpSpPr>
        <p:grpSpPr>
          <a:xfrm>
            <a:off x="3227861" y="2328176"/>
            <a:ext cx="2857305" cy="2843268"/>
            <a:chOff x="3513611" y="1789685"/>
            <a:chExt cx="2108378" cy="2087865"/>
          </a:xfrm>
        </p:grpSpPr>
        <p:sp>
          <p:nvSpPr>
            <p:cNvPr id="18" name="Shape 1682">
              <a:extLst>
                <a:ext uri="{FF2B5EF4-FFF2-40B4-BE49-F238E27FC236}">
                  <a16:creationId xmlns:a16="http://schemas.microsoft.com/office/drawing/2014/main" id="{DC72B4A3-A542-60F9-5C3B-E280045A286B}"/>
                </a:ext>
              </a:extLst>
            </p:cNvPr>
            <p:cNvSpPr/>
            <p:nvPr/>
          </p:nvSpPr>
          <p:spPr>
            <a:xfrm>
              <a:off x="3513611" y="1789685"/>
              <a:ext cx="2108378" cy="2087865"/>
            </a:xfrm>
            <a:custGeom>
              <a:avLst/>
              <a:gdLst/>
              <a:ahLst/>
              <a:cxnLst/>
              <a:rect l="0" t="0" r="0" b="0"/>
              <a:pathLst>
                <a:path w="1806753" h="1806753">
                  <a:moveTo>
                    <a:pt x="903376" y="1806753"/>
                  </a:moveTo>
                  <a:cubicBezTo>
                    <a:pt x="1401496" y="1806753"/>
                    <a:pt x="1806753" y="1401496"/>
                    <a:pt x="1806753" y="903376"/>
                  </a:cubicBezTo>
                  <a:cubicBezTo>
                    <a:pt x="1806753" y="405257"/>
                    <a:pt x="1401496" y="0"/>
                    <a:pt x="903376" y="0"/>
                  </a:cubicBezTo>
                  <a:cubicBezTo>
                    <a:pt x="405257" y="0"/>
                    <a:pt x="0" y="405257"/>
                    <a:pt x="0" y="903376"/>
                  </a:cubicBezTo>
                  <a:cubicBezTo>
                    <a:pt x="0" y="1401496"/>
                    <a:pt x="405257" y="1806753"/>
                    <a:pt x="903376" y="1806753"/>
                  </a:cubicBezTo>
                  <a:close/>
                </a:path>
              </a:pathLst>
            </a:custGeom>
            <a:ln w="49594" cap="flat">
              <a:miter lim="127000"/>
            </a:ln>
          </p:spPr>
          <p:style>
            <a:lnRef idx="1">
              <a:srgbClr val="FCC325"/>
            </a:lnRef>
            <a:fillRef idx="0">
              <a:srgbClr val="000000">
                <a:alpha val="0"/>
              </a:srgbClr>
            </a:fillRef>
            <a:effectRef idx="0">
              <a:scrgbClr r="0" g="0" b="0"/>
            </a:effectRef>
            <a:fontRef idx="none"/>
          </p:style>
          <p:txBody>
            <a:bodyPr/>
            <a:lstStyle/>
            <a:p>
              <a:endParaRPr lang="en-US" dirty="0"/>
            </a:p>
          </p:txBody>
        </p:sp>
        <p:sp>
          <p:nvSpPr>
            <p:cNvPr id="19" name="Shape 1593">
              <a:extLst>
                <a:ext uri="{FF2B5EF4-FFF2-40B4-BE49-F238E27FC236}">
                  <a16:creationId xmlns:a16="http://schemas.microsoft.com/office/drawing/2014/main" id="{5E9F4FE4-0084-830B-5F9B-7E2FD088E93D}"/>
                </a:ext>
              </a:extLst>
            </p:cNvPr>
            <p:cNvSpPr/>
            <p:nvPr/>
          </p:nvSpPr>
          <p:spPr>
            <a:xfrm>
              <a:off x="5212624" y="1913688"/>
              <a:ext cx="201547" cy="221515"/>
            </a:xfrm>
            <a:custGeom>
              <a:avLst/>
              <a:gdLst/>
              <a:ahLst/>
              <a:cxnLst/>
              <a:rect l="0" t="0" r="0" b="0"/>
              <a:pathLst>
                <a:path w="203302" h="203302">
                  <a:moveTo>
                    <a:pt x="101651" y="0"/>
                  </a:moveTo>
                  <a:cubicBezTo>
                    <a:pt x="157785" y="0"/>
                    <a:pt x="203302" y="45517"/>
                    <a:pt x="203302" y="101650"/>
                  </a:cubicBezTo>
                  <a:cubicBezTo>
                    <a:pt x="203302" y="157797"/>
                    <a:pt x="157785" y="203302"/>
                    <a:pt x="101651" y="203302"/>
                  </a:cubicBezTo>
                  <a:cubicBezTo>
                    <a:pt x="45517" y="203302"/>
                    <a:pt x="0" y="157797"/>
                    <a:pt x="0" y="101650"/>
                  </a:cubicBezTo>
                  <a:cubicBezTo>
                    <a:pt x="0" y="45517"/>
                    <a:pt x="45517" y="0"/>
                    <a:pt x="10165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0" name="Shape 1594">
              <a:extLst>
                <a:ext uri="{FF2B5EF4-FFF2-40B4-BE49-F238E27FC236}">
                  <a16:creationId xmlns:a16="http://schemas.microsoft.com/office/drawing/2014/main" id="{DC582BA9-42C0-E05E-55A1-7E912C91FC6F}"/>
                </a:ext>
              </a:extLst>
            </p:cNvPr>
            <p:cNvSpPr/>
            <p:nvPr/>
          </p:nvSpPr>
          <p:spPr>
            <a:xfrm>
              <a:off x="5214880" y="1904075"/>
              <a:ext cx="207202" cy="221516"/>
            </a:xfrm>
            <a:custGeom>
              <a:avLst/>
              <a:gdLst/>
              <a:ahLst/>
              <a:cxnLst/>
              <a:rect l="0" t="0" r="0" b="0"/>
              <a:pathLst>
                <a:path w="203302" h="203302">
                  <a:moveTo>
                    <a:pt x="101651" y="203302"/>
                  </a:moveTo>
                  <a:cubicBezTo>
                    <a:pt x="157785" y="203302"/>
                    <a:pt x="203302" y="157797"/>
                    <a:pt x="203302" y="101650"/>
                  </a:cubicBezTo>
                  <a:cubicBezTo>
                    <a:pt x="203302" y="45517"/>
                    <a:pt x="157785" y="0"/>
                    <a:pt x="101651" y="0"/>
                  </a:cubicBezTo>
                  <a:cubicBezTo>
                    <a:pt x="45517" y="0"/>
                    <a:pt x="0" y="45517"/>
                    <a:pt x="0" y="101650"/>
                  </a:cubicBezTo>
                  <a:cubicBezTo>
                    <a:pt x="0" y="157797"/>
                    <a:pt x="45517" y="203302"/>
                    <a:pt x="101651" y="203302"/>
                  </a:cubicBezTo>
                  <a:close/>
                </a:path>
              </a:pathLst>
            </a:custGeom>
            <a:ln w="12700" cap="flat">
              <a:miter lim="127000"/>
            </a:ln>
          </p:spPr>
          <p:style>
            <a:lnRef idx="1">
              <a:srgbClr val="86CAE8"/>
            </a:lnRef>
            <a:fillRef idx="0">
              <a:srgbClr val="000000">
                <a:alpha val="0"/>
              </a:srgbClr>
            </a:fillRef>
            <a:effectRef idx="0">
              <a:scrgbClr r="0" g="0" b="0"/>
            </a:effectRef>
            <a:fontRef idx="none"/>
          </p:style>
          <p:txBody>
            <a:bodyPr/>
            <a:lstStyle/>
            <a:p>
              <a:endParaRPr lang="en-US"/>
            </a:p>
          </p:txBody>
        </p:sp>
        <p:sp>
          <p:nvSpPr>
            <p:cNvPr id="21" name="TextBox 20">
              <a:extLst>
                <a:ext uri="{FF2B5EF4-FFF2-40B4-BE49-F238E27FC236}">
                  <a16:creationId xmlns:a16="http://schemas.microsoft.com/office/drawing/2014/main" id="{5FAFFFA9-BDBB-73EF-B6CA-30CCD05459DF}"/>
                </a:ext>
              </a:extLst>
            </p:cNvPr>
            <p:cNvSpPr txBox="1"/>
            <p:nvPr/>
          </p:nvSpPr>
          <p:spPr>
            <a:xfrm>
              <a:off x="5214880" y="1881284"/>
              <a:ext cx="207202" cy="276999"/>
            </a:xfrm>
            <a:prstGeom prst="rect">
              <a:avLst/>
            </a:prstGeom>
            <a:noFill/>
          </p:spPr>
          <p:txBody>
            <a:bodyPr wrap="square" rtlCol="0">
              <a:spAutoFit/>
            </a:bodyPr>
            <a:lstStyle/>
            <a:p>
              <a:r>
                <a:rPr lang="en-US" b="1" dirty="0">
                  <a:solidFill>
                    <a:srgbClr val="0099DA"/>
                  </a:solidFill>
                  <a:latin typeface="Arial" panose="020B0604020202020204" pitchFamily="34" charset="0"/>
                  <a:cs typeface="Arial" panose="020B0604020202020204" pitchFamily="34" charset="0"/>
                </a:rPr>
                <a:t>2</a:t>
              </a:r>
            </a:p>
          </p:txBody>
        </p:sp>
        <p:pic>
          <p:nvPicPr>
            <p:cNvPr id="22" name="Picture 21">
              <a:extLst>
                <a:ext uri="{FF2B5EF4-FFF2-40B4-BE49-F238E27FC236}">
                  <a16:creationId xmlns:a16="http://schemas.microsoft.com/office/drawing/2014/main" id="{11E9D937-7C95-B0F0-E9E8-D0B30A7F3EDD}"/>
                </a:ext>
              </a:extLst>
            </p:cNvPr>
            <p:cNvPicPr/>
            <p:nvPr/>
          </p:nvPicPr>
          <p:blipFill>
            <a:blip r:embed="rId5"/>
            <a:stretch>
              <a:fillRect/>
            </a:stretch>
          </p:blipFill>
          <p:spPr>
            <a:xfrm>
              <a:off x="3635091" y="2133828"/>
              <a:ext cx="1946953" cy="1724763"/>
            </a:xfrm>
            <a:prstGeom prst="rect">
              <a:avLst/>
            </a:prstGeom>
          </p:spPr>
        </p:pic>
      </p:grpSp>
      <p:grpSp>
        <p:nvGrpSpPr>
          <p:cNvPr id="23" name="Group 22">
            <a:extLst>
              <a:ext uri="{FF2B5EF4-FFF2-40B4-BE49-F238E27FC236}">
                <a16:creationId xmlns:a16="http://schemas.microsoft.com/office/drawing/2014/main" id="{96E43EAE-B48B-C105-C4CE-644EEE5D0D32}"/>
              </a:ext>
            </a:extLst>
          </p:cNvPr>
          <p:cNvGrpSpPr/>
          <p:nvPr/>
        </p:nvGrpSpPr>
        <p:grpSpPr>
          <a:xfrm>
            <a:off x="6232534" y="2348724"/>
            <a:ext cx="2800803" cy="2890998"/>
            <a:chOff x="6324599" y="1754636"/>
            <a:chExt cx="2066686" cy="2122915"/>
          </a:xfrm>
        </p:grpSpPr>
        <p:sp>
          <p:nvSpPr>
            <p:cNvPr id="24" name="Shape 1682">
              <a:extLst>
                <a:ext uri="{FF2B5EF4-FFF2-40B4-BE49-F238E27FC236}">
                  <a16:creationId xmlns:a16="http://schemas.microsoft.com/office/drawing/2014/main" id="{A1649F98-592A-260E-BDD2-1A37EC5EE863}"/>
                </a:ext>
              </a:extLst>
            </p:cNvPr>
            <p:cNvSpPr/>
            <p:nvPr/>
          </p:nvSpPr>
          <p:spPr>
            <a:xfrm>
              <a:off x="6343929" y="1754636"/>
              <a:ext cx="2047356" cy="2122915"/>
            </a:xfrm>
            <a:custGeom>
              <a:avLst/>
              <a:gdLst/>
              <a:ahLst/>
              <a:cxnLst/>
              <a:rect l="0" t="0" r="0" b="0"/>
              <a:pathLst>
                <a:path w="1806753" h="1806753">
                  <a:moveTo>
                    <a:pt x="903376" y="1806753"/>
                  </a:moveTo>
                  <a:cubicBezTo>
                    <a:pt x="1401496" y="1806753"/>
                    <a:pt x="1806753" y="1401496"/>
                    <a:pt x="1806753" y="903376"/>
                  </a:cubicBezTo>
                  <a:cubicBezTo>
                    <a:pt x="1806753" y="405257"/>
                    <a:pt x="1401496" y="0"/>
                    <a:pt x="903376" y="0"/>
                  </a:cubicBezTo>
                  <a:cubicBezTo>
                    <a:pt x="405257" y="0"/>
                    <a:pt x="0" y="405257"/>
                    <a:pt x="0" y="903376"/>
                  </a:cubicBezTo>
                  <a:cubicBezTo>
                    <a:pt x="0" y="1401496"/>
                    <a:pt x="405257" y="1806753"/>
                    <a:pt x="903376" y="1806753"/>
                  </a:cubicBezTo>
                  <a:close/>
                </a:path>
              </a:pathLst>
            </a:custGeom>
            <a:ln w="49594" cap="flat">
              <a:miter lim="127000"/>
            </a:ln>
          </p:spPr>
          <p:style>
            <a:lnRef idx="1">
              <a:srgbClr val="FCC325"/>
            </a:lnRef>
            <a:fillRef idx="0">
              <a:srgbClr val="000000">
                <a:alpha val="0"/>
              </a:srgbClr>
            </a:fillRef>
            <a:effectRef idx="0">
              <a:scrgbClr r="0" g="0" b="0"/>
            </a:effectRef>
            <a:fontRef idx="none"/>
          </p:style>
          <p:txBody>
            <a:bodyPr/>
            <a:lstStyle/>
            <a:p>
              <a:endParaRPr lang="en-US" dirty="0"/>
            </a:p>
          </p:txBody>
        </p:sp>
        <p:sp>
          <p:nvSpPr>
            <p:cNvPr id="25" name="Shape 1594">
              <a:extLst>
                <a:ext uri="{FF2B5EF4-FFF2-40B4-BE49-F238E27FC236}">
                  <a16:creationId xmlns:a16="http://schemas.microsoft.com/office/drawing/2014/main" id="{4F8A91EF-F931-D9FA-97EF-22C6A75B8F7F}"/>
                </a:ext>
              </a:extLst>
            </p:cNvPr>
            <p:cNvSpPr/>
            <p:nvPr/>
          </p:nvSpPr>
          <p:spPr>
            <a:xfrm>
              <a:off x="8055890" y="1908811"/>
              <a:ext cx="216024" cy="223252"/>
            </a:xfrm>
            <a:custGeom>
              <a:avLst/>
              <a:gdLst/>
              <a:ahLst/>
              <a:cxnLst/>
              <a:rect l="0" t="0" r="0" b="0"/>
              <a:pathLst>
                <a:path w="203302" h="203302">
                  <a:moveTo>
                    <a:pt x="101651" y="203302"/>
                  </a:moveTo>
                  <a:cubicBezTo>
                    <a:pt x="157785" y="203302"/>
                    <a:pt x="203302" y="157797"/>
                    <a:pt x="203302" y="101650"/>
                  </a:cubicBezTo>
                  <a:cubicBezTo>
                    <a:pt x="203302" y="45517"/>
                    <a:pt x="157785" y="0"/>
                    <a:pt x="101651" y="0"/>
                  </a:cubicBezTo>
                  <a:cubicBezTo>
                    <a:pt x="45517" y="0"/>
                    <a:pt x="0" y="45517"/>
                    <a:pt x="0" y="101650"/>
                  </a:cubicBezTo>
                  <a:cubicBezTo>
                    <a:pt x="0" y="157797"/>
                    <a:pt x="45517" y="203302"/>
                    <a:pt x="101651" y="203302"/>
                  </a:cubicBezTo>
                  <a:close/>
                </a:path>
              </a:pathLst>
            </a:custGeom>
            <a:ln w="12700" cap="flat">
              <a:miter lim="127000"/>
            </a:ln>
          </p:spPr>
          <p:style>
            <a:lnRef idx="1">
              <a:srgbClr val="86CAE8"/>
            </a:lnRef>
            <a:fillRef idx="0">
              <a:srgbClr val="000000">
                <a:alpha val="0"/>
              </a:srgbClr>
            </a:fillRef>
            <a:effectRef idx="0">
              <a:scrgbClr r="0" g="0" b="0"/>
            </a:effectRef>
            <a:fontRef idx="none"/>
          </p:style>
          <p:txBody>
            <a:bodyPr/>
            <a:lstStyle/>
            <a:p>
              <a:endParaRPr lang="en-US"/>
            </a:p>
          </p:txBody>
        </p:sp>
        <p:sp>
          <p:nvSpPr>
            <p:cNvPr id="26" name="Shape 1593">
              <a:extLst>
                <a:ext uri="{FF2B5EF4-FFF2-40B4-BE49-F238E27FC236}">
                  <a16:creationId xmlns:a16="http://schemas.microsoft.com/office/drawing/2014/main" id="{525213CC-6099-7F90-B8BB-BCBC94928E30}"/>
                </a:ext>
              </a:extLst>
            </p:cNvPr>
            <p:cNvSpPr/>
            <p:nvPr/>
          </p:nvSpPr>
          <p:spPr>
            <a:xfrm>
              <a:off x="8075540" y="1941677"/>
              <a:ext cx="184152" cy="182934"/>
            </a:xfrm>
            <a:custGeom>
              <a:avLst/>
              <a:gdLst/>
              <a:ahLst/>
              <a:cxnLst/>
              <a:rect l="0" t="0" r="0" b="0"/>
              <a:pathLst>
                <a:path w="203302" h="203302">
                  <a:moveTo>
                    <a:pt x="101651" y="0"/>
                  </a:moveTo>
                  <a:cubicBezTo>
                    <a:pt x="157785" y="0"/>
                    <a:pt x="203302" y="45517"/>
                    <a:pt x="203302" y="101650"/>
                  </a:cubicBezTo>
                  <a:cubicBezTo>
                    <a:pt x="203302" y="157797"/>
                    <a:pt x="157785" y="203302"/>
                    <a:pt x="101651" y="203302"/>
                  </a:cubicBezTo>
                  <a:cubicBezTo>
                    <a:pt x="45517" y="203302"/>
                    <a:pt x="0" y="157797"/>
                    <a:pt x="0" y="101650"/>
                  </a:cubicBezTo>
                  <a:cubicBezTo>
                    <a:pt x="0" y="45517"/>
                    <a:pt x="45517" y="0"/>
                    <a:pt x="10165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7" name="TextBox 26">
              <a:extLst>
                <a:ext uri="{FF2B5EF4-FFF2-40B4-BE49-F238E27FC236}">
                  <a16:creationId xmlns:a16="http://schemas.microsoft.com/office/drawing/2014/main" id="{70D78C3D-D9EE-5FF5-3241-5878AD037477}"/>
                </a:ext>
              </a:extLst>
            </p:cNvPr>
            <p:cNvSpPr txBox="1"/>
            <p:nvPr/>
          </p:nvSpPr>
          <p:spPr>
            <a:xfrm>
              <a:off x="8028384" y="1887436"/>
              <a:ext cx="216024" cy="276999"/>
            </a:xfrm>
            <a:prstGeom prst="rect">
              <a:avLst/>
            </a:prstGeom>
            <a:noFill/>
          </p:spPr>
          <p:txBody>
            <a:bodyPr wrap="square" rtlCol="0">
              <a:spAutoFit/>
            </a:bodyPr>
            <a:lstStyle/>
            <a:p>
              <a:r>
                <a:rPr lang="en-US" b="1" dirty="0">
                  <a:solidFill>
                    <a:srgbClr val="0099DA"/>
                  </a:solidFill>
                  <a:latin typeface="Arial" panose="020B0604020202020204" pitchFamily="34" charset="0"/>
                  <a:cs typeface="Arial" panose="020B0604020202020204" pitchFamily="34" charset="0"/>
                </a:rPr>
                <a:t>3</a:t>
              </a:r>
            </a:p>
          </p:txBody>
        </p:sp>
        <p:pic>
          <p:nvPicPr>
            <p:cNvPr id="28" name="Picture 27">
              <a:extLst>
                <a:ext uri="{FF2B5EF4-FFF2-40B4-BE49-F238E27FC236}">
                  <a16:creationId xmlns:a16="http://schemas.microsoft.com/office/drawing/2014/main" id="{281655A9-1F5F-8A4A-0C13-30B46E12BCBD}"/>
                </a:ext>
              </a:extLst>
            </p:cNvPr>
            <p:cNvPicPr/>
            <p:nvPr/>
          </p:nvPicPr>
          <p:blipFill>
            <a:blip r:embed="rId6"/>
            <a:stretch>
              <a:fillRect/>
            </a:stretch>
          </p:blipFill>
          <p:spPr>
            <a:xfrm>
              <a:off x="6324599" y="1781213"/>
              <a:ext cx="2066685" cy="2096338"/>
            </a:xfrm>
            <a:prstGeom prst="rect">
              <a:avLst/>
            </a:prstGeom>
          </p:spPr>
        </p:pic>
      </p:grpSp>
      <p:pic>
        <p:nvPicPr>
          <p:cNvPr id="29" name="Picture 28" descr="Icon&#10;&#10;Description automatically generated">
            <a:extLst>
              <a:ext uri="{FF2B5EF4-FFF2-40B4-BE49-F238E27FC236}">
                <a16:creationId xmlns:a16="http://schemas.microsoft.com/office/drawing/2014/main" id="{6D1103E5-D4F6-2324-299A-6F9BACF80C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062" y="4271423"/>
            <a:ext cx="778244" cy="778244"/>
          </a:xfrm>
          <a:prstGeom prst="rect">
            <a:avLst/>
          </a:prstGeom>
        </p:spPr>
      </p:pic>
      <p:pic>
        <p:nvPicPr>
          <p:cNvPr id="30" name="Picture 29" descr="A picture containing vector graphics&#10;&#10;Description automatically generated">
            <a:extLst>
              <a:ext uri="{FF2B5EF4-FFF2-40B4-BE49-F238E27FC236}">
                <a16:creationId xmlns:a16="http://schemas.microsoft.com/office/drawing/2014/main" id="{B445CA81-F905-F9DD-7CF1-2E89F9841A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1808" y="4112778"/>
            <a:ext cx="899091" cy="899091"/>
          </a:xfrm>
          <a:prstGeom prst="rect">
            <a:avLst/>
          </a:prstGeom>
        </p:spPr>
      </p:pic>
      <p:pic>
        <p:nvPicPr>
          <p:cNvPr id="31" name="Picture 30" descr="A picture containing vector graphics&#10;&#10;Description automatically generated">
            <a:extLst>
              <a:ext uri="{FF2B5EF4-FFF2-40B4-BE49-F238E27FC236}">
                <a16:creationId xmlns:a16="http://schemas.microsoft.com/office/drawing/2014/main" id="{386D9AE9-BD53-39D1-6749-D6AC6C1E51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6627" y="4112777"/>
            <a:ext cx="899091" cy="899091"/>
          </a:xfrm>
          <a:prstGeom prst="rect">
            <a:avLst/>
          </a:prstGeom>
        </p:spPr>
      </p:pic>
      <p:pic>
        <p:nvPicPr>
          <p:cNvPr id="32" name="Picture 31">
            <a:extLst>
              <a:ext uri="{FF2B5EF4-FFF2-40B4-BE49-F238E27FC236}">
                <a16:creationId xmlns:a16="http://schemas.microsoft.com/office/drawing/2014/main" id="{578714C1-9BD9-943E-53AA-61C2657DDF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9462" y="1238896"/>
            <a:ext cx="9084538" cy="584775"/>
          </a:xfrm>
          <a:prstGeom prst="rect">
            <a:avLst/>
          </a:prstGeom>
          <a:noFill/>
        </p:spPr>
        <p:txBody>
          <a:bodyPr wrap="none" rtlCol="0">
            <a:spAutoFit/>
          </a:bodyPr>
          <a:lstStyle/>
          <a:p>
            <a:pPr marL="285750" indent="-285750">
              <a:buFont typeface="Arial" panose="020B0604020202020204" pitchFamily="34" charset="0"/>
              <a:buChar char="•"/>
            </a:pPr>
            <a:r>
              <a:rPr lang="en-US" sz="3200" dirty="0">
                <a:solidFill>
                  <a:srgbClr val="0000FF"/>
                </a:solidFill>
              </a:rPr>
              <a:t> </a:t>
            </a:r>
            <a:r>
              <a:rPr lang="en-US" sz="3200" dirty="0" err="1">
                <a:solidFill>
                  <a:srgbClr val="0000FF"/>
                </a:solidFill>
                <a:latin typeface="Times New Roman" pitchFamily="18" charset="0"/>
                <a:cs typeface="Times New Roman" pitchFamily="18" charset="0"/>
              </a:rPr>
              <a:t>Em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hãy</a:t>
            </a:r>
            <a:r>
              <a:rPr lang="en-US" sz="3200" dirty="0">
                <a:solidFill>
                  <a:srgbClr val="0000FF"/>
                </a:solidFill>
                <a:latin typeface="Times New Roman" pitchFamily="18" charset="0"/>
                <a:cs typeface="Times New Roman" pitchFamily="18" charset="0"/>
              </a:rPr>
              <a:t> chia </a:t>
            </a:r>
            <a:r>
              <a:rPr lang="en-US" sz="3200" dirty="0" err="1">
                <a:solidFill>
                  <a:srgbClr val="0000FF"/>
                </a:solidFill>
                <a:latin typeface="Times New Roman" pitchFamily="18" charset="0"/>
                <a:cs typeface="Times New Roman" pitchFamily="18" charset="0"/>
              </a:rPr>
              <a:t>sẻ</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với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giữ</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trang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phục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của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em</a:t>
            </a:r>
            <a:r>
              <a:rPr lang="en-US" sz="3200" dirty="0">
                <a:solidFill>
                  <a:srgbClr val="0000FF"/>
                </a:solidFill>
                <a:latin typeface="Times New Roman" pitchFamily="18" charset="0"/>
                <a:cs typeface="Times New Roman" pitchFamily="18" charset="0"/>
              </a:rPr>
              <a:t>.</a:t>
            </a:r>
          </a:p>
        </p:txBody>
      </p:sp>
      <p:sp>
        <p:nvSpPr>
          <p:cNvPr id="6" name="Rectangle 1">
            <a:extLst>
              <a:ext uri="{FF2B5EF4-FFF2-40B4-BE49-F238E27FC236}">
                <a16:creationId xmlns:a16="http://schemas.microsoft.com/office/drawing/2014/main" id="{63C6EE9A-3929-6604-C2BD-A9427A74C59F}"/>
              </a:ext>
            </a:extLst>
          </p:cNvPr>
          <p:cNvSpPr>
            <a:spLocks noChangeArrowheads="1"/>
          </p:cNvSpPr>
          <p:nvPr/>
        </p:nvSpPr>
        <p:spPr bwMode="auto">
          <a:xfrm>
            <a:off x="2743200" y="399413"/>
            <a:ext cx="586395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Hoạt </a:t>
            </a:r>
            <a:r>
              <a:rPr kumimoji="0" lang="en-US" sz="3200" b="1" i="0" u="none" strike="noStrike" cap="none" normalizeH="0" baseline="0" err="1">
                <a:ln>
                  <a:noFill/>
                </a:ln>
                <a:effectLst/>
                <a:latin typeface="Times New Roman" pitchFamily="18" charset="0"/>
                <a:ea typeface="Times New Roman" pitchFamily="18" charset="0"/>
                <a:cs typeface="Times New Roman" pitchFamily="18" charset="0"/>
              </a:rPr>
              <a:t>động</a:t>
            </a: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 2: Chia</a:t>
            </a:r>
            <a:r>
              <a:rPr kumimoji="0" lang="en-US" sz="3200" b="1" i="0" u="none" strike="noStrike" cap="none" normalizeH="0">
                <a:ln>
                  <a:noFill/>
                </a:ln>
                <a:effectLst/>
                <a:latin typeface="Times New Roman" pitchFamily="18" charset="0"/>
                <a:ea typeface="Times New Roman" pitchFamily="18" charset="0"/>
                <a:cs typeface="Times New Roman" pitchFamily="18" charset="0"/>
              </a:rPr>
              <a:t> sẻ cùng bạn</a:t>
            </a:r>
            <a:endParaRPr kumimoji="0" lang="en-US" sz="3200" b="0" i="0" u="none" strike="noStrike" cap="none" normalizeH="0" baseline="0" dirty="0">
              <a:ln>
                <a:noFill/>
              </a:ln>
              <a:effectLst/>
              <a:latin typeface="Times New Roman" pitchFamily="18" charset="0"/>
              <a:cs typeface="Times New Roman" pitchFamily="18" charset="0"/>
            </a:endParaRPr>
          </a:p>
        </p:txBody>
      </p:sp>
      <p:pic>
        <p:nvPicPr>
          <p:cNvPr id="9" name="Content Placeholder 5">
            <a:extLst>
              <a:ext uri="{FF2B5EF4-FFF2-40B4-BE49-F238E27FC236}">
                <a16:creationId xmlns:a16="http://schemas.microsoft.com/office/drawing/2014/main" id="{F11D1E4A-0708-03E2-6CD3-AFCF4AF0DA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8469" y="1846784"/>
            <a:ext cx="7619999" cy="4952999"/>
          </a:xfrm>
          <a:prstGeom prst="rect">
            <a:avLst/>
          </a:prstGeom>
          <a:ln>
            <a:noFill/>
          </a:ln>
          <a:effectLst>
            <a:softEdge rad="112500"/>
          </a:effectLst>
        </p:spPr>
      </p:pic>
      <p:pic>
        <p:nvPicPr>
          <p:cNvPr id="10" name="Picture 9">
            <a:extLst>
              <a:ext uri="{FF2B5EF4-FFF2-40B4-BE49-F238E27FC236}">
                <a16:creationId xmlns:a16="http://schemas.microsoft.com/office/drawing/2014/main" id="{DEFB41A0-1DE7-F50E-78E3-896E50E16A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spTree>
    <p:extLst>
      <p:ext uri="{BB962C8B-B14F-4D97-AF65-F5344CB8AC3E}">
        <p14:creationId xmlns:p14="http://schemas.microsoft.com/office/powerpoint/2010/main" val="11502852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554</Words>
  <Application>Microsoft Office PowerPoint</Application>
  <PresentationFormat>On-screen Show (4:3)</PresentationFormat>
  <Paragraphs>38</Paragraphs>
  <Slides>12</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.VnAvant</vt:lpstr>
      <vt:lpstr>Arial</vt:lpstr>
      <vt:lpstr>Calibri</vt:lpstr>
      <vt:lpstr>HP001 TD 4H</vt:lpstr>
      <vt:lpstr>HP-087</vt:lpstr>
      <vt:lpstr>HP-089</vt:lpstr>
      <vt:lpstr>Muli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c:creator>
  <cp:lastModifiedBy>Ngọc Lan Nguyễn</cp:lastModifiedBy>
  <cp:revision>17</cp:revision>
  <dcterms:created xsi:type="dcterms:W3CDTF">2006-08-16T00:00:00Z</dcterms:created>
  <dcterms:modified xsi:type="dcterms:W3CDTF">2024-06-12T03:07:59Z</dcterms:modified>
</cp:coreProperties>
</file>