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</p:sldMasterIdLst>
  <p:notesMasterIdLst>
    <p:notesMasterId r:id="rId22"/>
  </p:notesMasterIdLst>
  <p:sldIdLst>
    <p:sldId id="256" r:id="rId4"/>
    <p:sldId id="282" r:id="rId5"/>
    <p:sldId id="286" r:id="rId6"/>
    <p:sldId id="280" r:id="rId7"/>
    <p:sldId id="261" r:id="rId8"/>
    <p:sldId id="287" r:id="rId9"/>
    <p:sldId id="262" r:id="rId10"/>
    <p:sldId id="283" r:id="rId11"/>
    <p:sldId id="265" r:id="rId12"/>
    <p:sldId id="266" r:id="rId13"/>
    <p:sldId id="267" r:id="rId14"/>
    <p:sldId id="284" r:id="rId15"/>
    <p:sldId id="269" r:id="rId16"/>
    <p:sldId id="274" r:id="rId17"/>
    <p:sldId id="285" r:id="rId18"/>
    <p:sldId id="276" r:id="rId19"/>
    <p:sldId id="278" r:id="rId20"/>
    <p:sldId id="279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566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47AB03-F7EE-489A-BB7D-4FA99D6D3A67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CD537-2989-406F-8438-0F62A5FD0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521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483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90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245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367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089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2809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2851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356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8908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227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7384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9803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0243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315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251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455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279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9781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8327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7129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037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4079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0560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5334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5955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762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73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673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10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67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7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95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40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112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964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5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audio" Target="../media/media3.mp3"/><Relationship Id="rId11" Type="http://schemas.openxmlformats.org/officeDocument/2006/relationships/image" Target="../media/image4.png"/><Relationship Id="rId5" Type="http://schemas.microsoft.com/office/2007/relationships/media" Target="../media/media3.mp3"/><Relationship Id="rId10" Type="http://schemas.openxmlformats.org/officeDocument/2006/relationships/image" Target="../media/image15.png"/><Relationship Id="rId4" Type="http://schemas.openxmlformats.org/officeDocument/2006/relationships/audio" Target="../media/media2.mp3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1124744"/>
            <a:ext cx="6624736" cy="3816424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3600" b="1">
                <a:solidFill>
                  <a:srgbClr val="002060"/>
                </a:solidFill>
              </a:rPr>
              <a:t>Chào mừng quý thầy cô và các bạn học sinh đến với tiết âm nhạc</a:t>
            </a:r>
          </a:p>
        </p:txBody>
      </p:sp>
    </p:spTree>
    <p:extLst>
      <p:ext uri="{BB962C8B-B14F-4D97-AF65-F5344CB8AC3E}">
        <p14:creationId xmlns:p14="http://schemas.microsoft.com/office/powerpoint/2010/main" val="15434370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91879" y="0"/>
            <a:ext cx="18742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err="1">
                <a:solidFill>
                  <a:srgbClr val="FF0000"/>
                </a:solidFill>
              </a:rPr>
              <a:t>Câu</a:t>
            </a:r>
            <a:r>
              <a:rPr lang="en-US" sz="4000" b="1">
                <a:solidFill>
                  <a:srgbClr val="FF0000"/>
                </a:solidFill>
              </a:rPr>
              <a:t> 1+2</a:t>
            </a:r>
          </a:p>
        </p:txBody>
      </p:sp>
      <p:sp>
        <p:nvSpPr>
          <p:cNvPr id="4" name="Rectangle 3"/>
          <p:cNvSpPr/>
          <p:nvPr/>
        </p:nvSpPr>
        <p:spPr>
          <a:xfrm>
            <a:off x="780743" y="1412776"/>
            <a:ext cx="697291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4000" i="1">
                <a:solidFill>
                  <a:srgbClr val="FF0000"/>
                </a:solidFill>
                <a:latin typeface="Times New Roman"/>
                <a:ea typeface="Times New Roman"/>
              </a:rPr>
              <a:t>Em là học sinh lớp 2 , em là một cậu con trai</a:t>
            </a:r>
            <a:r>
              <a:rPr lang="en-US" sz="4000">
                <a:solidFill>
                  <a:srgbClr val="FF0000"/>
                </a:solidFill>
                <a:latin typeface="Times New Roman"/>
                <a:ea typeface="Times New Roman"/>
              </a:rPr>
              <a:t>.</a:t>
            </a:r>
            <a:r>
              <a:rPr lang="fr-FR" sz="4000" i="1">
                <a:solidFill>
                  <a:srgbClr val="FF00FF"/>
                </a:solidFill>
                <a:latin typeface="Times New Roman"/>
                <a:ea typeface="Times New Roman"/>
              </a:rPr>
              <a:t> Em là học lớp 2, em là một cô bé gai </a:t>
            </a:r>
            <a:endParaRPr lang="en-US" sz="4000">
              <a:solidFill>
                <a:srgbClr val="FF00FF"/>
              </a:solidFill>
              <a:latin typeface="Times New Roman"/>
              <a:ea typeface="Calibri"/>
            </a:endParaRPr>
          </a:p>
        </p:txBody>
      </p:sp>
      <p:pic>
        <p:nvPicPr>
          <p:cNvPr id="6" name="C1+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0" y="3349887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281" y="6362590"/>
            <a:ext cx="617942" cy="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770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17140" y="26247"/>
            <a:ext cx="13596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err="1">
                <a:solidFill>
                  <a:srgbClr val="FF0000"/>
                </a:solidFill>
              </a:rPr>
              <a:t>Câu</a:t>
            </a:r>
            <a:r>
              <a:rPr lang="en-US" sz="4000" b="1">
                <a:solidFill>
                  <a:srgbClr val="FF0000"/>
                </a:solidFill>
              </a:rPr>
              <a:t> 3</a:t>
            </a:r>
          </a:p>
        </p:txBody>
      </p:sp>
      <p:sp>
        <p:nvSpPr>
          <p:cNvPr id="4" name="Rectangle 3"/>
          <p:cNvSpPr/>
          <p:nvPr/>
        </p:nvSpPr>
        <p:spPr>
          <a:xfrm>
            <a:off x="721912" y="980728"/>
            <a:ext cx="639045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4400" i="1">
                <a:solidFill>
                  <a:srgbClr val="0070C0"/>
                </a:solidFill>
                <a:latin typeface="Times New Roman"/>
                <a:ea typeface="Times New Roman"/>
              </a:rPr>
              <a:t>Ai là học sinh lớp 2 chăm ngoan học giỏi mới tài</a:t>
            </a:r>
            <a:endParaRPr lang="en-US" sz="4400">
              <a:solidFill>
                <a:srgbClr val="0070C0"/>
              </a:solidFill>
              <a:latin typeface="Times New Roman"/>
              <a:ea typeface="Calibri"/>
            </a:endParaRPr>
          </a:p>
        </p:txBody>
      </p:sp>
      <p:pic>
        <p:nvPicPr>
          <p:cNvPr id="6" name="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87374" y="2708920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281" y="6362590"/>
            <a:ext cx="617942" cy="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16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92166" y="0"/>
            <a:ext cx="13596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err="1">
                <a:solidFill>
                  <a:srgbClr val="FF0000"/>
                </a:solidFill>
              </a:rPr>
              <a:t>Câu</a:t>
            </a:r>
            <a:r>
              <a:rPr lang="en-US" sz="4000" b="1">
                <a:solidFill>
                  <a:srgbClr val="FF0000"/>
                </a:solidFill>
              </a:rPr>
              <a:t> 4</a:t>
            </a:r>
          </a:p>
        </p:txBody>
      </p:sp>
      <p:sp>
        <p:nvSpPr>
          <p:cNvPr id="3" name="Rectangle 2"/>
          <p:cNvSpPr/>
          <p:nvPr/>
        </p:nvSpPr>
        <p:spPr>
          <a:xfrm>
            <a:off x="745348" y="1409581"/>
            <a:ext cx="7272808" cy="14465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 algn="just"/>
            <a:r>
              <a:rPr lang="fr-FR" sz="4400" i="1">
                <a:solidFill>
                  <a:srgbClr val="002060"/>
                </a:solidFill>
                <a:latin typeface="Times New Roman"/>
                <a:ea typeface="Times New Roman"/>
              </a:rPr>
              <a:t>Mỗi ngày đến trường đến lớp, là em có thêm bao niềm vui.</a:t>
            </a:r>
            <a:endParaRPr lang="en-US" sz="4400">
              <a:solidFill>
                <a:srgbClr val="002060"/>
              </a:solidFill>
              <a:latin typeface="Times New Roman"/>
              <a:ea typeface="Calibri"/>
            </a:endParaRPr>
          </a:p>
        </p:txBody>
      </p:sp>
      <p:sp>
        <p:nvSpPr>
          <p:cNvPr id="6" name="Oval 5"/>
          <p:cNvSpPr/>
          <p:nvPr/>
        </p:nvSpPr>
        <p:spPr>
          <a:xfrm>
            <a:off x="701151" y="1409581"/>
            <a:ext cx="1134545" cy="7232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958704" y="2132857"/>
            <a:ext cx="1045343" cy="82879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76952" y="3095123"/>
            <a:ext cx="6096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281" y="6362590"/>
            <a:ext cx="617942" cy="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578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707904" y="0"/>
            <a:ext cx="19896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err="1">
                <a:solidFill>
                  <a:srgbClr val="FF0000"/>
                </a:solidFill>
              </a:rPr>
              <a:t>Câu</a:t>
            </a:r>
            <a:r>
              <a:rPr lang="en-US" sz="4000" b="1">
                <a:solidFill>
                  <a:srgbClr val="FF0000"/>
                </a:solidFill>
              </a:rPr>
              <a:t> 3+ 4</a:t>
            </a:r>
          </a:p>
        </p:txBody>
      </p:sp>
      <p:sp>
        <p:nvSpPr>
          <p:cNvPr id="4" name="Rectangle 3"/>
          <p:cNvSpPr/>
          <p:nvPr/>
        </p:nvSpPr>
        <p:spPr>
          <a:xfrm>
            <a:off x="875674" y="1052736"/>
            <a:ext cx="61734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3600" i="1">
                <a:solidFill>
                  <a:srgbClr val="0070C0"/>
                </a:solidFill>
                <a:latin typeface="Times New Roman"/>
                <a:ea typeface="Times New Roman"/>
              </a:rPr>
              <a:t>Ai là học sinh lớp 2 chăm ngoan học giỏi mới tài</a:t>
            </a:r>
            <a:r>
              <a:rPr lang="en-US" sz="3600">
                <a:solidFill>
                  <a:srgbClr val="0070C0"/>
                </a:solidFill>
                <a:latin typeface="Times New Roman"/>
                <a:ea typeface="Times New Roman"/>
              </a:rPr>
              <a:t>. </a:t>
            </a:r>
            <a:r>
              <a:rPr lang="fr-FR" sz="3600" i="1">
                <a:solidFill>
                  <a:srgbClr val="002060"/>
                </a:solidFill>
                <a:latin typeface="Times New Roman"/>
                <a:ea typeface="Times New Roman"/>
              </a:rPr>
              <a:t>Mỗi ngày đến trường đến lớp, là em có thêm bao niềm vui.</a:t>
            </a:r>
            <a:endParaRPr lang="en-US" sz="3600">
              <a:solidFill>
                <a:srgbClr val="002060"/>
              </a:solidFill>
              <a:latin typeface="Times New Roman"/>
              <a:ea typeface="Calibri"/>
            </a:endParaRPr>
          </a:p>
        </p:txBody>
      </p:sp>
      <p:pic>
        <p:nvPicPr>
          <p:cNvPr id="5" name="C3+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43767" y="2944955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281" y="6362590"/>
            <a:ext cx="617942" cy="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802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55976" y="5373216"/>
            <a:ext cx="42004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err="1">
                <a:solidFill>
                  <a:srgbClr val="FF0000"/>
                </a:solidFill>
              </a:rPr>
              <a:t>Hát</a:t>
            </a:r>
            <a:r>
              <a:rPr lang="en-US" sz="2800">
                <a:solidFill>
                  <a:srgbClr val="FF0000"/>
                </a:solidFill>
              </a:rPr>
              <a:t> cả bài với </a:t>
            </a:r>
            <a:r>
              <a:rPr lang="en-US" sz="2800" err="1">
                <a:solidFill>
                  <a:srgbClr val="FF0000"/>
                </a:solidFill>
              </a:rPr>
              <a:t>các</a:t>
            </a:r>
            <a:r>
              <a:rPr lang="en-US" sz="2800">
                <a:solidFill>
                  <a:srgbClr val="FF0000"/>
                </a:solidFill>
              </a:rPr>
              <a:t> </a:t>
            </a:r>
            <a:r>
              <a:rPr lang="en-US" sz="2800" err="1">
                <a:solidFill>
                  <a:srgbClr val="FF0000"/>
                </a:solidFill>
              </a:rPr>
              <a:t>hình</a:t>
            </a:r>
            <a:r>
              <a:rPr lang="en-US" sz="2800">
                <a:solidFill>
                  <a:srgbClr val="FF0000"/>
                </a:solidFill>
              </a:rPr>
              <a:t> </a:t>
            </a:r>
            <a:r>
              <a:rPr lang="en-US" sz="2800" err="1">
                <a:solidFill>
                  <a:srgbClr val="FF0000"/>
                </a:solidFill>
              </a:rPr>
              <a:t>thức</a:t>
            </a:r>
            <a:endParaRPr lang="en-US" sz="2800">
              <a:solidFill>
                <a:srgbClr val="FF0000"/>
              </a:solidFill>
            </a:endParaRPr>
          </a:p>
        </p:txBody>
      </p:sp>
      <p:pic>
        <p:nvPicPr>
          <p:cNvPr id="6" name="CĐ 4 HS L2 CHAM NGOAN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76256" y="5860668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281" y="6362590"/>
            <a:ext cx="617942" cy="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090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5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669566" y="5223903"/>
            <a:ext cx="52250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1">
                <a:solidFill>
                  <a:srgbClr val="002060"/>
                </a:solidFill>
                <a:latin typeface="Times New Roman"/>
                <a:ea typeface="Times New Roman"/>
              </a:rPr>
              <a:t>THỰC HÀNH-LUYỆN TẬP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70900" y="5808678"/>
            <a:ext cx="63421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err="1">
                <a:solidFill>
                  <a:srgbClr val="FF0000"/>
                </a:solidFill>
              </a:rPr>
              <a:t>Hát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kết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hợp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gõ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đệm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theo</a:t>
            </a:r>
            <a:r>
              <a:rPr lang="en-US" sz="2400">
                <a:solidFill>
                  <a:srgbClr val="FF0000"/>
                </a:solidFill>
              </a:rPr>
              <a:t> phách với các hình thức</a:t>
            </a:r>
          </a:p>
        </p:txBody>
      </p:sp>
      <p:pic>
        <p:nvPicPr>
          <p:cNvPr id="7" name="CĐ 4 HS L2 CHAM NGOAN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1006" y="5808678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281" y="6362590"/>
            <a:ext cx="617942" cy="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193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59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23552" y="-99392"/>
            <a:ext cx="4060663" cy="661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AU" sz="2800" b="1">
                <a:solidFill>
                  <a:srgbClr val="002060"/>
                </a:solidFill>
                <a:latin typeface="Times New Roman"/>
                <a:ea typeface="Times New Roman"/>
              </a:rPr>
              <a:t>VẬN DỤNG SÁNG TẠO</a:t>
            </a:r>
            <a:endParaRPr lang="en-US" sz="2800">
              <a:solidFill>
                <a:srgbClr val="002060"/>
              </a:solidFill>
              <a:latin typeface="Times New Roman"/>
              <a:ea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07704" y="4440669"/>
            <a:ext cx="3974165" cy="498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000" b="1">
                <a:latin typeface="Times New Roman"/>
                <a:ea typeface="Calibri"/>
              </a:rPr>
              <a:t>Đọc và vỗ tay mạnh nhẹ theo hình</a:t>
            </a:r>
            <a:r>
              <a:rPr lang="en-US" sz="2000">
                <a:latin typeface="Times New Roman"/>
                <a:ea typeface="Calibri"/>
              </a:rPr>
              <a:t>.</a:t>
            </a:r>
            <a:endParaRPr lang="en-US" sz="2000">
              <a:effectLst/>
              <a:latin typeface="Times New Roman"/>
              <a:ea typeface="Calibri"/>
            </a:endParaRPr>
          </a:p>
        </p:txBody>
      </p:sp>
      <p:pic>
        <p:nvPicPr>
          <p:cNvPr id="5122" name="Picture 2" descr="DOC NH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648" y="664928"/>
            <a:ext cx="9144000" cy="110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-1" y="2060848"/>
            <a:ext cx="615617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latin typeface="Times New Roman"/>
                <a:ea typeface="Calibri"/>
              </a:rPr>
              <a:t>Miệng đọc câu nhạc, tay vỗ theo tiết tấu  mẫu: </a:t>
            </a:r>
          </a:p>
          <a:p>
            <a:r>
              <a:rPr lang="en-US" sz="2400">
                <a:latin typeface="Times New Roman"/>
                <a:ea typeface="Calibri"/>
              </a:rPr>
              <a:t>bằng cách Vỗ phách mạnh kêu to, 1 phách nhẹ duỗi thẳng bàn tay ra để âm thanh phát ra nhẹ và vỗ nhẹ sau đó HD HS thực hiện các hình thức</a:t>
            </a:r>
            <a:endParaRPr lang="en-US" sz="2400"/>
          </a:p>
        </p:txBody>
      </p:sp>
      <p:pic>
        <p:nvPicPr>
          <p:cNvPr id="9" name="1DOC VO MAH NHE THEO TT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06849" y="5085184"/>
            <a:ext cx="609600" cy="609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100" y="6237312"/>
            <a:ext cx="617942" cy="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329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9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6486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108" y="-169500"/>
            <a:ext cx="1148327" cy="1148327"/>
          </a:xfrm>
          <a:prstGeom prst="rect">
            <a:avLst/>
          </a:prstGeom>
        </p:spPr>
      </p:pic>
      <p:pic>
        <p:nvPicPr>
          <p:cNvPr id="4" name="CĐ 4 HS L2 CHAM NGOAN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47664" y="53012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0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5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91893" y="-99392"/>
            <a:ext cx="2635658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200" b="1">
                <a:solidFill>
                  <a:srgbClr val="FC330E"/>
                </a:solidFill>
                <a:latin typeface="Times New Roman"/>
                <a:ea typeface="Arial"/>
              </a:rPr>
              <a:t>KHỞI ĐỘNG</a:t>
            </a:r>
            <a:endParaRPr lang="en-US" sz="3200">
              <a:effectLst/>
              <a:latin typeface="Times New Roman"/>
              <a:ea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" y="791126"/>
            <a:ext cx="45133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latin typeface="Times New Roman"/>
                <a:ea typeface="Times New Roman"/>
              </a:rPr>
              <a:t>Trò chơi: </a:t>
            </a:r>
            <a:r>
              <a:rPr lang="en-US" sz="2800" b="1" i="1">
                <a:latin typeface="Times New Roman"/>
                <a:ea typeface="Times New Roman"/>
              </a:rPr>
              <a:t>Gõ tiết tấu đối đáp</a:t>
            </a:r>
            <a:r>
              <a:rPr lang="en-US" sz="2800" b="1">
                <a:latin typeface="Times New Roman"/>
                <a:ea typeface="Times New Roman"/>
              </a:rPr>
              <a:t> </a:t>
            </a:r>
            <a:endParaRPr lang="en-US" sz="2800"/>
          </a:p>
        </p:txBody>
      </p:sp>
      <p:sp>
        <p:nvSpPr>
          <p:cNvPr id="8" name="Rectangle 7"/>
          <p:cNvSpPr/>
          <p:nvPr/>
        </p:nvSpPr>
        <p:spPr>
          <a:xfrm>
            <a:off x="179512" y="1412776"/>
            <a:ext cx="41044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latin typeface="Times New Roman"/>
                <a:ea typeface="Times New Roman"/>
                <a:cs typeface="Arial"/>
              </a:rPr>
              <a:t>Làm mẫu sau đó HD 2 nhóm chơi trò chơi gõ tiết tấu đối đáp kết hợp đọc lời ca </a:t>
            </a:r>
            <a:endParaRPr lang="en-US" sz="2400"/>
          </a:p>
        </p:txBody>
      </p:sp>
      <p:pic>
        <p:nvPicPr>
          <p:cNvPr id="1027" name="Picture 3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3" y="3356993"/>
            <a:ext cx="6937641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281" y="6362590"/>
            <a:ext cx="617942" cy="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6677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2896"/>
            <a:ext cx="9144000" cy="11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0"/>
            <a:ext cx="56521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tabLst>
                <a:tab pos="304800" algn="l"/>
              </a:tabLst>
            </a:pPr>
            <a:r>
              <a:rPr lang="en-US" sz="2400">
                <a:latin typeface="Times New Roman"/>
                <a:ea typeface="Times New Roman"/>
                <a:cs typeface="Arial"/>
              </a:rPr>
              <a:t>Nhóm 1: dùng thanh phách gõ 2 ô nhịp đầu.</a:t>
            </a:r>
            <a:endParaRPr lang="en-US" sz="2400">
              <a:latin typeface="Times New Roman"/>
              <a:ea typeface="Calibri"/>
            </a:endParaRPr>
          </a:p>
          <a:p>
            <a:r>
              <a:rPr lang="en-US" sz="2400">
                <a:latin typeface="Times New Roman"/>
                <a:ea typeface="Times New Roman"/>
                <a:cs typeface="Arial"/>
              </a:rPr>
              <a:t>Nhóm 2: dùng tem-bơ-rin gõ 2 nhịp còn </a:t>
            </a:r>
            <a:endParaRPr lang="en-US" sz="24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85" y="3805159"/>
            <a:ext cx="472441" cy="3749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1" y="3805158"/>
            <a:ext cx="472441" cy="3749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356" y="3805159"/>
            <a:ext cx="472441" cy="3749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559" y="3829241"/>
            <a:ext cx="472441" cy="37490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3805157"/>
            <a:ext cx="472441" cy="37490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278" y="3788414"/>
            <a:ext cx="472441" cy="37490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191" y="3712391"/>
            <a:ext cx="547065" cy="52695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497" y="3698955"/>
            <a:ext cx="547065" cy="5269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562" y="3671245"/>
            <a:ext cx="547065" cy="52695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3653112"/>
            <a:ext cx="547065" cy="52695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282" y="3698955"/>
            <a:ext cx="547065" cy="52695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653112"/>
            <a:ext cx="547065" cy="52695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281" y="6362590"/>
            <a:ext cx="617942" cy="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6500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44412" y="4702900"/>
            <a:ext cx="999834" cy="88207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810506" y="1124744"/>
            <a:ext cx="1467646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AU" sz="3200" b="1">
                <a:solidFill>
                  <a:srgbClr val="002060"/>
                </a:solidFill>
                <a:latin typeface="Times New Roman"/>
                <a:ea typeface="Times New Roman"/>
              </a:rPr>
              <a:t>TIẾT 9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084" y="2916992"/>
            <a:ext cx="830844" cy="94385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58412" y="2406739"/>
            <a:ext cx="4572000" cy="45807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AU" b="1" i="1">
                <a:solidFill>
                  <a:srgbClr val="FF0000"/>
                </a:solidFill>
                <a:latin typeface="Times New Roman"/>
                <a:ea typeface="Times New Roman"/>
              </a:rPr>
              <a:t>NHẠC VÀ LỜI: HOÀNG LONG</a:t>
            </a:r>
            <a:endParaRPr lang="en-US" i="1">
              <a:solidFill>
                <a:srgbClr val="FF0000"/>
              </a:solidFill>
              <a:effectLst/>
              <a:latin typeface="Times New Roman"/>
              <a:ea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97968" y="1908811"/>
            <a:ext cx="545435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AU" b="1">
                <a:solidFill>
                  <a:srgbClr val="FF0000"/>
                </a:solidFill>
                <a:latin typeface="Times New Roman"/>
                <a:ea typeface="Times New Roman"/>
              </a:rPr>
              <a:t>HỌC HÁT BÀI:  HỌC SINH LỚP 2 CHĂM NGOAN</a:t>
            </a:r>
            <a:endParaRPr lang="en-US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251" y="6610294"/>
            <a:ext cx="308971" cy="24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5889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53344" y="404664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bg1"/>
                </a:solidFill>
              </a:rPr>
              <a:t>TÁC GIẢ</a:t>
            </a:r>
          </a:p>
        </p:txBody>
      </p:sp>
      <p:sp>
        <p:nvSpPr>
          <p:cNvPr id="5" name="Rectangle 4"/>
          <p:cNvSpPr/>
          <p:nvPr/>
        </p:nvSpPr>
        <p:spPr>
          <a:xfrm>
            <a:off x="6051061" y="404664"/>
            <a:ext cx="2182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>
                <a:solidFill>
                  <a:prstClr val="white"/>
                </a:solidFill>
              </a:rPr>
              <a:t>Hoàng Long</a:t>
            </a:r>
          </a:p>
        </p:txBody>
      </p:sp>
      <p:sp>
        <p:nvSpPr>
          <p:cNvPr id="6" name="Rectangle 5"/>
          <p:cNvSpPr/>
          <p:nvPr/>
        </p:nvSpPr>
        <p:spPr>
          <a:xfrm>
            <a:off x="3835258" y="0"/>
            <a:ext cx="1473480" cy="5078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AU" b="1">
                <a:solidFill>
                  <a:srgbClr val="FF0000"/>
                </a:solidFill>
                <a:latin typeface="Times New Roman"/>
                <a:ea typeface="Times New Roman"/>
              </a:rPr>
              <a:t>KHÁM PHÁ</a:t>
            </a:r>
            <a:endParaRPr lang="en-US">
              <a:effectLst/>
              <a:latin typeface="Times New Roman"/>
              <a:ea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1246" y="1519343"/>
            <a:ext cx="375354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dirty="0" err="1">
                <a:solidFill>
                  <a:schemeClr val="bg1"/>
                </a:solidFill>
                <a:latin typeface="Times New Roman"/>
                <a:ea typeface="Calibri"/>
              </a:rPr>
              <a:t>Nhạc</a:t>
            </a:r>
            <a:r>
              <a:rPr lang="en-US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/>
                <a:ea typeface="Calibri"/>
              </a:rPr>
              <a:t>sĩ</a:t>
            </a:r>
            <a:r>
              <a:rPr lang="en-US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/>
                <a:ea typeface="Calibri"/>
              </a:rPr>
              <a:t>Hoàng</a:t>
            </a:r>
            <a:r>
              <a:rPr lang="en-US" dirty="0">
                <a:solidFill>
                  <a:schemeClr val="bg1"/>
                </a:solidFill>
                <a:latin typeface="Times New Roman"/>
                <a:ea typeface="Calibri"/>
              </a:rPr>
              <a:t> Long </a:t>
            </a:r>
            <a:r>
              <a:rPr lang="en-US" dirty="0" err="1">
                <a:solidFill>
                  <a:schemeClr val="bg1"/>
                </a:solidFill>
                <a:latin typeface="Times New Roman"/>
                <a:ea typeface="Calibri"/>
              </a:rPr>
              <a:t>và</a:t>
            </a:r>
            <a:r>
              <a:rPr lang="en-US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/>
                <a:ea typeface="Calibri"/>
              </a:rPr>
              <a:t>nhạc</a:t>
            </a:r>
            <a:r>
              <a:rPr lang="en-US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/>
                <a:ea typeface="Calibri"/>
              </a:rPr>
              <a:t>sĩ</a:t>
            </a:r>
            <a:r>
              <a:rPr lang="en-US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/>
                <a:ea typeface="Calibri"/>
              </a:rPr>
              <a:t>Hoàng</a:t>
            </a:r>
            <a:r>
              <a:rPr lang="en-US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/>
                <a:ea typeface="Calibri"/>
              </a:rPr>
              <a:t>Lân</a:t>
            </a:r>
            <a:r>
              <a:rPr lang="en-US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/>
                <a:ea typeface="Calibri"/>
              </a:rPr>
              <a:t>là</a:t>
            </a:r>
            <a:r>
              <a:rPr lang="en-US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/>
                <a:ea typeface="Calibri"/>
              </a:rPr>
              <a:t>anh</a:t>
            </a:r>
            <a:r>
              <a:rPr lang="en-US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/>
                <a:ea typeface="Calibri"/>
              </a:rPr>
              <a:t>em</a:t>
            </a:r>
            <a:r>
              <a:rPr lang="en-US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/>
                <a:ea typeface="Calibri"/>
              </a:rPr>
              <a:t>sinh</a:t>
            </a:r>
            <a:r>
              <a:rPr lang="en-US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/>
                <a:ea typeface="Calibri"/>
              </a:rPr>
              <a:t>đôi</a:t>
            </a:r>
            <a:r>
              <a:rPr lang="en-US" dirty="0">
                <a:solidFill>
                  <a:schemeClr val="bg1"/>
                </a:solidFill>
                <a:latin typeface="Times New Roman"/>
                <a:ea typeface="Calibri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Times New Roman"/>
                <a:ea typeface="Calibri"/>
              </a:rPr>
              <a:t>sinh</a:t>
            </a:r>
            <a:r>
              <a:rPr lang="en-US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/>
                <a:ea typeface="Calibri"/>
              </a:rPr>
              <a:t>ngày</a:t>
            </a:r>
            <a:r>
              <a:rPr lang="en-US" dirty="0">
                <a:solidFill>
                  <a:schemeClr val="bg1"/>
                </a:solidFill>
                <a:latin typeface="Times New Roman"/>
                <a:ea typeface="Calibri"/>
              </a:rPr>
              <a:t> 18/6/1942 </a:t>
            </a:r>
            <a:r>
              <a:rPr lang="en-US" dirty="0" err="1">
                <a:solidFill>
                  <a:schemeClr val="bg1"/>
                </a:solidFill>
                <a:latin typeface="Times New Roman"/>
                <a:ea typeface="Calibri"/>
              </a:rPr>
              <a:t>tại</a:t>
            </a:r>
            <a:r>
              <a:rPr lang="en-US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/>
                <a:ea typeface="Calibri"/>
              </a:rPr>
              <a:t>thị</a:t>
            </a:r>
            <a:r>
              <a:rPr lang="en-US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/>
                <a:ea typeface="Calibri"/>
              </a:rPr>
              <a:t>xã</a:t>
            </a:r>
            <a:r>
              <a:rPr lang="en-US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/>
                <a:ea typeface="Calibri"/>
              </a:rPr>
              <a:t>Vĩnh</a:t>
            </a:r>
            <a:r>
              <a:rPr lang="en-US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/>
                <a:ea typeface="Calibri"/>
              </a:rPr>
              <a:t>Yên</a:t>
            </a:r>
            <a:r>
              <a:rPr lang="en-US" dirty="0">
                <a:solidFill>
                  <a:schemeClr val="bg1"/>
                </a:solidFill>
                <a:latin typeface="Times New Roman"/>
                <a:ea typeface="Calibri"/>
              </a:rPr>
              <a:t> (</a:t>
            </a:r>
            <a:r>
              <a:rPr lang="en-US" dirty="0" err="1">
                <a:solidFill>
                  <a:schemeClr val="bg1"/>
                </a:solidFill>
                <a:latin typeface="Times New Roman"/>
                <a:ea typeface="Calibri"/>
              </a:rPr>
              <a:t>Vĩnh</a:t>
            </a:r>
            <a:r>
              <a:rPr lang="en-US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/>
                <a:ea typeface="Calibri"/>
              </a:rPr>
              <a:t>Phúc</a:t>
            </a:r>
            <a:r>
              <a:rPr lang="en-US" dirty="0">
                <a:solidFill>
                  <a:schemeClr val="bg1"/>
                </a:solidFill>
                <a:latin typeface="Times New Roman"/>
                <a:ea typeface="Calibri"/>
              </a:rPr>
              <a:t>), </a:t>
            </a:r>
            <a:r>
              <a:rPr lang="en-US" dirty="0" err="1">
                <a:solidFill>
                  <a:schemeClr val="bg1"/>
                </a:solidFill>
                <a:latin typeface="Times New Roman"/>
                <a:ea typeface="Calibri"/>
              </a:rPr>
              <a:t>các</a:t>
            </a:r>
            <a:r>
              <a:rPr lang="en-US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/>
                <a:ea typeface="Calibri"/>
              </a:rPr>
              <a:t>sáng</a:t>
            </a:r>
            <a:r>
              <a:rPr lang="en-US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/>
                <a:ea typeface="Calibri"/>
              </a:rPr>
              <a:t>tác</a:t>
            </a:r>
            <a:r>
              <a:rPr lang="en-US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/>
                <a:ea typeface="Calibri"/>
              </a:rPr>
              <a:t>của</a:t>
            </a:r>
            <a:r>
              <a:rPr lang="en-US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/>
                <a:ea typeface="Calibri"/>
              </a:rPr>
              <a:t>ông</a:t>
            </a:r>
            <a:r>
              <a:rPr lang="en-US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/>
                <a:ea typeface="Calibri"/>
              </a:rPr>
              <a:t>như</a:t>
            </a:r>
            <a:r>
              <a:rPr lang="en-US" dirty="0">
                <a:solidFill>
                  <a:schemeClr val="bg1"/>
                </a:solidFill>
                <a:latin typeface="Times New Roman"/>
                <a:ea typeface="Times New Roman"/>
              </a:rPr>
              <a:t>:  </a:t>
            </a:r>
            <a:r>
              <a:rPr lang="en-US" dirty="0" err="1">
                <a:solidFill>
                  <a:schemeClr val="bg1"/>
                </a:solidFill>
                <a:latin typeface="Times New Roman"/>
                <a:ea typeface="Times New Roman"/>
              </a:rPr>
              <a:t>Đi</a:t>
            </a:r>
            <a:r>
              <a:rPr lang="en-US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/>
                <a:ea typeface="Times New Roman"/>
              </a:rPr>
              <a:t>học</a:t>
            </a:r>
            <a:r>
              <a:rPr lang="en-US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/>
                <a:ea typeface="Times New Roman"/>
              </a:rPr>
              <a:t>về</a:t>
            </a:r>
            <a:r>
              <a:rPr lang="en-US" dirty="0">
                <a:solidFill>
                  <a:schemeClr val="bg1"/>
                </a:solidFill>
                <a:latin typeface="Times New Roman"/>
                <a:ea typeface="Times New Roman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Times New Roman"/>
                <a:ea typeface="Times New Roman"/>
              </a:rPr>
              <a:t>Bác</a:t>
            </a:r>
            <a:r>
              <a:rPr lang="en-US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/>
                <a:ea typeface="Times New Roman"/>
              </a:rPr>
              <a:t>Hồ</a:t>
            </a:r>
            <a:r>
              <a:rPr lang="en-US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/>
                <a:ea typeface="Times New Roman"/>
              </a:rPr>
              <a:t>Người</a:t>
            </a:r>
            <a:r>
              <a:rPr lang="en-US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/>
                <a:ea typeface="Times New Roman"/>
              </a:rPr>
              <a:t>cho</a:t>
            </a:r>
            <a:r>
              <a:rPr lang="en-US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/>
                <a:ea typeface="Times New Roman"/>
              </a:rPr>
              <a:t>em</a:t>
            </a:r>
            <a:r>
              <a:rPr lang="en-US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/>
                <a:ea typeface="Times New Roman"/>
              </a:rPr>
              <a:t>tất</a:t>
            </a:r>
            <a:r>
              <a:rPr lang="en-US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/>
                <a:ea typeface="Times New Roman"/>
              </a:rPr>
              <a:t>cả</a:t>
            </a:r>
            <a:r>
              <a:rPr lang="en-US" dirty="0">
                <a:solidFill>
                  <a:schemeClr val="bg1"/>
                </a:solidFill>
                <a:latin typeface="Times New Roman"/>
                <a:ea typeface="Times New Roman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Times New Roman"/>
                <a:ea typeface="Times New Roman"/>
              </a:rPr>
              <a:t>Từ</a:t>
            </a:r>
            <a:r>
              <a:rPr lang="en-US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/>
                <a:ea typeface="Times New Roman"/>
              </a:rPr>
              <a:t>rừng</a:t>
            </a:r>
            <a:r>
              <a:rPr lang="en-US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/>
                <a:ea typeface="Times New Roman"/>
              </a:rPr>
              <a:t>xanh</a:t>
            </a:r>
            <a:r>
              <a:rPr lang="en-US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/>
                <a:ea typeface="Times New Roman"/>
              </a:rPr>
              <a:t>cháu</a:t>
            </a:r>
            <a:r>
              <a:rPr lang="en-US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/>
                <a:ea typeface="Times New Roman"/>
              </a:rPr>
              <a:t>về</a:t>
            </a:r>
            <a:r>
              <a:rPr lang="en-US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/>
                <a:ea typeface="Times New Roman"/>
              </a:rPr>
              <a:t>thăm</a:t>
            </a:r>
            <a:r>
              <a:rPr lang="en-US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/>
                <a:ea typeface="Times New Roman"/>
              </a:rPr>
              <a:t>lăng</a:t>
            </a:r>
            <a:r>
              <a:rPr lang="en-US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/>
                <a:ea typeface="Times New Roman"/>
              </a:rPr>
              <a:t>Bác</a:t>
            </a:r>
            <a:r>
              <a:rPr lang="en-US" dirty="0">
                <a:solidFill>
                  <a:schemeClr val="bg1"/>
                </a:solidFill>
                <a:latin typeface="Times New Roman"/>
                <a:ea typeface="Times New Roman"/>
              </a:rPr>
              <a:t> (1978)</a:t>
            </a:r>
            <a:r>
              <a:rPr lang="en-AU" b="1" dirty="0">
                <a:solidFill>
                  <a:schemeClr val="bg1"/>
                </a:solidFill>
                <a:latin typeface="Times New Roman"/>
                <a:ea typeface="Times New Roman"/>
              </a:rPr>
              <a:t>. </a:t>
            </a:r>
            <a:r>
              <a:rPr lang="en-US" i="1" dirty="0" err="1">
                <a:solidFill>
                  <a:schemeClr val="bg1"/>
                </a:solidFill>
                <a:latin typeface="Times New Roman"/>
                <a:ea typeface="Calibri"/>
              </a:rPr>
              <a:t>Bài</a:t>
            </a:r>
            <a:r>
              <a:rPr lang="en-US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i="1" dirty="0" err="1">
                <a:solidFill>
                  <a:schemeClr val="bg1"/>
                </a:solidFill>
                <a:latin typeface="Times New Roman"/>
                <a:ea typeface="Calibri"/>
              </a:rPr>
              <a:t>hát</a:t>
            </a:r>
            <a:r>
              <a:rPr lang="en-US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i="1" dirty="0" err="1">
                <a:solidFill>
                  <a:schemeClr val="bg1"/>
                </a:solidFill>
                <a:latin typeface="Times New Roman"/>
                <a:ea typeface="Calibri"/>
              </a:rPr>
              <a:t>Em</a:t>
            </a:r>
            <a:r>
              <a:rPr lang="en-US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i="1" dirty="0" err="1">
                <a:solidFill>
                  <a:schemeClr val="bg1"/>
                </a:solidFill>
                <a:latin typeface="Times New Roman"/>
                <a:ea typeface="Calibri"/>
              </a:rPr>
              <a:t>là</a:t>
            </a:r>
            <a:r>
              <a:rPr lang="en-US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i="1" dirty="0" err="1">
                <a:solidFill>
                  <a:schemeClr val="bg1"/>
                </a:solidFill>
                <a:latin typeface="Times New Roman"/>
                <a:ea typeface="Calibri"/>
              </a:rPr>
              <a:t>học</a:t>
            </a:r>
            <a:r>
              <a:rPr lang="en-US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i="1" dirty="0" err="1">
                <a:solidFill>
                  <a:schemeClr val="bg1"/>
                </a:solidFill>
                <a:latin typeface="Times New Roman"/>
                <a:ea typeface="Calibri"/>
              </a:rPr>
              <a:t>sinh</a:t>
            </a:r>
            <a:r>
              <a:rPr lang="en-US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i="1" dirty="0" err="1">
                <a:solidFill>
                  <a:schemeClr val="bg1"/>
                </a:solidFill>
                <a:latin typeface="Times New Roman"/>
                <a:ea typeface="Calibri"/>
              </a:rPr>
              <a:t>lớp</a:t>
            </a:r>
            <a:r>
              <a:rPr lang="en-US" i="1" dirty="0">
                <a:solidFill>
                  <a:schemeClr val="bg1"/>
                </a:solidFill>
                <a:latin typeface="Times New Roman"/>
                <a:ea typeface="Calibri"/>
              </a:rPr>
              <a:t> 2</a:t>
            </a:r>
            <a:r>
              <a:rPr lang="en-US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/>
                <a:ea typeface="Calibri"/>
              </a:rPr>
              <a:t>có</a:t>
            </a:r>
            <a:r>
              <a:rPr lang="en-US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/>
                <a:ea typeface="Calibri"/>
              </a:rPr>
              <a:t>giai</a:t>
            </a:r>
            <a:r>
              <a:rPr lang="en-US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/>
                <a:ea typeface="Calibri"/>
              </a:rPr>
              <a:t>điệu</a:t>
            </a:r>
            <a:r>
              <a:rPr lang="en-US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/>
                <a:ea typeface="Calibri"/>
              </a:rPr>
              <a:t>vui</a:t>
            </a:r>
            <a:r>
              <a:rPr lang="en-US" dirty="0">
                <a:solidFill>
                  <a:schemeClr val="bg1"/>
                </a:solidFill>
                <a:latin typeface="Times New Roman"/>
                <a:ea typeface="Calibri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Times New Roman"/>
                <a:ea typeface="Calibri"/>
              </a:rPr>
              <a:t>tốc</a:t>
            </a:r>
            <a:r>
              <a:rPr lang="en-US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/>
                <a:ea typeface="Calibri"/>
              </a:rPr>
              <a:t>độ</a:t>
            </a:r>
            <a:r>
              <a:rPr lang="en-US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/>
                <a:ea typeface="Calibri"/>
              </a:rPr>
              <a:t>hơi</a:t>
            </a:r>
            <a:r>
              <a:rPr lang="en-US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/>
                <a:ea typeface="Calibri"/>
              </a:rPr>
              <a:t>nhanh</a:t>
            </a:r>
            <a:r>
              <a:rPr lang="en-US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/>
                <a:ea typeface="Calibri"/>
              </a:rPr>
              <a:t>nói</a:t>
            </a:r>
            <a:r>
              <a:rPr lang="en-US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/>
                <a:ea typeface="Calibri"/>
              </a:rPr>
              <a:t>về</a:t>
            </a:r>
            <a:r>
              <a:rPr lang="en-US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/>
                <a:ea typeface="Calibri"/>
              </a:rPr>
              <a:t>niềm</a:t>
            </a:r>
            <a:r>
              <a:rPr lang="en-US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/>
                <a:ea typeface="Calibri"/>
              </a:rPr>
              <a:t>vui</a:t>
            </a:r>
            <a:r>
              <a:rPr lang="en-US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/>
                <a:ea typeface="Calibri"/>
              </a:rPr>
              <a:t>của</a:t>
            </a:r>
            <a:r>
              <a:rPr lang="en-US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/>
                <a:ea typeface="Calibri"/>
              </a:rPr>
              <a:t>các</a:t>
            </a:r>
            <a:r>
              <a:rPr lang="en-US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/>
                <a:ea typeface="Calibri"/>
              </a:rPr>
              <a:t>cô</a:t>
            </a:r>
            <a:r>
              <a:rPr lang="en-US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/>
                <a:ea typeface="Calibri"/>
              </a:rPr>
              <a:t>cậu</a:t>
            </a:r>
            <a:r>
              <a:rPr lang="en-US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/>
                <a:ea typeface="Calibri"/>
              </a:rPr>
              <a:t>lớp</a:t>
            </a:r>
            <a:r>
              <a:rPr lang="en-US" dirty="0">
                <a:solidFill>
                  <a:schemeClr val="bg1"/>
                </a:solidFill>
                <a:latin typeface="Times New Roman"/>
                <a:ea typeface="Calibri"/>
              </a:rPr>
              <a:t> 2 </a:t>
            </a:r>
            <a:r>
              <a:rPr lang="en-US" dirty="0" err="1">
                <a:solidFill>
                  <a:schemeClr val="bg1"/>
                </a:solidFill>
                <a:latin typeface="Times New Roman"/>
                <a:ea typeface="Calibri"/>
              </a:rPr>
              <a:t>và</a:t>
            </a:r>
            <a:r>
              <a:rPr lang="en-US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/>
                <a:ea typeface="Calibri"/>
              </a:rPr>
              <a:t>lời</a:t>
            </a:r>
            <a:r>
              <a:rPr lang="en-US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/>
                <a:ea typeface="Calibri"/>
              </a:rPr>
              <a:t>khích</a:t>
            </a:r>
            <a:r>
              <a:rPr lang="en-US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/>
                <a:ea typeface="Calibri"/>
              </a:rPr>
              <a:t>lệ</a:t>
            </a:r>
            <a:r>
              <a:rPr lang="en-US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/>
                <a:ea typeface="Calibri"/>
              </a:rPr>
              <a:t>của</a:t>
            </a:r>
            <a:r>
              <a:rPr lang="en-US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/>
                <a:ea typeface="Calibri"/>
              </a:rPr>
              <a:t>các</a:t>
            </a:r>
            <a:r>
              <a:rPr lang="en-US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/>
                <a:ea typeface="Calibri"/>
              </a:rPr>
              <a:t>thầy</a:t>
            </a:r>
            <a:r>
              <a:rPr lang="en-US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/>
                <a:ea typeface="Calibri"/>
              </a:rPr>
              <a:t>cô</a:t>
            </a:r>
            <a:r>
              <a:rPr lang="en-US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/>
                <a:ea typeface="Calibri"/>
              </a:rPr>
              <a:t>luôn</a:t>
            </a:r>
            <a:r>
              <a:rPr lang="en-US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/>
                <a:ea typeface="Calibri"/>
              </a:rPr>
              <a:t>mong</a:t>
            </a:r>
            <a:r>
              <a:rPr lang="en-US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/>
                <a:ea typeface="Calibri"/>
              </a:rPr>
              <a:t>các</a:t>
            </a:r>
            <a:r>
              <a:rPr lang="en-US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/>
                <a:ea typeface="Calibri"/>
              </a:rPr>
              <a:t>em</a:t>
            </a:r>
            <a:r>
              <a:rPr lang="en-US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/>
                <a:ea typeface="Calibri"/>
              </a:rPr>
              <a:t>chăm</a:t>
            </a:r>
            <a:r>
              <a:rPr lang="en-US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/>
                <a:ea typeface="Calibri"/>
              </a:rPr>
              <a:t>ngoan</a:t>
            </a:r>
            <a:r>
              <a:rPr lang="en-US" dirty="0">
                <a:solidFill>
                  <a:schemeClr val="bg1"/>
                </a:solidFill>
                <a:latin typeface="Times New Roman"/>
                <a:ea typeface="Calibri"/>
              </a:rPr>
              <a:t>.</a:t>
            </a:r>
            <a:endParaRPr lang="en-US" dirty="0">
              <a:solidFill>
                <a:schemeClr val="bg1"/>
              </a:solidFill>
              <a:effectLst/>
              <a:latin typeface="Times New Roman"/>
              <a:ea typeface="Calibri"/>
            </a:endParaRPr>
          </a:p>
        </p:txBody>
      </p:sp>
      <p:pic>
        <p:nvPicPr>
          <p:cNvPr id="2050" name="Picture 1" descr="Description: Nhạc sĩ Hoàng Long &amp;#39;Nhạc thiếu nhi phải viết bằng cái tâm&amp;#39; | baotintuc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204" y="1430055"/>
            <a:ext cx="4089768" cy="3317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281" y="6362590"/>
            <a:ext cx="617942" cy="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951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at mau 1 l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3528" y="980728"/>
            <a:ext cx="8640960" cy="51125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03848" y="116632"/>
            <a:ext cx="2267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err="1">
                <a:solidFill>
                  <a:srgbClr val="FF0000"/>
                </a:solidFill>
              </a:rPr>
              <a:t>Hát</a:t>
            </a:r>
            <a:r>
              <a:rPr lang="en-US" sz="3600">
                <a:solidFill>
                  <a:srgbClr val="FF0000"/>
                </a:solidFill>
              </a:rPr>
              <a:t> </a:t>
            </a:r>
            <a:r>
              <a:rPr lang="en-US" sz="3600" err="1">
                <a:solidFill>
                  <a:srgbClr val="FF0000"/>
                </a:solidFill>
              </a:rPr>
              <a:t>mẫu</a:t>
            </a:r>
            <a:endParaRPr lang="en-US" sz="3600">
              <a:solidFill>
                <a:srgbClr val="FF0000"/>
              </a:solidFill>
            </a:endParaRPr>
          </a:p>
        </p:txBody>
      </p:sp>
      <p:pic>
        <p:nvPicPr>
          <p:cNvPr id="6" name="hat mau 1 lan hs l 2 cham ngoan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1160" y="116632"/>
            <a:ext cx="609600" cy="609600"/>
          </a:xfrm>
          <a:prstGeom prst="rect">
            <a:avLst/>
          </a:prstGeom>
        </p:spPr>
      </p:pic>
      <p:pic>
        <p:nvPicPr>
          <p:cNvPr id="7" name="CĐ 4 HS L2 CHAM NGOAN beat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976226" y="47359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281" y="6362590"/>
            <a:ext cx="617942" cy="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375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44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259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419872" y="0"/>
            <a:ext cx="20130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err="1">
                <a:solidFill>
                  <a:srgbClr val="FF0000"/>
                </a:solidFill>
              </a:rPr>
              <a:t>Đọc</a:t>
            </a:r>
            <a:r>
              <a:rPr lang="en-US" sz="3600">
                <a:solidFill>
                  <a:srgbClr val="FF0000"/>
                </a:solidFill>
              </a:rPr>
              <a:t> </a:t>
            </a:r>
            <a:r>
              <a:rPr lang="en-US" sz="3600" err="1">
                <a:solidFill>
                  <a:srgbClr val="FF0000"/>
                </a:solidFill>
              </a:rPr>
              <a:t>lời</a:t>
            </a:r>
            <a:r>
              <a:rPr lang="en-US" sz="3600">
                <a:solidFill>
                  <a:srgbClr val="FF0000"/>
                </a:solidFill>
              </a:rPr>
              <a:t> </a:t>
            </a:r>
            <a:r>
              <a:rPr lang="en-US" sz="3600" err="1">
                <a:solidFill>
                  <a:srgbClr val="FF0000"/>
                </a:solidFill>
              </a:rPr>
              <a:t>ca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3568" y="1412776"/>
            <a:ext cx="756084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 sz="2800" i="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fr-FR" sz="2800" i="1" dirty="0">
                <a:solidFill>
                  <a:srgbClr val="FF0000"/>
                </a:solidFill>
                <a:latin typeface="Times New Roman"/>
                <a:ea typeface="Times New Roman"/>
              </a:rPr>
              <a:t> 1: </a:t>
            </a:r>
            <a:r>
              <a:rPr lang="fr-FR" sz="2800" i="1" dirty="0" err="1">
                <a:solidFill>
                  <a:srgbClr val="FF0000"/>
                </a:solidFill>
                <a:latin typeface="Times New Roman"/>
                <a:ea typeface="Times New Roman"/>
              </a:rPr>
              <a:t>Em</a:t>
            </a:r>
            <a:r>
              <a:rPr lang="fr-FR" sz="2800" i="1" dirty="0">
                <a:solidFill>
                  <a:srgbClr val="FF0000"/>
                </a:solidFill>
                <a:latin typeface="Times New Roman"/>
                <a:ea typeface="Times New Roman"/>
              </a:rPr>
              <a:t> là </a:t>
            </a:r>
            <a:r>
              <a:rPr lang="fr-FR" sz="2800" i="1" dirty="0" err="1">
                <a:solidFill>
                  <a:srgbClr val="FF0000"/>
                </a:solidFill>
                <a:latin typeface="Times New Roman"/>
                <a:ea typeface="Times New Roman"/>
              </a:rPr>
              <a:t>học</a:t>
            </a:r>
            <a:r>
              <a:rPr lang="fr-FR" sz="2800" i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fr-FR" sz="2800" i="1" dirty="0" err="1">
                <a:solidFill>
                  <a:srgbClr val="FF0000"/>
                </a:solidFill>
                <a:latin typeface="Times New Roman"/>
                <a:ea typeface="Times New Roman"/>
              </a:rPr>
              <a:t>sinh</a:t>
            </a:r>
            <a:r>
              <a:rPr lang="fr-FR" sz="2800" i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fr-FR" sz="2800" i="1" dirty="0" err="1">
                <a:solidFill>
                  <a:srgbClr val="FF0000"/>
                </a:solidFill>
                <a:latin typeface="Times New Roman"/>
                <a:ea typeface="Times New Roman"/>
              </a:rPr>
              <a:t>lớp</a:t>
            </a:r>
            <a:r>
              <a:rPr lang="fr-FR" sz="2800" i="1" dirty="0">
                <a:solidFill>
                  <a:srgbClr val="FF0000"/>
                </a:solidFill>
                <a:latin typeface="Times New Roman"/>
                <a:ea typeface="Times New Roman"/>
              </a:rPr>
              <a:t>  , </a:t>
            </a:r>
            <a:r>
              <a:rPr lang="fr-FR" sz="2800" i="1" dirty="0" err="1">
                <a:solidFill>
                  <a:srgbClr val="FF0000"/>
                </a:solidFill>
                <a:latin typeface="Times New Roman"/>
                <a:ea typeface="Times New Roman"/>
              </a:rPr>
              <a:t>em</a:t>
            </a:r>
            <a:r>
              <a:rPr lang="fr-FR" sz="2800" i="1" dirty="0">
                <a:solidFill>
                  <a:srgbClr val="FF0000"/>
                </a:solidFill>
                <a:latin typeface="Times New Roman"/>
                <a:ea typeface="Times New Roman"/>
              </a:rPr>
              <a:t> là </a:t>
            </a:r>
            <a:r>
              <a:rPr lang="fr-FR" sz="2800" i="1" dirty="0" err="1">
                <a:solidFill>
                  <a:srgbClr val="FF0000"/>
                </a:solidFill>
                <a:latin typeface="Times New Roman"/>
                <a:ea typeface="Times New Roman"/>
              </a:rPr>
              <a:t>một</a:t>
            </a:r>
            <a:r>
              <a:rPr lang="fr-FR" sz="2800" i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fr-FR" sz="2800" i="1" dirty="0" err="1">
                <a:solidFill>
                  <a:srgbClr val="FF0000"/>
                </a:solidFill>
                <a:latin typeface="Times New Roman"/>
                <a:ea typeface="Times New Roman"/>
              </a:rPr>
              <a:t>cậu</a:t>
            </a:r>
            <a:r>
              <a:rPr lang="fr-FR" sz="2800" i="1" dirty="0">
                <a:solidFill>
                  <a:srgbClr val="FF0000"/>
                </a:solidFill>
                <a:latin typeface="Times New Roman"/>
                <a:ea typeface="Times New Roman"/>
              </a:rPr>
              <a:t> con </a:t>
            </a:r>
            <a:r>
              <a:rPr lang="fr-FR" sz="2800" i="1" dirty="0" err="1">
                <a:solidFill>
                  <a:srgbClr val="FF0000"/>
                </a:solidFill>
                <a:latin typeface="Times New Roman"/>
                <a:ea typeface="Times New Roman"/>
              </a:rPr>
              <a:t>trai</a:t>
            </a:r>
            <a:endParaRPr lang="en-US" sz="2800" dirty="0">
              <a:solidFill>
                <a:srgbClr val="FF0000"/>
              </a:solidFill>
              <a:latin typeface="Times New Roman"/>
              <a:ea typeface="Calibri"/>
            </a:endParaRPr>
          </a:p>
          <a:p>
            <a:pPr algn="just">
              <a:spcAft>
                <a:spcPts val="0"/>
              </a:spcAft>
            </a:pPr>
            <a:r>
              <a:rPr lang="fr-FR" sz="2800" i="1" dirty="0" err="1">
                <a:solidFill>
                  <a:srgbClr val="FF00FF"/>
                </a:solidFill>
                <a:latin typeface="Times New Roman"/>
                <a:ea typeface="Times New Roman"/>
              </a:rPr>
              <a:t>Câu</a:t>
            </a:r>
            <a:r>
              <a:rPr lang="fr-FR" sz="2800" i="1" dirty="0">
                <a:solidFill>
                  <a:srgbClr val="FF00FF"/>
                </a:solidFill>
                <a:latin typeface="Times New Roman"/>
                <a:ea typeface="Times New Roman"/>
              </a:rPr>
              <a:t> 2: </a:t>
            </a:r>
            <a:r>
              <a:rPr lang="fr-FR" sz="2800" i="1" dirty="0" err="1">
                <a:solidFill>
                  <a:srgbClr val="FF00FF"/>
                </a:solidFill>
                <a:latin typeface="Times New Roman"/>
                <a:ea typeface="Times New Roman"/>
              </a:rPr>
              <a:t>Em</a:t>
            </a:r>
            <a:r>
              <a:rPr lang="fr-FR" sz="2800" i="1" dirty="0">
                <a:solidFill>
                  <a:srgbClr val="FF00FF"/>
                </a:solidFill>
                <a:latin typeface="Times New Roman"/>
                <a:ea typeface="Times New Roman"/>
              </a:rPr>
              <a:t> là </a:t>
            </a:r>
            <a:r>
              <a:rPr lang="fr-FR" sz="2800" i="1" dirty="0" err="1">
                <a:solidFill>
                  <a:srgbClr val="FF00FF"/>
                </a:solidFill>
                <a:latin typeface="Times New Roman"/>
                <a:ea typeface="Times New Roman"/>
              </a:rPr>
              <a:t>học</a:t>
            </a:r>
            <a:r>
              <a:rPr lang="fr-FR" sz="2800" i="1" dirty="0">
                <a:solidFill>
                  <a:srgbClr val="FF00FF"/>
                </a:solidFill>
                <a:latin typeface="Times New Roman"/>
                <a:ea typeface="Times New Roman"/>
              </a:rPr>
              <a:t> </a:t>
            </a:r>
            <a:r>
              <a:rPr lang="fr-FR" sz="2800" i="1" dirty="0" err="1">
                <a:solidFill>
                  <a:srgbClr val="FF00FF"/>
                </a:solidFill>
                <a:latin typeface="Times New Roman"/>
                <a:ea typeface="Times New Roman"/>
              </a:rPr>
              <a:t>lớp</a:t>
            </a:r>
            <a:r>
              <a:rPr lang="fr-FR" sz="2800" i="1" dirty="0">
                <a:solidFill>
                  <a:srgbClr val="FF00FF"/>
                </a:solidFill>
                <a:latin typeface="Times New Roman"/>
                <a:ea typeface="Times New Roman"/>
              </a:rPr>
              <a:t> 2, </a:t>
            </a:r>
            <a:r>
              <a:rPr lang="fr-FR" sz="2800" i="1" dirty="0" err="1">
                <a:solidFill>
                  <a:srgbClr val="FF00FF"/>
                </a:solidFill>
                <a:latin typeface="Times New Roman"/>
                <a:ea typeface="Times New Roman"/>
              </a:rPr>
              <a:t>em</a:t>
            </a:r>
            <a:r>
              <a:rPr lang="fr-FR" sz="2800" i="1" dirty="0">
                <a:solidFill>
                  <a:srgbClr val="FF00FF"/>
                </a:solidFill>
                <a:latin typeface="Times New Roman"/>
                <a:ea typeface="Times New Roman"/>
              </a:rPr>
              <a:t> là </a:t>
            </a:r>
            <a:r>
              <a:rPr lang="fr-FR" sz="2800" i="1" dirty="0" err="1">
                <a:solidFill>
                  <a:srgbClr val="FF00FF"/>
                </a:solidFill>
                <a:latin typeface="Times New Roman"/>
                <a:ea typeface="Times New Roman"/>
              </a:rPr>
              <a:t>một</a:t>
            </a:r>
            <a:r>
              <a:rPr lang="fr-FR" sz="2800" i="1" dirty="0">
                <a:solidFill>
                  <a:srgbClr val="FF00FF"/>
                </a:solidFill>
                <a:latin typeface="Times New Roman"/>
                <a:ea typeface="Times New Roman"/>
              </a:rPr>
              <a:t> </a:t>
            </a:r>
            <a:r>
              <a:rPr lang="fr-FR" sz="2800" i="1" dirty="0" err="1">
                <a:solidFill>
                  <a:srgbClr val="FF00FF"/>
                </a:solidFill>
                <a:latin typeface="Times New Roman"/>
                <a:ea typeface="Times New Roman"/>
              </a:rPr>
              <a:t>cô</a:t>
            </a:r>
            <a:r>
              <a:rPr lang="fr-FR" sz="2800" i="1" dirty="0">
                <a:solidFill>
                  <a:srgbClr val="FF00FF"/>
                </a:solidFill>
                <a:latin typeface="Times New Roman"/>
                <a:ea typeface="Times New Roman"/>
              </a:rPr>
              <a:t> bé gai </a:t>
            </a:r>
            <a:endParaRPr lang="en-US" sz="2800" dirty="0">
              <a:solidFill>
                <a:srgbClr val="FF00FF"/>
              </a:solidFill>
              <a:latin typeface="Times New Roman"/>
              <a:ea typeface="Calibri"/>
            </a:endParaRPr>
          </a:p>
          <a:p>
            <a:pPr algn="just">
              <a:spcAft>
                <a:spcPts val="0"/>
              </a:spcAft>
            </a:pPr>
            <a:r>
              <a:rPr lang="fr-FR" sz="2800" i="1" dirty="0" err="1">
                <a:solidFill>
                  <a:srgbClr val="0070C0"/>
                </a:solidFill>
                <a:latin typeface="Times New Roman"/>
                <a:ea typeface="Times New Roman"/>
              </a:rPr>
              <a:t>Câu</a:t>
            </a:r>
            <a:r>
              <a:rPr lang="fr-FR" sz="2800" i="1" dirty="0">
                <a:solidFill>
                  <a:srgbClr val="0070C0"/>
                </a:solidFill>
                <a:latin typeface="Times New Roman"/>
                <a:ea typeface="Times New Roman"/>
              </a:rPr>
              <a:t> 3: Ai là </a:t>
            </a:r>
            <a:r>
              <a:rPr lang="fr-FR" sz="2800" i="1" dirty="0" err="1">
                <a:solidFill>
                  <a:srgbClr val="0070C0"/>
                </a:solidFill>
                <a:latin typeface="Times New Roman"/>
                <a:ea typeface="Times New Roman"/>
              </a:rPr>
              <a:t>học</a:t>
            </a:r>
            <a:r>
              <a:rPr lang="fr-FR" sz="2800" i="1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fr-FR" sz="2800" i="1" dirty="0" err="1">
                <a:solidFill>
                  <a:srgbClr val="0070C0"/>
                </a:solidFill>
                <a:latin typeface="Times New Roman"/>
                <a:ea typeface="Times New Roman"/>
              </a:rPr>
              <a:t>sinh</a:t>
            </a:r>
            <a:r>
              <a:rPr lang="fr-FR" sz="2800" i="1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fr-FR" sz="2800" i="1" dirty="0" err="1">
                <a:solidFill>
                  <a:srgbClr val="0070C0"/>
                </a:solidFill>
                <a:latin typeface="Times New Roman"/>
                <a:ea typeface="Times New Roman"/>
              </a:rPr>
              <a:t>lớp</a:t>
            </a:r>
            <a:r>
              <a:rPr lang="fr-FR" sz="2800" i="1" dirty="0">
                <a:solidFill>
                  <a:srgbClr val="0070C0"/>
                </a:solidFill>
                <a:latin typeface="Times New Roman"/>
                <a:ea typeface="Times New Roman"/>
              </a:rPr>
              <a:t> 2 </a:t>
            </a:r>
            <a:r>
              <a:rPr lang="fr-FR" sz="2800" i="1" dirty="0" err="1">
                <a:solidFill>
                  <a:srgbClr val="0070C0"/>
                </a:solidFill>
                <a:latin typeface="Times New Roman"/>
                <a:ea typeface="Times New Roman"/>
              </a:rPr>
              <a:t>chăm</a:t>
            </a:r>
            <a:r>
              <a:rPr lang="fr-FR" sz="2800" i="1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fr-FR" sz="2800" i="1" dirty="0" err="1">
                <a:solidFill>
                  <a:srgbClr val="0070C0"/>
                </a:solidFill>
                <a:latin typeface="Times New Roman"/>
                <a:ea typeface="Times New Roman"/>
              </a:rPr>
              <a:t>ngoan</a:t>
            </a:r>
            <a:r>
              <a:rPr lang="fr-FR" sz="2800" i="1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fr-FR" sz="2800" i="1" dirty="0" err="1">
                <a:solidFill>
                  <a:srgbClr val="0070C0"/>
                </a:solidFill>
                <a:latin typeface="Times New Roman"/>
                <a:ea typeface="Times New Roman"/>
              </a:rPr>
              <a:t>học</a:t>
            </a:r>
            <a:r>
              <a:rPr lang="fr-FR" sz="2800" i="1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fr-FR" sz="2800" i="1" dirty="0" err="1">
                <a:solidFill>
                  <a:srgbClr val="0070C0"/>
                </a:solidFill>
                <a:latin typeface="Times New Roman"/>
                <a:ea typeface="Times New Roman"/>
              </a:rPr>
              <a:t>giỏi</a:t>
            </a:r>
            <a:r>
              <a:rPr lang="fr-FR" sz="2800" i="1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fr-FR" sz="2800" i="1" dirty="0" err="1">
                <a:solidFill>
                  <a:srgbClr val="0070C0"/>
                </a:solidFill>
                <a:latin typeface="Times New Roman"/>
                <a:ea typeface="Times New Roman"/>
              </a:rPr>
              <a:t>mới</a:t>
            </a:r>
            <a:r>
              <a:rPr lang="fr-FR" sz="2800" i="1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fr-FR" sz="2800" i="1" dirty="0" err="1">
                <a:solidFill>
                  <a:srgbClr val="0070C0"/>
                </a:solidFill>
                <a:latin typeface="Times New Roman"/>
                <a:ea typeface="Times New Roman"/>
              </a:rPr>
              <a:t>tài</a:t>
            </a:r>
            <a:endParaRPr lang="en-US" sz="2800" dirty="0">
              <a:solidFill>
                <a:srgbClr val="0070C0"/>
              </a:solidFill>
              <a:latin typeface="Times New Roman"/>
              <a:ea typeface="Calibri"/>
            </a:endParaRPr>
          </a:p>
          <a:p>
            <a:pPr algn="just">
              <a:spcAft>
                <a:spcPts val="0"/>
              </a:spcAft>
            </a:pPr>
            <a:r>
              <a:rPr lang="fr-FR" sz="28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Câu</a:t>
            </a:r>
            <a:r>
              <a:rPr lang="fr-FR" sz="2800" i="1" dirty="0">
                <a:solidFill>
                  <a:srgbClr val="002060"/>
                </a:solidFill>
                <a:latin typeface="Times New Roman"/>
                <a:ea typeface="Times New Roman"/>
              </a:rPr>
              <a:t> 4: </a:t>
            </a:r>
            <a:r>
              <a:rPr lang="fr-FR" sz="28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Mỗi</a:t>
            </a:r>
            <a:r>
              <a:rPr lang="fr-FR" sz="2800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fr-FR" sz="28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ngày</a:t>
            </a:r>
            <a:r>
              <a:rPr lang="fr-FR" sz="2800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fr-FR" sz="28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đến</a:t>
            </a:r>
            <a:r>
              <a:rPr lang="fr-FR" sz="2800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fr-FR" sz="28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trường</a:t>
            </a:r>
            <a:r>
              <a:rPr lang="fr-FR" sz="2800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fr-FR" sz="28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đến</a:t>
            </a:r>
            <a:r>
              <a:rPr lang="fr-FR" sz="2800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fr-FR" sz="28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lớp</a:t>
            </a:r>
            <a:r>
              <a:rPr lang="fr-FR" sz="2800" i="1" dirty="0">
                <a:solidFill>
                  <a:srgbClr val="002060"/>
                </a:solidFill>
                <a:latin typeface="Times New Roman"/>
                <a:ea typeface="Times New Roman"/>
              </a:rPr>
              <a:t>, là </a:t>
            </a:r>
            <a:r>
              <a:rPr lang="fr-FR" sz="28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em</a:t>
            </a:r>
            <a:r>
              <a:rPr lang="fr-FR" sz="2800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fr-FR" sz="28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có</a:t>
            </a:r>
            <a:r>
              <a:rPr lang="fr-FR" sz="2800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fr-FR" sz="28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thêm</a:t>
            </a:r>
            <a:r>
              <a:rPr lang="fr-FR" sz="2800" i="1" dirty="0">
                <a:solidFill>
                  <a:srgbClr val="002060"/>
                </a:solidFill>
                <a:latin typeface="Times New Roman"/>
                <a:ea typeface="Times New Roman"/>
              </a:rPr>
              <a:t> bao </a:t>
            </a:r>
            <a:r>
              <a:rPr lang="fr-FR" sz="28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niềm</a:t>
            </a:r>
            <a:r>
              <a:rPr lang="fr-FR" sz="2800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fr-FR" sz="28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vui</a:t>
            </a:r>
            <a:r>
              <a:rPr lang="fr-FR" sz="2800" i="1" dirty="0">
                <a:solidFill>
                  <a:srgbClr val="002060"/>
                </a:solidFill>
                <a:latin typeface="Times New Roman"/>
                <a:ea typeface="Times New Roman"/>
              </a:rPr>
              <a:t>.</a:t>
            </a:r>
            <a:endParaRPr lang="en-US" sz="2800" dirty="0">
              <a:solidFill>
                <a:srgbClr val="002060"/>
              </a:solidFill>
              <a:effectLst/>
              <a:latin typeface="Times New Roman"/>
              <a:ea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281" y="6362590"/>
            <a:ext cx="617942" cy="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9214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59130" y="1052736"/>
            <a:ext cx="1944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 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19767" y="33963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err="1">
                <a:solidFill>
                  <a:srgbClr val="FF0000"/>
                </a:solidFill>
              </a:rPr>
              <a:t>Dạy</a:t>
            </a:r>
            <a:r>
              <a:rPr lang="en-US" sz="3600" b="1">
                <a:solidFill>
                  <a:srgbClr val="FF0000"/>
                </a:solidFill>
              </a:rPr>
              <a:t> </a:t>
            </a:r>
            <a:r>
              <a:rPr lang="en-US" sz="3600" b="1" err="1">
                <a:solidFill>
                  <a:srgbClr val="FF0000"/>
                </a:solidFill>
              </a:rPr>
              <a:t>hát</a:t>
            </a:r>
            <a:endParaRPr lang="en-US" sz="3600" b="1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52673" y="1782924"/>
            <a:ext cx="65694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800" i="1">
                <a:solidFill>
                  <a:srgbClr val="FF0000"/>
                </a:solidFill>
                <a:latin typeface="Times New Roman"/>
                <a:ea typeface="Times New Roman"/>
              </a:rPr>
              <a:t>Em là học sinh lớp hai , em là một cậu con trai</a:t>
            </a:r>
            <a:endParaRPr lang="en-US" sz="4800"/>
          </a:p>
        </p:txBody>
      </p:sp>
      <p:pic>
        <p:nvPicPr>
          <p:cNvPr id="8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281" y="6362590"/>
            <a:ext cx="617942" cy="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603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92166" y="-43026"/>
            <a:ext cx="13596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err="1">
                <a:solidFill>
                  <a:srgbClr val="FF0000"/>
                </a:solidFill>
              </a:rPr>
              <a:t>Câu</a:t>
            </a:r>
            <a:r>
              <a:rPr lang="en-US" sz="4000" b="1">
                <a:solidFill>
                  <a:srgbClr val="FF0000"/>
                </a:solidFill>
              </a:rPr>
              <a:t> 2</a:t>
            </a:r>
          </a:p>
        </p:txBody>
      </p:sp>
      <p:sp>
        <p:nvSpPr>
          <p:cNvPr id="4" name="Rectangle 3"/>
          <p:cNvSpPr/>
          <p:nvPr/>
        </p:nvSpPr>
        <p:spPr>
          <a:xfrm>
            <a:off x="683568" y="1183685"/>
            <a:ext cx="74168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5400" i="1">
                <a:solidFill>
                  <a:srgbClr val="FF00FF"/>
                </a:solidFill>
                <a:latin typeface="Times New Roman"/>
                <a:ea typeface="Times New Roman"/>
              </a:rPr>
              <a:t>Em là học lớp 2, em là một cô bé gai </a:t>
            </a:r>
            <a:endParaRPr lang="en-US" sz="5400"/>
          </a:p>
        </p:txBody>
      </p:sp>
      <p:pic>
        <p:nvPicPr>
          <p:cNvPr id="6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82380" y="3140968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281" y="6362590"/>
            <a:ext cx="617942" cy="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75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776</TotalTime>
  <Words>464</Words>
  <Application>Microsoft Office PowerPoint</Application>
  <PresentationFormat>On-screen Show (4:3)</PresentationFormat>
  <Paragraphs>40</Paragraphs>
  <Slides>18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Times New Roman</vt:lpstr>
      <vt:lpstr>Office Theme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110</cp:revision>
  <dcterms:created xsi:type="dcterms:W3CDTF">2021-05-09T14:16:54Z</dcterms:created>
  <dcterms:modified xsi:type="dcterms:W3CDTF">2021-11-02T07:57:20Z</dcterms:modified>
</cp:coreProperties>
</file>