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6"/>
  </p:notesMasterIdLst>
  <p:sldIdLst>
    <p:sldId id="256" r:id="rId5"/>
    <p:sldId id="275" r:id="rId6"/>
    <p:sldId id="296" r:id="rId7"/>
    <p:sldId id="295" r:id="rId8"/>
    <p:sldId id="297" r:id="rId9"/>
    <p:sldId id="299" r:id="rId10"/>
    <p:sldId id="300" r:id="rId11"/>
    <p:sldId id="298" r:id="rId12"/>
    <p:sldId id="301" r:id="rId13"/>
    <p:sldId id="273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0BA4A-1B6E-495D-BED9-07363A364E9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B596-8F8A-44E1-94EB-7E659064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1B596-8F8A-44E1-94EB-7E65906477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1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16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68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39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3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8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37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62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37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31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25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9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8" y="1556792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45" y="5532203"/>
            <a:ext cx="1266014" cy="10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6488668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>
                <a:solidFill>
                  <a:prstClr val="black"/>
                </a:solidFill>
              </a:rPr>
              <a:t>Chú</a:t>
            </a:r>
            <a:r>
              <a:rPr lang="en-US" i="1">
                <a:solidFill>
                  <a:prstClr val="black"/>
                </a:solidFill>
              </a:rPr>
              <a:t> ý </a:t>
            </a:r>
            <a:r>
              <a:rPr lang="en-US" i="1" err="1">
                <a:solidFill>
                  <a:prstClr val="black"/>
                </a:solidFill>
              </a:rPr>
              <a:t>bản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quyền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của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tác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giả</a:t>
            </a:r>
            <a:r>
              <a:rPr lang="en-US" i="1">
                <a:solidFill>
                  <a:prstClr val="black"/>
                </a:solidFill>
              </a:rPr>
              <a:t>, </a:t>
            </a:r>
            <a:r>
              <a:rPr lang="en-US" i="1" err="1">
                <a:solidFill>
                  <a:prstClr val="black"/>
                </a:solidFill>
              </a:rPr>
              <a:t>cấm</a:t>
            </a:r>
            <a:r>
              <a:rPr lang="en-US" i="1">
                <a:solidFill>
                  <a:prstClr val="black"/>
                </a:solidFill>
              </a:rPr>
              <a:t> chia </a:t>
            </a:r>
            <a:r>
              <a:rPr lang="en-US" i="1" err="1">
                <a:solidFill>
                  <a:prstClr val="black"/>
                </a:solidFill>
              </a:rPr>
              <a:t>sẻ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dưới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mọi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hình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thức</a:t>
            </a:r>
            <a:endParaRPr lang="en-US" i="1">
              <a:solidFill>
                <a:prstClr val="black"/>
              </a:solidFill>
            </a:endParaRPr>
          </a:p>
        </p:txBody>
      </p:sp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6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3855" y="2027924"/>
            <a:ext cx="1145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400" b="1">
                <a:solidFill>
                  <a:srgbClr val="FF0000"/>
                </a:solidFill>
                <a:latin typeface="Times New Roman"/>
                <a:ea typeface="Times New Roman"/>
              </a:rPr>
              <a:t>TIẾT 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49" y="0"/>
            <a:ext cx="952453" cy="952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5" y="6637694"/>
            <a:ext cx="274795" cy="2203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28344" y="603029"/>
            <a:ext cx="18261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Chủ Đề 2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63055" y="103746"/>
            <a:ext cx="3067179" cy="1741078"/>
          </a:xfrm>
          <a:prstGeom prst="rect">
            <a:avLst/>
          </a:prstGeom>
        </p:spPr>
        <p:txBody>
          <a:bodyPr wrap="none">
            <a:prstTxWarp prst="textArchUpPour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400" b="1" smtClean="0">
                <a:solidFill>
                  <a:srgbClr val="FF0000"/>
                </a:solidFill>
                <a:latin typeface="Times New Roman"/>
                <a:ea typeface="Times New Roman"/>
              </a:rPr>
              <a:t>ÂM NHẠC LỚP 2</a:t>
            </a:r>
            <a:endParaRPr lang="en-AU" sz="24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1026" name="Picture 2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81" y="3501008"/>
            <a:ext cx="1021158" cy="9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0813" y="2674255"/>
            <a:ext cx="492468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3510" algn="ctr">
              <a:lnSpc>
                <a:spcPct val="150000"/>
              </a:lnSpc>
              <a:spcAft>
                <a:spcPts val="0"/>
              </a:spcAft>
              <a:tabLst>
                <a:tab pos="816610" algn="l"/>
              </a:tabLst>
            </a:pPr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LUYỆN TẬP VÀ BIỂU DIỄN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1027" name="Picture 3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56789"/>
            <a:ext cx="792088" cy="68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5" y="6525344"/>
            <a:ext cx="414933" cy="3326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43808" y="25339"/>
            <a:ext cx="29418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956" y="1556792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mtClean="0">
                <a:latin typeface="Times New Roman"/>
                <a:ea typeface="Times New Roman"/>
              </a:rPr>
              <a:t>Giới thiệu lại: </a:t>
            </a:r>
            <a:r>
              <a:rPr lang="vi-VN" sz="4000" smtClean="0">
                <a:latin typeface="Times New Roman"/>
                <a:ea typeface="Times New Roman"/>
              </a:rPr>
              <a:t>Múa </a:t>
            </a:r>
            <a:r>
              <a:rPr lang="vi-VN" sz="4000">
                <a:latin typeface="Times New Roman"/>
                <a:ea typeface="Times New Roman"/>
              </a:rPr>
              <a:t>sạp là điệu múa dân gian đặc sắc của dân tộc Mường trong những dịp vui, trong lễ hội </a:t>
            </a:r>
            <a:r>
              <a:rPr lang="vi-VN" sz="4000" smtClean="0">
                <a:latin typeface="Times New Roman"/>
                <a:ea typeface="Times New Roman"/>
              </a:rPr>
              <a:t>xuân</a:t>
            </a:r>
            <a:r>
              <a:rPr lang="en-US" sz="4000" smtClean="0">
                <a:latin typeface="Times New Roman"/>
                <a:ea typeface="Times New Roman"/>
              </a:rPr>
              <a:t>…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710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5" y="6525344"/>
            <a:ext cx="414933" cy="332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978" y="1916832"/>
            <a:ext cx="8460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latin typeface="Times New Roman"/>
                <a:ea typeface="Times New Roman"/>
              </a:rPr>
              <a:t>HD 6 </a:t>
            </a:r>
            <a:r>
              <a:rPr lang="en-US" sz="3600">
                <a:latin typeface="Times New Roman"/>
                <a:ea typeface="Times New Roman"/>
              </a:rPr>
              <a:t>HS cách đập sạp theo nhịp điệu </a:t>
            </a:r>
            <a:r>
              <a:rPr lang="en-US" sz="3600" i="1">
                <a:latin typeface="Times New Roman"/>
                <a:ea typeface="Times New Roman"/>
              </a:rPr>
              <a:t>Múa </a:t>
            </a:r>
            <a:r>
              <a:rPr lang="en-US" sz="3600" i="1" smtClean="0">
                <a:latin typeface="Times New Roman"/>
                <a:ea typeface="Times New Roman"/>
              </a:rPr>
              <a:t>sạp</a:t>
            </a:r>
            <a:r>
              <a:rPr lang="en-US" sz="3600" smtClean="0">
                <a:latin typeface="Times New Roman"/>
                <a:ea typeface="Times New Roman"/>
              </a:rPr>
              <a:t>, 4 </a:t>
            </a:r>
            <a:r>
              <a:rPr lang="en-US" sz="3600">
                <a:latin typeface="Times New Roman"/>
                <a:ea typeface="Times New Roman"/>
              </a:rPr>
              <a:t>HS múa sạp. </a:t>
            </a:r>
            <a:r>
              <a:rPr lang="en-US" sz="3600" smtClean="0">
                <a:latin typeface="Times New Roman"/>
                <a:ea typeface="Times New Roman"/>
              </a:rPr>
              <a:t>Và </a:t>
            </a:r>
            <a:r>
              <a:rPr lang="en-US" sz="3600">
                <a:latin typeface="Times New Roman"/>
                <a:ea typeface="Times New Roman"/>
              </a:rPr>
              <a:t>thay đổi </a:t>
            </a:r>
            <a:r>
              <a:rPr lang="en-US" sz="3600" smtClean="0">
                <a:latin typeface="Times New Roman"/>
                <a:ea typeface="Times New Roman"/>
              </a:rPr>
              <a:t>người chơi.</a:t>
            </a:r>
            <a:endParaRPr lang="en-US" sz="3600">
              <a:effectLst/>
              <a:latin typeface="Times New Roman"/>
              <a:ea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7664" y="0"/>
            <a:ext cx="4578305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tabLst>
                <a:tab pos="283210" algn="l"/>
              </a:tabLst>
            </a:pPr>
            <a:r>
              <a:rPr lang="vi-VN" sz="4400" b="1">
                <a:solidFill>
                  <a:srgbClr val="002060"/>
                </a:solidFill>
                <a:latin typeface="Times New Roman"/>
                <a:ea typeface="Times New Roman"/>
              </a:rPr>
              <a:t>Trò chơi: </a:t>
            </a:r>
            <a:r>
              <a:rPr lang="vi-VN" sz="4400" b="1" i="1">
                <a:solidFill>
                  <a:srgbClr val="002060"/>
                </a:solidFill>
                <a:latin typeface="Times New Roman"/>
                <a:ea typeface="Times New Roman"/>
              </a:rPr>
              <a:t>Múa sạp</a:t>
            </a:r>
            <a:endParaRPr lang="en-US" sz="4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4" name="3 GO THEO NHIP MUA S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28" y="0"/>
            <a:ext cx="27637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" algn="just">
              <a:spcAft>
                <a:spcPts val="0"/>
              </a:spcAft>
            </a:pPr>
            <a:r>
              <a:rPr lang="en-US" sz="2400" b="1">
                <a:solidFill>
                  <a:srgbClr val="FC330E"/>
                </a:solidFill>
                <a:latin typeface="Times New Roman"/>
                <a:ea typeface="Arial"/>
              </a:rPr>
              <a:t>THỰC HÀNH − LUYỆN TẬP</a:t>
            </a:r>
            <a:endParaRPr lang="en-US" sz="2400"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  <a:tabLst>
                <a:tab pos="156210" algn="l"/>
              </a:tabLst>
            </a:pPr>
            <a:r>
              <a:rPr lang="en-US" sz="2400" b="1">
                <a:latin typeface="Times New Roman"/>
                <a:ea typeface="Arial"/>
              </a:rPr>
              <a:t>Ôn tập bài hát </a:t>
            </a:r>
            <a:r>
              <a:rPr lang="en-US" sz="2400" b="1" i="1">
                <a:latin typeface="Times New Roman"/>
                <a:ea typeface="Arial"/>
              </a:rPr>
              <a:t>Con chim chích choè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8" y="1938992"/>
            <a:ext cx="3195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mtClean="0">
                <a:latin typeface="Times New Roman"/>
                <a:ea typeface="Times New Roman"/>
              </a:rPr>
              <a:t>Xem video và HD HS </a:t>
            </a:r>
            <a:r>
              <a:rPr lang="en-US">
                <a:latin typeface="Times New Roman"/>
                <a:ea typeface="Times New Roman"/>
              </a:rPr>
              <a:t>biểu diễn bài hát </a:t>
            </a:r>
            <a:r>
              <a:rPr lang="en-US" i="1">
                <a:latin typeface="Times New Roman"/>
                <a:ea typeface="Times New Roman"/>
              </a:rPr>
              <a:t>Con chim chích choè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6" name="Tiết mục Múa hát Bài- -Thật đáng chê- do các em học sinh Lớp 1-1 biểu diễn. 00_00_28-00_01_0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8428" y="0"/>
            <a:ext cx="5935572" cy="4154163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7" name="BAC KIM THA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846" y="3140968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8" y="6058342"/>
            <a:ext cx="664960" cy="5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3068960"/>
            <a:ext cx="8907703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41027" y="512883"/>
            <a:ext cx="6045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latin typeface="Times New Roman" pitchFamily="18" charset="0"/>
                <a:ea typeface="Times New Roman" pitchFamily="18" charset="0"/>
                <a:cs typeface="Arial" pitchFamily="34" charset="0"/>
              </a:rPr>
              <a:t>Ôn hát </a:t>
            </a:r>
            <a:r>
              <a:rPr lang="en-US" sz="3200">
                <a:latin typeface="Times New Roman" pitchFamily="18" charset="0"/>
                <a:ea typeface="Times New Roman" pitchFamily="18" charset="0"/>
                <a:cs typeface="Arial" pitchFamily="34" charset="0"/>
              </a:rPr>
              <a:t>kết hợp gõ đệm theo </a:t>
            </a:r>
            <a:r>
              <a:rPr lang="en-US" sz="3200" smtClean="0">
                <a:latin typeface="Times New Roman" pitchFamily="18" charset="0"/>
                <a:ea typeface="Times New Roman" pitchFamily="18" charset="0"/>
                <a:cs typeface="Arial" pitchFamily="34" charset="0"/>
              </a:rPr>
              <a:t>phách .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64" y="185528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90" y="6424775"/>
            <a:ext cx="509930" cy="4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3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2586" y="356900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6425436"/>
            <a:ext cx="539552" cy="4325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9632" y="0"/>
            <a:ext cx="68243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/>
                <a:ea typeface="Times New Roman"/>
              </a:rPr>
              <a:t>Ôn hát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</a:rPr>
              <a:t>kết hợp vỗ tay theo theo tiết tấu lời ca</a:t>
            </a:r>
            <a:endParaRPr lang="en-US" sz="28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3074" name="Picture 2" descr="2021-06-11_1451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" y="638046"/>
            <a:ext cx="9144000" cy="279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2195" y="195898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>
                <a:latin typeface="Times New Roman"/>
                <a:ea typeface="Times New Roman"/>
              </a:rPr>
              <a:t>– Tập biểu diễn bài hát với các hình thức: hát đối đáp, song ca, tốp ca, đồng ca có lĩnh xướng.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7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1481" y="2492896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094110"/>
            <a:ext cx="664960" cy="5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63787"/>
            <a:ext cx="83599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2. Sử dụng song loan gõ đệm theo mẫu tiết tấu.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 descr="2021-06-11_2104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5" y="2492896"/>
            <a:ext cx="914400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52" y="3861048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     Có     con                                                   chim             là   chim chích                    chòe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52" y="764704"/>
            <a:ext cx="916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-Làm mẫu và HD HS tập song loan gõ theo tiết tấu sau đó ứng dụng vào bài Con chim chích chích chòe với các hình thức</a:t>
            </a:r>
            <a:endParaRPr lang="en-US" sz="2800"/>
          </a:p>
        </p:txBody>
      </p:sp>
      <p:pic>
        <p:nvPicPr>
          <p:cNvPr id="7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558924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41" y="6324895"/>
            <a:ext cx="664960" cy="5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229</Words>
  <Application>Microsoft Office PowerPoint</Application>
  <PresentationFormat>On-screen Show (4:3)</PresentationFormat>
  <Paragraphs>21</Paragraphs>
  <Slides>11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77</cp:revision>
  <dcterms:created xsi:type="dcterms:W3CDTF">2021-06-17T04:40:15Z</dcterms:created>
  <dcterms:modified xsi:type="dcterms:W3CDTF">2021-06-21T11:49:13Z</dcterms:modified>
</cp:coreProperties>
</file>