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75" r:id="rId6"/>
    <p:sldId id="276" r:id="rId7"/>
    <p:sldId id="261" r:id="rId8"/>
    <p:sldId id="281" r:id="rId9"/>
    <p:sldId id="262" r:id="rId10"/>
    <p:sldId id="263" r:id="rId11"/>
    <p:sldId id="264" r:id="rId12"/>
    <p:sldId id="265" r:id="rId13"/>
    <p:sldId id="266" r:id="rId14"/>
    <p:sldId id="267" r:id="rId15"/>
    <p:sldId id="268" r:id="rId16"/>
    <p:sldId id="277" r:id="rId17"/>
    <p:sldId id="278" r:id="rId18"/>
    <p:sldId id="279" r:id="rId19"/>
    <p:sldId id="269" r:id="rId20"/>
    <p:sldId id="271" r:id="rId21"/>
    <p:sldId id="280" r:id="rId22"/>
    <p:sldId id="273" r:id="rId23"/>
    <p:sldId id="27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10/4/2021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10/4/2021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2.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28" y="1556792"/>
            <a:ext cx="5854642" cy="1509266"/>
          </a:xfrm>
          <a:prstGeom prst="rect">
            <a:avLst/>
          </a:prstGeom>
          <a:noFill/>
        </p:spPr>
        <p:txBody>
          <a:bodyPr wrap="square" rtlCol="0">
            <a:prstTxWarp prst="textCurveUp">
              <a:avLst/>
            </a:prstTxWarp>
            <a:spAutoFit/>
          </a:bodyPr>
          <a:lstStyle/>
          <a:p>
            <a:r>
              <a:rPr lang="en-US" sz="3200">
                <a:solidFill>
                  <a:srgbClr val="002060"/>
                </a:solidFill>
              </a:rPr>
              <a:t>Chào mừng quý thầy cô và các bạn học sinh đến với tiết âm nhạc</a:t>
            </a:r>
          </a:p>
        </p:txBody>
      </p:sp>
    </p:spTree>
    <p:extLst>
      <p:ext uri="{BB962C8B-B14F-4D97-AF65-F5344CB8AC3E}">
        <p14:creationId xmlns:p14="http://schemas.microsoft.com/office/powerpoint/2010/main" val="77583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217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mà không 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mới về nhà nằm rên</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mà không chịu đội mũ. Tối đến mới về nhà nằm rên.</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ôi đau quá 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6</a:t>
            </a: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a:solidFill>
                  <a:srgbClr val="0070C0"/>
                </a:solidFill>
              </a:rPr>
              <a:t>Câu 5+ 6</a:t>
            </a: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ôi đau quá nhức cả đầu. Chích 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973"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a:t>
            </a:r>
            <a:r>
              <a:rPr lang="en-US" sz="240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a:effectLst/>
                <a:latin typeface="Times New Roman"/>
                <a:ea typeface="Times New Roman"/>
                <a:cs typeface="Arial"/>
              </a:rPr>
              <a:t>Trò chơi: </a:t>
            </a:r>
            <a:r>
              <a:rPr lang="en-US" sz="3200" b="1" i="1">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a:solidFill>
                  <a:srgbClr val="FF0000"/>
                </a:solidFill>
                <a:effectLst/>
                <a:latin typeface="Times New Roman"/>
                <a:ea typeface="Times New Roman"/>
                <a:cs typeface="Arial"/>
              </a:rPr>
              <a:t>Nhóm 1: gõ cốc </a:t>
            </a:r>
          </a:p>
          <a:p>
            <a:pPr algn="just">
              <a:spcAft>
                <a:spcPts val="0"/>
              </a:spcAft>
            </a:pPr>
            <a:r>
              <a:rPr lang="en-US" sz="2800" i="1">
                <a:solidFill>
                  <a:srgbClr val="FF0000"/>
                </a:solidFill>
                <a:effectLst/>
                <a:latin typeface="Times New Roman"/>
                <a:ea typeface="Times New Roman"/>
                <a:cs typeface="Arial"/>
              </a:rPr>
              <a:t>Nhóm 2: gõ thanh phách</a:t>
            </a:r>
          </a:p>
          <a:p>
            <a:pPr algn="just">
              <a:spcAft>
                <a:spcPts val="0"/>
              </a:spcAft>
            </a:pPr>
            <a:r>
              <a:rPr lang="en-US" sz="2800" i="1">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8745" y="5532203"/>
            <a:ext cx="1266014" cy="1014975"/>
          </a:xfrm>
          <a:prstGeom prst="rect">
            <a:avLst/>
          </a:prstGeom>
        </p:spPr>
      </p:pic>
      <p:sp>
        <p:nvSpPr>
          <p:cNvPr id="5" name="TextBox 4"/>
          <p:cNvSpPr txBox="1"/>
          <p:nvPr/>
        </p:nvSpPr>
        <p:spPr>
          <a:xfrm>
            <a:off x="3419872" y="6488668"/>
            <a:ext cx="5830481" cy="369332"/>
          </a:xfrm>
          <a:prstGeom prst="rect">
            <a:avLst/>
          </a:prstGeom>
          <a:noFill/>
        </p:spPr>
        <p:txBody>
          <a:bodyPr wrap="square" rtlCol="0">
            <a:spAutoFit/>
          </a:bodyPr>
          <a:lstStyle/>
          <a:p>
            <a:r>
              <a:rPr lang="en-US" i="1" err="1">
                <a:solidFill>
                  <a:prstClr val="black"/>
                </a:solidFill>
              </a:rPr>
              <a:t>Chú</a:t>
            </a:r>
            <a:r>
              <a:rPr lang="en-US" i="1">
                <a:solidFill>
                  <a:prstClr val="black"/>
                </a:solidFill>
              </a:rPr>
              <a:t> ý </a:t>
            </a:r>
            <a:r>
              <a:rPr lang="en-US" i="1" err="1">
                <a:solidFill>
                  <a:prstClr val="black"/>
                </a:solidFill>
              </a:rPr>
              <a:t>bản</a:t>
            </a:r>
            <a:r>
              <a:rPr lang="en-US" i="1">
                <a:solidFill>
                  <a:prstClr val="black"/>
                </a:solidFill>
              </a:rPr>
              <a:t> </a:t>
            </a:r>
            <a:r>
              <a:rPr lang="en-US" i="1" err="1">
                <a:solidFill>
                  <a:prstClr val="black"/>
                </a:solidFill>
              </a:rPr>
              <a:t>quyền</a:t>
            </a:r>
            <a:r>
              <a:rPr lang="en-US" i="1">
                <a:solidFill>
                  <a:prstClr val="black"/>
                </a:solidFill>
              </a:rPr>
              <a:t> </a:t>
            </a:r>
            <a:r>
              <a:rPr lang="en-US" i="1" err="1">
                <a:solidFill>
                  <a:prstClr val="black"/>
                </a:solidFill>
              </a:rPr>
              <a:t>của</a:t>
            </a:r>
            <a:r>
              <a:rPr lang="en-US" i="1">
                <a:solidFill>
                  <a:prstClr val="black"/>
                </a:solidFill>
              </a:rPr>
              <a:t> </a:t>
            </a:r>
            <a:r>
              <a:rPr lang="en-US" i="1" err="1">
                <a:solidFill>
                  <a:prstClr val="black"/>
                </a:solidFill>
              </a:rPr>
              <a:t>tác</a:t>
            </a:r>
            <a:r>
              <a:rPr lang="en-US" i="1">
                <a:solidFill>
                  <a:prstClr val="black"/>
                </a:solidFill>
              </a:rPr>
              <a:t> </a:t>
            </a:r>
            <a:r>
              <a:rPr lang="en-US" i="1" err="1">
                <a:solidFill>
                  <a:prstClr val="black"/>
                </a:solidFill>
              </a:rPr>
              <a:t>giả</a:t>
            </a:r>
            <a:r>
              <a:rPr lang="en-US" i="1">
                <a:solidFill>
                  <a:prstClr val="black"/>
                </a:solidFill>
              </a:rPr>
              <a:t>, </a:t>
            </a:r>
            <a:r>
              <a:rPr lang="en-US" i="1" err="1">
                <a:solidFill>
                  <a:prstClr val="black"/>
                </a:solidFill>
              </a:rPr>
              <a:t>cấm</a:t>
            </a:r>
            <a:r>
              <a:rPr lang="en-US" i="1">
                <a:solidFill>
                  <a:prstClr val="black"/>
                </a:solidFill>
              </a:rPr>
              <a:t> chia </a:t>
            </a:r>
            <a:r>
              <a:rPr lang="en-US" i="1" err="1">
                <a:solidFill>
                  <a:prstClr val="black"/>
                </a:solidFill>
              </a:rPr>
              <a:t>sẻ</a:t>
            </a:r>
            <a:r>
              <a:rPr lang="en-US" i="1">
                <a:solidFill>
                  <a:prstClr val="black"/>
                </a:solidFill>
              </a:rPr>
              <a:t> </a:t>
            </a:r>
            <a:r>
              <a:rPr lang="en-US" i="1" err="1">
                <a:solidFill>
                  <a:prstClr val="black"/>
                </a:solidFill>
              </a:rPr>
              <a:t>dưới</a:t>
            </a:r>
            <a:r>
              <a:rPr lang="en-US" i="1">
                <a:solidFill>
                  <a:prstClr val="black"/>
                </a:solidFill>
              </a:rPr>
              <a:t> </a:t>
            </a:r>
            <a:r>
              <a:rPr lang="en-US" i="1" err="1">
                <a:solidFill>
                  <a:prstClr val="black"/>
                </a:solidFill>
              </a:rPr>
              <a:t>mọi</a:t>
            </a:r>
            <a:r>
              <a:rPr lang="en-US" i="1">
                <a:solidFill>
                  <a:prstClr val="black"/>
                </a:solidFill>
              </a:rPr>
              <a:t> </a:t>
            </a:r>
            <a:r>
              <a:rPr lang="en-US" i="1" err="1">
                <a:solidFill>
                  <a:prstClr val="black"/>
                </a:solidFill>
              </a:rPr>
              <a:t>hình</a:t>
            </a:r>
            <a:r>
              <a:rPr lang="en-US" i="1">
                <a:solidFill>
                  <a:prstClr val="black"/>
                </a:solidFill>
              </a:rPr>
              <a:t> </a:t>
            </a:r>
            <a:r>
              <a:rPr lang="en-US" i="1" err="1">
                <a:solidFill>
                  <a:prstClr val="black"/>
                </a:solidFill>
              </a:rPr>
              <a:t>thức</a:t>
            </a:r>
            <a:endParaRPr lang="en-US" i="1">
              <a:solidFill>
                <a:prstClr val="black"/>
              </a:solidFill>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6952" y="1196752"/>
            <a:ext cx="609600" cy="609600"/>
          </a:xfrm>
          <a:prstGeom prst="rect">
            <a:avLst/>
          </a:prstGeom>
        </p:spPr>
      </p:pic>
    </p:spTree>
    <p:extLst>
      <p:ext uri="{BB962C8B-B14F-4D97-AF65-F5344CB8AC3E}">
        <p14:creationId xmlns:p14="http://schemas.microsoft.com/office/powerpoint/2010/main" val="219860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5</a:t>
            </a: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CON CHIM CHÍCH CHÒE</a:t>
            </a:r>
            <a:endParaRPr lang="en-US" sz="2000">
              <a:solidFill>
                <a:prstClr val="black"/>
              </a:solidFill>
              <a:latin typeface="Times New Roman"/>
              <a:ea typeface="Calibri"/>
            </a:endParaRPr>
          </a:p>
          <a:p>
            <a:pPr>
              <a:lnSpc>
                <a:spcPct val="150000"/>
              </a:lnSpc>
            </a:pPr>
            <a:r>
              <a:rPr lang="en-AU" b="1">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a:t>              </a:t>
            </a:r>
            <a:r>
              <a:rPr lang="en-US" b="1">
                <a:solidFill>
                  <a:srgbClr val="002060"/>
                </a:solidFill>
                <a:latin typeface="Times New Roman" pitchFamily="18" charset="0"/>
                <a:cs typeface="Times New Roman" pitchFamily="18" charset="0"/>
              </a:rPr>
              <a:t>Theo 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PHÁ</a:t>
            </a:r>
          </a:p>
          <a:p>
            <a:pPr marL="3810" lvl="0"/>
            <a:r>
              <a:rPr lang="en-US" sz="2400" b="1">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810087"/>
            <a:ext cx="1931341"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a:solidFill>
                  <a:schemeClr val="bg1"/>
                </a:solidFill>
                <a:latin typeface="Times New Roman"/>
              </a:rPr>
              <a:t>Vùng Nam bộ</a:t>
            </a:r>
            <a:endParaRPr lang="en-US" b="1">
              <a:solidFill>
                <a:schemeClr val="bg1"/>
              </a:solidFill>
            </a:endParaRPr>
          </a:p>
        </p:txBody>
      </p:sp>
      <p:sp>
        <p:nvSpPr>
          <p:cNvPr id="7" name="Rectangle 6"/>
          <p:cNvSpPr/>
          <p:nvPr/>
        </p:nvSpPr>
        <p:spPr>
          <a:xfrm>
            <a:off x="1100701" y="1732560"/>
            <a:ext cx="2213992" cy="3539430"/>
          </a:xfrm>
          <a:prstGeom prst="rect">
            <a:avLst/>
          </a:prstGeom>
        </p:spPr>
        <p:txBody>
          <a:bodyPr wrap="square">
            <a:spAutoFit/>
          </a:bodyPr>
          <a:lstStyle/>
          <a:p>
            <a:pPr algn="just">
              <a:spcAft>
                <a:spcPts val="0"/>
              </a:spcAft>
            </a:pPr>
            <a:r>
              <a:rPr lang="en-US" sz="1600">
                <a:effectLst/>
                <a:latin typeface="Times New Roman"/>
                <a:ea typeface="Times New Roman"/>
              </a:rPr>
              <a:t>Chin Chích Chòe</a:t>
            </a:r>
            <a:r>
              <a:rPr lang="en-US" sz="160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a:t>Slide bổ xung nhe hát mẫu video </a:t>
            </a:r>
          </a:p>
        </p:txBody>
      </p:sp>
      <p:pic>
        <p:nvPicPr>
          <p:cNvPr id="5" name="CON CHIM CHÍCH CHÒE - HÁT MẪU - CĐ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28" y="741130"/>
            <a:ext cx="8439036" cy="6116870"/>
          </a:xfrm>
          <a:prstGeom prst="rect">
            <a:avLst/>
          </a:prstGeom>
        </p:spPr>
      </p:pic>
    </p:spTree>
    <p:extLst>
      <p:ext uri="{BB962C8B-B14F-4D97-AF65-F5344CB8AC3E}">
        <p14:creationId xmlns:p14="http://schemas.microsoft.com/office/powerpoint/2010/main" val="62775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err="1">
                <a:solidFill>
                  <a:srgbClr val="002060"/>
                </a:solidFill>
              </a:rPr>
              <a:t>Đọc</a:t>
            </a:r>
            <a:r>
              <a:rPr lang="en-US" sz="6600" b="1">
                <a:solidFill>
                  <a:srgbClr val="002060"/>
                </a:solidFill>
              </a:rPr>
              <a:t> </a:t>
            </a:r>
            <a:r>
              <a:rPr lang="en-US" sz="6600" b="1" err="1">
                <a:solidFill>
                  <a:srgbClr val="002060"/>
                </a:solidFill>
              </a:rPr>
              <a:t>lời</a:t>
            </a:r>
            <a:r>
              <a:rPr lang="en-US" sz="6600" b="1">
                <a:solidFill>
                  <a:srgbClr val="002060"/>
                </a:solidFill>
              </a:rPr>
              <a:t> </a:t>
            </a:r>
            <a:r>
              <a:rPr lang="en-US" sz="6600" b="1" err="1">
                <a:solidFill>
                  <a:srgbClr val="002060"/>
                </a:solidFill>
              </a:rPr>
              <a:t>ca</a:t>
            </a:r>
            <a:endParaRPr lang="en-US" sz="6600" b="1">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a:solidFill>
                  <a:srgbClr val="FF0000"/>
                </a:solidFill>
                <a:effectLst/>
                <a:latin typeface="Times New Roman"/>
                <a:ea typeface="Calibri"/>
              </a:rPr>
              <a:t>Câu 1: Có con chim... là chim chích choè</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2: Trưa nắng hè mà đi đến trường</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3: Ấy thế mà... không chịu đội mũ</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4: Tối đến mới... về nhà nằm rên...</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5: Ôi ôi ôi... đau quá... nhức cả đầu</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6: Chích choè ta cảm liền suốt ba ngày đêm</a:t>
            </a:r>
            <a:r>
              <a:rPr lang="en-US" sz="2800" i="1">
                <a:solidFill>
                  <a:srgbClr val="FF0000"/>
                </a:solidFill>
                <a:effectLst/>
                <a:latin typeface="Times New Roman"/>
                <a:ea typeface="Calibri"/>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chim 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491</Words>
  <Application>Microsoft Office PowerPoint</Application>
  <PresentationFormat>On-screen Show (4:3)</PresentationFormat>
  <Paragraphs>48</Paragraphs>
  <Slides>21</Slides>
  <Notes>0</Notes>
  <HiddenSlides>0</HiddenSlides>
  <MMClips>16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36</cp:revision>
  <dcterms:created xsi:type="dcterms:W3CDTF">2021-06-17T04:40:15Z</dcterms:created>
  <dcterms:modified xsi:type="dcterms:W3CDTF">2021-10-04T08:01:25Z</dcterms:modified>
</cp:coreProperties>
</file>