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77" r:id="rId5"/>
    <p:sldId id="278" r:id="rId6"/>
    <p:sldId id="279" r:id="rId7"/>
    <p:sldId id="280" r:id="rId8"/>
    <p:sldId id="26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303" r:id="rId22"/>
    <p:sldId id="294" r:id="rId23"/>
    <p:sldId id="270" r:id="rId24"/>
    <p:sldId id="295" r:id="rId25"/>
    <p:sldId id="296" r:id="rId26"/>
    <p:sldId id="271" r:id="rId27"/>
    <p:sldId id="272" r:id="rId28"/>
    <p:sldId id="297" r:id="rId29"/>
    <p:sldId id="298" r:id="rId30"/>
    <p:sldId id="299" r:id="rId31"/>
    <p:sldId id="300" r:id="rId32"/>
    <p:sldId id="301" r:id="rId33"/>
    <p:sldId id="302" r:id="rId34"/>
    <p:sldId id="304" r:id="rId35"/>
    <p:sldId id="276" r:id="rId36"/>
    <p:sldId id="25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A452"/>
    <a:srgbClr val="F3A3C7"/>
    <a:srgbClr val="FCE8F1"/>
    <a:srgbClr val="F9A051"/>
    <a:srgbClr val="F9B780"/>
    <a:srgbClr val="FFCD9A"/>
    <a:srgbClr val="EF3E3D"/>
    <a:srgbClr val="1FA199"/>
    <a:srgbClr val="E6E6E6"/>
    <a:srgbClr val="107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0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3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7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3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3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0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8CE07-ADF9-49CA-BE3C-D6859FB84B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8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A0D76-C65A-472B-A4D7-C6AD6393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8" y="2565476"/>
            <a:ext cx="5667853" cy="384583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7043D0-2ECE-49D1-8F0A-CC851AD8486D}"/>
              </a:ext>
            </a:extLst>
          </p:cNvPr>
          <p:cNvSpPr/>
          <p:nvPr/>
        </p:nvSpPr>
        <p:spPr>
          <a:xfrm>
            <a:off x="2297723" y="921741"/>
            <a:ext cx="4548554" cy="860167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Món quà tặng mẹ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207FB-452C-4CC9-9DB5-486328F6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8" y="2095233"/>
            <a:ext cx="5446322" cy="35439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68769" y="5779477"/>
            <a:ext cx="480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Mình sẽ làm gì nhỉ?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528689" y="185525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4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3" y="2489674"/>
            <a:ext cx="5623994" cy="389035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7043D0-2ECE-49D1-8F0A-CC851AD8486D}"/>
              </a:ext>
            </a:extLst>
          </p:cNvPr>
          <p:cNvSpPr/>
          <p:nvPr/>
        </p:nvSpPr>
        <p:spPr>
          <a:xfrm>
            <a:off x="2297723" y="921741"/>
            <a:ext cx="4548554" cy="860167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Món quà tặng mẹ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207FB-452C-4CC9-9DB5-486328F6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2" y="2095233"/>
            <a:ext cx="5425254" cy="35439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68769" y="5779477"/>
            <a:ext cx="480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Cháu cảm ơn bác!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3525" y="1629507"/>
            <a:ext cx="2826968" cy="2149719"/>
            <a:chOff x="353525" y="1629507"/>
            <a:chExt cx="2826968" cy="21497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25" y="1629507"/>
              <a:ext cx="2826968" cy="214971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54180" y="1981842"/>
              <a:ext cx="22742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smtClean="0">
                  <a:latin typeface="Arial" panose="020B0604020202020204" pitchFamily="34" charset="0"/>
                  <a:cs typeface="Arial" panose="020B0604020202020204" pitchFamily="34" charset="0"/>
                </a:rPr>
                <a:t>Bác ơi, cho cháu xin ít hạt giống hoa với ạ.</a:t>
              </a:r>
              <a:endParaRPr lang="en-US" sz="20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6843287" y="184959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8" y="2136556"/>
            <a:ext cx="5667855" cy="416965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7043D0-2ECE-49D1-8F0A-CC851AD8486D}"/>
              </a:ext>
            </a:extLst>
          </p:cNvPr>
          <p:cNvSpPr/>
          <p:nvPr/>
        </p:nvSpPr>
        <p:spPr>
          <a:xfrm>
            <a:off x="2297723" y="921741"/>
            <a:ext cx="4548554" cy="860167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Món quà tặng mẹ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207FB-452C-4CC9-9DB5-486328F6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8" y="1994136"/>
            <a:ext cx="5446322" cy="35359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68769" y="5674377"/>
            <a:ext cx="480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Một bông, hai bông, ba bông…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528798" y="199413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77" y="2147067"/>
            <a:ext cx="5665816" cy="41906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7043D0-2ECE-49D1-8F0A-CC851AD8486D}"/>
              </a:ext>
            </a:extLst>
          </p:cNvPr>
          <p:cNvSpPr/>
          <p:nvPr/>
        </p:nvSpPr>
        <p:spPr>
          <a:xfrm>
            <a:off x="2297723" y="921741"/>
            <a:ext cx="4548554" cy="860167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Món quà tặng mẹ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207FB-452C-4CC9-9DB5-486328F6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77" y="2004646"/>
            <a:ext cx="5442244" cy="35359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68769" y="5684887"/>
            <a:ext cx="480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Con tặng sinh nhật mẹ!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530837" y="1882179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08" y="2210126"/>
            <a:ext cx="5662085" cy="408557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7043D0-2ECE-49D1-8F0A-CC851AD8486D}"/>
              </a:ext>
            </a:extLst>
          </p:cNvPr>
          <p:cNvSpPr/>
          <p:nvPr/>
        </p:nvSpPr>
        <p:spPr>
          <a:xfrm>
            <a:off x="2297723" y="921741"/>
            <a:ext cx="4548554" cy="860167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Món quà tặng mẹ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207FB-452C-4CC9-9DB5-486328F6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08" y="2067706"/>
            <a:ext cx="5434782" cy="35359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68769" y="5695397"/>
            <a:ext cx="480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Con yêu mẹ!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528689" y="197597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9A82D-5228-4BDA-A201-418369509B4D}"/>
              </a:ext>
            </a:extLst>
          </p:cNvPr>
          <p:cNvSpPr txBox="1"/>
          <p:nvPr/>
        </p:nvSpPr>
        <p:spPr>
          <a:xfrm>
            <a:off x="1062840" y="1108351"/>
            <a:ext cx="6885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Thỏ con tặng mẹ quà gì?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Thỏ con nói gì khi tặng quà cho mẹ?</a:t>
            </a:r>
          </a:p>
          <a:p>
            <a:pPr>
              <a:lnSpc>
                <a:spcPct val="200000"/>
              </a:lnSpc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– Thỏ mẹ cảm thấy thế nào khi nhận được quà?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8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35606" y="295301"/>
            <a:ext cx="671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 nào trong tranh dưới đây có hành động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thể hiện tình yêu thương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33037" y="3599165"/>
            <a:ext cx="3154842" cy="2932404"/>
            <a:chOff x="1035254" y="3620243"/>
            <a:chExt cx="3154842" cy="293240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246" y="4155698"/>
              <a:ext cx="2913850" cy="239694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6D48170-9918-4BBB-B0DF-C5210DB3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824" y="3620243"/>
              <a:ext cx="3053532" cy="2677217"/>
            </a:xfrm>
            <a:prstGeom prst="round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669516B-2490-40CC-B54E-638191AD2882}"/>
                </a:ext>
              </a:extLst>
            </p:cNvPr>
            <p:cNvSpPr/>
            <p:nvPr/>
          </p:nvSpPr>
          <p:spPr>
            <a:xfrm>
              <a:off x="1035254" y="3903760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635494-D70F-4773-9FBB-FE6DA18BAE66}"/>
                </a:ext>
              </a:extLst>
            </p:cNvPr>
            <p:cNvSpPr txBox="1"/>
            <p:nvPr/>
          </p:nvSpPr>
          <p:spPr>
            <a:xfrm>
              <a:off x="1375046" y="6079837"/>
              <a:ext cx="2779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smtClean="0">
                  <a:latin typeface="Arial" panose="020B0604020202020204" pitchFamily="34" charset="0"/>
                  <a:cs typeface="Arial" panose="020B0604020202020204" pitchFamily="34" charset="0"/>
                </a:rPr>
                <a:t>Gấu bông là của em chứ!</a:t>
              </a:r>
              <a:endParaRPr 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28095" y="3718008"/>
            <a:ext cx="3067547" cy="2765889"/>
            <a:chOff x="5161731" y="3654989"/>
            <a:chExt cx="3067547" cy="276588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530" y="4323959"/>
              <a:ext cx="2756257" cy="209691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B6FD1A-7772-44D9-BD77-11B6DB42F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688" y="3654989"/>
              <a:ext cx="3053590" cy="2675340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9558EA-2B48-439F-9B9A-DCB4DFA134E8}"/>
                </a:ext>
              </a:extLst>
            </p:cNvPr>
            <p:cNvSpPr/>
            <p:nvPr/>
          </p:nvSpPr>
          <p:spPr>
            <a:xfrm>
              <a:off x="5161731" y="382548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4F6F83-2900-4AAF-95A6-B33164D960B3}"/>
                </a:ext>
              </a:extLst>
            </p:cNvPr>
            <p:cNvSpPr txBox="1"/>
            <p:nvPr/>
          </p:nvSpPr>
          <p:spPr>
            <a:xfrm>
              <a:off x="5377080" y="5940593"/>
              <a:ext cx="2569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smtClean="0">
                  <a:latin typeface="Arial" panose="020B0604020202020204" pitchFamily="34" charset="0"/>
                  <a:cs typeface="Arial" panose="020B0604020202020204" pitchFamily="34" charset="0"/>
                </a:rPr>
                <a:t>Con cất áo cho bố nhé!</a:t>
              </a:r>
              <a:endParaRPr 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33037" y="1085430"/>
            <a:ext cx="3127741" cy="2632578"/>
            <a:chOff x="1033037" y="1085430"/>
            <a:chExt cx="3127741" cy="263257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28" y="1321059"/>
              <a:ext cx="2913850" cy="239694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41" y="1085430"/>
              <a:ext cx="3116133" cy="2513735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033037" y="114737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C1A293-A278-4193-9A1F-47693CF85080}"/>
                </a:ext>
              </a:extLst>
            </p:cNvPr>
            <p:cNvSpPr txBox="1"/>
            <p:nvPr/>
          </p:nvSpPr>
          <p:spPr>
            <a:xfrm>
              <a:off x="1480516" y="3194098"/>
              <a:ext cx="23775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smtClean="0">
                  <a:latin typeface="Arial" panose="020B0604020202020204" pitchFamily="34" charset="0"/>
                  <a:cs typeface="Arial" panose="020B0604020202020204" pitchFamily="34" charset="0"/>
                </a:rPr>
                <a:t>Em cùng anh ăn nhé!</a:t>
              </a:r>
              <a:endParaRPr 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33364" y="1150923"/>
            <a:ext cx="3141421" cy="2544956"/>
            <a:chOff x="5233364" y="1150923"/>
            <a:chExt cx="3141421" cy="254495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7199" y="1279931"/>
              <a:ext cx="2937586" cy="24159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57271" y="1188644"/>
              <a:ext cx="2938371" cy="2000826"/>
            </a:xfrm>
            <a:custGeom>
              <a:avLst/>
              <a:gdLst>
                <a:gd name="connsiteX0" fmla="*/ 1991361 w 3165906"/>
                <a:gd name="connsiteY0" fmla="*/ 5 h 2155762"/>
                <a:gd name="connsiteX1" fmla="*/ 3061913 w 3165906"/>
                <a:gd name="connsiteY1" fmla="*/ 182910 h 2155762"/>
                <a:gd name="connsiteX2" fmla="*/ 3047874 w 3165906"/>
                <a:gd name="connsiteY2" fmla="*/ 2103650 h 2155762"/>
                <a:gd name="connsiteX3" fmla="*/ 1618585 w 3165906"/>
                <a:gd name="connsiteY3" fmla="*/ 2107427 h 2155762"/>
                <a:gd name="connsiteX4" fmla="*/ 1054010 w 3165906"/>
                <a:gd name="connsiteY4" fmla="*/ 2138773 h 2155762"/>
                <a:gd name="connsiteX5" fmla="*/ 745696 w 3165906"/>
                <a:gd name="connsiteY5" fmla="*/ 2155762 h 2155762"/>
                <a:gd name="connsiteX6" fmla="*/ 342828 w 3165906"/>
                <a:gd name="connsiteY6" fmla="*/ 2155762 h 2155762"/>
                <a:gd name="connsiteX7" fmla="*/ 318389 w 3165906"/>
                <a:gd name="connsiteY7" fmla="*/ 2139170 h 2155762"/>
                <a:gd name="connsiteX8" fmla="*/ 68273 w 3165906"/>
                <a:gd name="connsiteY8" fmla="*/ 298536 h 2155762"/>
                <a:gd name="connsiteX9" fmla="*/ 1340230 w 3165906"/>
                <a:gd name="connsiteY9" fmla="*/ 16711 h 2155762"/>
                <a:gd name="connsiteX10" fmla="*/ 1991361 w 3165906"/>
                <a:gd name="connsiteY10" fmla="*/ 5 h 215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5906" h="2155762">
                  <a:moveTo>
                    <a:pt x="1991361" y="5"/>
                  </a:moveTo>
                  <a:cubicBezTo>
                    <a:pt x="2390913" y="-445"/>
                    <a:pt x="2813840" y="31339"/>
                    <a:pt x="3061913" y="182910"/>
                  </a:cubicBezTo>
                  <a:cubicBezTo>
                    <a:pt x="3141466" y="642967"/>
                    <a:pt x="3256115" y="1448854"/>
                    <a:pt x="3047874" y="2103650"/>
                  </a:cubicBezTo>
                  <a:cubicBezTo>
                    <a:pt x="2878764" y="2154154"/>
                    <a:pt x="2082509" y="2081266"/>
                    <a:pt x="1618585" y="2107427"/>
                  </a:cubicBezTo>
                  <a:cubicBezTo>
                    <a:pt x="1435840" y="2121731"/>
                    <a:pt x="1253699" y="2129111"/>
                    <a:pt x="1054010" y="2138773"/>
                  </a:cubicBezTo>
                  <a:lnTo>
                    <a:pt x="745696" y="2155762"/>
                  </a:lnTo>
                  <a:lnTo>
                    <a:pt x="342828" y="2155762"/>
                  </a:lnTo>
                  <a:lnTo>
                    <a:pt x="318389" y="2139170"/>
                  </a:lnTo>
                  <a:cubicBezTo>
                    <a:pt x="5208" y="1849220"/>
                    <a:pt x="-74308" y="600521"/>
                    <a:pt x="68273" y="298536"/>
                  </a:cubicBezTo>
                  <a:cubicBezTo>
                    <a:pt x="213581" y="-68733"/>
                    <a:pt x="1260112" y="28882"/>
                    <a:pt x="1340230" y="16711"/>
                  </a:cubicBezTo>
                  <a:cubicBezTo>
                    <a:pt x="1520314" y="12147"/>
                    <a:pt x="1751630" y="274"/>
                    <a:pt x="1991361" y="5"/>
                  </a:cubicBezTo>
                  <a:close/>
                </a:path>
              </a:pathLst>
            </a:custGeom>
            <a:ln>
              <a:noFill/>
            </a:ln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8E1A3F6-F649-48A1-B76D-E75BECEC7142}"/>
                </a:ext>
              </a:extLst>
            </p:cNvPr>
            <p:cNvSpPr/>
            <p:nvPr/>
          </p:nvSpPr>
          <p:spPr>
            <a:xfrm>
              <a:off x="5233364" y="115092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B5DFEFD-E124-4602-A73E-309899B2F1D6}"/>
                </a:ext>
              </a:extLst>
            </p:cNvPr>
            <p:cNvSpPr txBox="1"/>
            <p:nvPr/>
          </p:nvSpPr>
          <p:spPr>
            <a:xfrm>
              <a:off x="5794950" y="3188982"/>
              <a:ext cx="2222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smtClean="0">
                  <a:latin typeface="Arial" panose="020B0604020202020204" pitchFamily="34" charset="0"/>
                  <a:cs typeface="Arial" panose="020B0604020202020204" pitchFamily="34" charset="0"/>
                </a:rPr>
                <a:t>Mẹ ơi, con tặng mẹ!</a:t>
              </a:r>
              <a:endParaRPr 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61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05184" y="1290088"/>
            <a:ext cx="5733633" cy="4679787"/>
            <a:chOff x="1602588" y="1290088"/>
            <a:chExt cx="5733633" cy="46797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928" y="1961710"/>
              <a:ext cx="5636293" cy="400816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A9D06A-380E-4D34-BA85-EBF8D1A3D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3055" r="3049" b="13128"/>
            <a:stretch/>
          </p:blipFill>
          <p:spPr>
            <a:xfrm>
              <a:off x="1699928" y="1290088"/>
              <a:ext cx="5538953" cy="4093500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3A5FFCC-E810-457B-92D3-B134E051D9CF}"/>
                </a:ext>
              </a:extLst>
            </p:cNvPr>
            <p:cNvSpPr/>
            <p:nvPr/>
          </p:nvSpPr>
          <p:spPr>
            <a:xfrm>
              <a:off x="1602588" y="1425374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4E26C0-0E2A-4EF1-B4D8-060C4A501D2E}"/>
                </a:ext>
              </a:extLst>
            </p:cNvPr>
            <p:cNvSpPr txBox="1"/>
            <p:nvPr/>
          </p:nvSpPr>
          <p:spPr>
            <a:xfrm>
              <a:off x="2913529" y="5369051"/>
              <a:ext cx="31117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Em cùng anh ăn nhé!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35606" y="295301"/>
            <a:ext cx="671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 nào trong tranh dưới đây có hành động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thể hiện tình yêu thương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1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49973" y="1341271"/>
            <a:ext cx="5644054" cy="4712688"/>
            <a:chOff x="1681656" y="1341271"/>
            <a:chExt cx="5644054" cy="47126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367" y="2097004"/>
              <a:ext cx="5404343" cy="39569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A9D06A-380E-4D34-BA85-EBF8D1A3D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8" r="7779"/>
            <a:stretch/>
          </p:blipFill>
          <p:spPr>
            <a:xfrm>
              <a:off x="1944414" y="1341271"/>
              <a:ext cx="5118538" cy="4093228"/>
            </a:xfrm>
            <a:custGeom>
              <a:avLst/>
              <a:gdLst>
                <a:gd name="connsiteX0" fmla="*/ 3848954 w 6147950"/>
                <a:gd name="connsiteY0" fmla="*/ 9 h 4093228"/>
                <a:gd name="connsiteX1" fmla="*/ 5918147 w 6147950"/>
                <a:gd name="connsiteY1" fmla="*/ 342838 h 4093228"/>
                <a:gd name="connsiteX2" fmla="*/ 5935926 w 6147950"/>
                <a:gd name="connsiteY2" fmla="*/ 3999615 h 4093228"/>
                <a:gd name="connsiteX3" fmla="*/ 3105988 w 6147950"/>
                <a:gd name="connsiteY3" fmla="*/ 3968936 h 4093228"/>
                <a:gd name="connsiteX4" fmla="*/ 742483 w 6147950"/>
                <a:gd name="connsiteY4" fmla="*/ 4093228 h 4093228"/>
                <a:gd name="connsiteX5" fmla="*/ 131958 w 6147950"/>
                <a:gd name="connsiteY5" fmla="*/ 559562 h 4093228"/>
                <a:gd name="connsiteX6" fmla="*/ 2590431 w 6147950"/>
                <a:gd name="connsiteY6" fmla="*/ 31323 h 4093228"/>
                <a:gd name="connsiteX7" fmla="*/ 3848954 w 6147950"/>
                <a:gd name="connsiteY7" fmla="*/ 9 h 409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47950" h="4093228">
                  <a:moveTo>
                    <a:pt x="3848954" y="9"/>
                  </a:moveTo>
                  <a:cubicBezTo>
                    <a:pt x="4621219" y="-832"/>
                    <a:pt x="5438665" y="58740"/>
                    <a:pt x="5918147" y="342838"/>
                  </a:cubicBezTo>
                  <a:cubicBezTo>
                    <a:pt x="6071910" y="1205145"/>
                    <a:pt x="6338419" y="2772299"/>
                    <a:pt x="5935926" y="3999615"/>
                  </a:cubicBezTo>
                  <a:cubicBezTo>
                    <a:pt x="5609064" y="4094277"/>
                    <a:pt x="4002673" y="3919901"/>
                    <a:pt x="3105988" y="3968936"/>
                  </a:cubicBezTo>
                  <a:cubicBezTo>
                    <a:pt x="2399556" y="4022560"/>
                    <a:pt x="1720259" y="4005385"/>
                    <a:pt x="742483" y="4093228"/>
                  </a:cubicBezTo>
                  <a:cubicBezTo>
                    <a:pt x="32464" y="3786038"/>
                    <a:pt x="-161998" y="1163322"/>
                    <a:pt x="131958" y="559562"/>
                  </a:cubicBezTo>
                  <a:cubicBezTo>
                    <a:pt x="412815" y="-128828"/>
                    <a:pt x="2435577" y="54136"/>
                    <a:pt x="2590431" y="31323"/>
                  </a:cubicBezTo>
                  <a:cubicBezTo>
                    <a:pt x="2938501" y="22768"/>
                    <a:pt x="3385595" y="514"/>
                    <a:pt x="3848954" y="9"/>
                  </a:cubicBezTo>
                  <a:close/>
                </a:path>
              </a:pathLst>
            </a:custGeom>
            <a:ln>
              <a:noFill/>
            </a:ln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3A5FFCC-E810-457B-92D3-B134E051D9CF}"/>
                </a:ext>
              </a:extLst>
            </p:cNvPr>
            <p:cNvSpPr/>
            <p:nvPr/>
          </p:nvSpPr>
          <p:spPr>
            <a:xfrm>
              <a:off x="1681656" y="1456924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4E26C0-0E2A-4EF1-B4D8-060C4A501D2E}"/>
                </a:ext>
              </a:extLst>
            </p:cNvPr>
            <p:cNvSpPr txBox="1"/>
            <p:nvPr/>
          </p:nvSpPr>
          <p:spPr>
            <a:xfrm>
              <a:off x="3172660" y="5434499"/>
              <a:ext cx="29017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Mẹ ơi, con tặng mẹ!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35606" y="295301"/>
            <a:ext cx="671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 nào trong tranh dưới đây có hành động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thể hiện tình yêu thương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7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05113" y="1226191"/>
            <a:ext cx="6333774" cy="5126639"/>
            <a:chOff x="1443671" y="1226191"/>
            <a:chExt cx="6333774" cy="51266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54" y="2146298"/>
              <a:ext cx="6253891" cy="420653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A9D06A-380E-4D34-BA85-EBF8D1A3D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54" y="1235377"/>
              <a:ext cx="6096892" cy="4517386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3A5FFCC-E810-457B-92D3-B134E051D9CF}"/>
                </a:ext>
              </a:extLst>
            </p:cNvPr>
            <p:cNvSpPr/>
            <p:nvPr/>
          </p:nvSpPr>
          <p:spPr>
            <a:xfrm>
              <a:off x="1443671" y="1226191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4E26C0-0E2A-4EF1-B4D8-060C4A501D2E}"/>
                </a:ext>
              </a:extLst>
            </p:cNvPr>
            <p:cNvSpPr txBox="1"/>
            <p:nvPr/>
          </p:nvSpPr>
          <p:spPr>
            <a:xfrm>
              <a:off x="2826121" y="5752763"/>
              <a:ext cx="36487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Gấu bông là của em chứ!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35606" y="295301"/>
            <a:ext cx="671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 nào trong tranh dưới đây có hành động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thể hiện tình yêu thương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19D024-AEA7-441D-BCBA-44137CD9A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7754" y="1408386"/>
            <a:ext cx="5692852" cy="4939862"/>
            <a:chOff x="1527754" y="1408386"/>
            <a:chExt cx="5692852" cy="49398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721" y="2097004"/>
              <a:ext cx="5528885" cy="425124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A9D06A-380E-4D34-BA85-EBF8D1A3D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4" t="6263" r="7170" b="11883"/>
            <a:stretch/>
          </p:blipFill>
          <p:spPr>
            <a:xfrm>
              <a:off x="1765738" y="1408386"/>
              <a:ext cx="5265683" cy="4372304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3A5FFCC-E810-457B-92D3-B134E051D9CF}"/>
                </a:ext>
              </a:extLst>
            </p:cNvPr>
            <p:cNvSpPr/>
            <p:nvPr/>
          </p:nvSpPr>
          <p:spPr>
            <a:xfrm>
              <a:off x="1527754" y="1456924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4E26C0-0E2A-4EF1-B4D8-060C4A501D2E}"/>
                </a:ext>
              </a:extLst>
            </p:cNvPr>
            <p:cNvSpPr txBox="1"/>
            <p:nvPr/>
          </p:nvSpPr>
          <p:spPr>
            <a:xfrm>
              <a:off x="2868215" y="5780690"/>
              <a:ext cx="3368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Con cất áo cho bố nhé!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35606" y="295301"/>
            <a:ext cx="671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 nào trong tranh dưới đây có hành động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thể hiện tình yêu thương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35606" y="295301"/>
            <a:ext cx="671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 nào trong tranh dưới đây có hành động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thể hiện tình yêu thương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33037" y="3599165"/>
            <a:ext cx="3154842" cy="2932404"/>
            <a:chOff x="1035254" y="3620243"/>
            <a:chExt cx="3154842" cy="293240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246" y="4155698"/>
              <a:ext cx="2913850" cy="239694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6D48170-9918-4BBB-B0DF-C5210DB3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824" y="3620243"/>
              <a:ext cx="3053532" cy="2677217"/>
            </a:xfrm>
            <a:prstGeom prst="round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669516B-2490-40CC-B54E-638191AD2882}"/>
                </a:ext>
              </a:extLst>
            </p:cNvPr>
            <p:cNvSpPr/>
            <p:nvPr/>
          </p:nvSpPr>
          <p:spPr>
            <a:xfrm>
              <a:off x="1035254" y="3903760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635494-D70F-4773-9FBB-FE6DA18BAE66}"/>
                </a:ext>
              </a:extLst>
            </p:cNvPr>
            <p:cNvSpPr txBox="1"/>
            <p:nvPr/>
          </p:nvSpPr>
          <p:spPr>
            <a:xfrm>
              <a:off x="1375046" y="6079837"/>
              <a:ext cx="2779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smtClean="0">
                  <a:latin typeface="Arial" panose="020B0604020202020204" pitchFamily="34" charset="0"/>
                  <a:cs typeface="Arial" panose="020B0604020202020204" pitchFamily="34" charset="0"/>
                </a:rPr>
                <a:t>Gấu bông là của em chứ!</a:t>
              </a:r>
              <a:endParaRPr 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28095" y="3718008"/>
            <a:ext cx="3067547" cy="2765889"/>
            <a:chOff x="5161731" y="3654989"/>
            <a:chExt cx="3067547" cy="276588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530" y="4323959"/>
              <a:ext cx="2756257" cy="209691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B6FD1A-7772-44D9-BD77-11B6DB42F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688" y="3654989"/>
              <a:ext cx="3053590" cy="2675340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9558EA-2B48-439F-9B9A-DCB4DFA134E8}"/>
                </a:ext>
              </a:extLst>
            </p:cNvPr>
            <p:cNvSpPr/>
            <p:nvPr/>
          </p:nvSpPr>
          <p:spPr>
            <a:xfrm>
              <a:off x="5161731" y="382548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4F6F83-2900-4AAF-95A6-B33164D960B3}"/>
                </a:ext>
              </a:extLst>
            </p:cNvPr>
            <p:cNvSpPr txBox="1"/>
            <p:nvPr/>
          </p:nvSpPr>
          <p:spPr>
            <a:xfrm>
              <a:off x="5377080" y="5940593"/>
              <a:ext cx="2569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smtClean="0">
                  <a:latin typeface="Arial" panose="020B0604020202020204" pitchFamily="34" charset="0"/>
                  <a:cs typeface="Arial" panose="020B0604020202020204" pitchFamily="34" charset="0"/>
                </a:rPr>
                <a:t>Con cất áo cho bố nhé!</a:t>
              </a:r>
              <a:endParaRPr 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33037" y="1085430"/>
            <a:ext cx="3127741" cy="2632578"/>
            <a:chOff x="1033037" y="1085430"/>
            <a:chExt cx="3127741" cy="263257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28" y="1321059"/>
              <a:ext cx="2913850" cy="239694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41" y="1085430"/>
              <a:ext cx="3116133" cy="2513735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033037" y="114737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C1A293-A278-4193-9A1F-47693CF85080}"/>
                </a:ext>
              </a:extLst>
            </p:cNvPr>
            <p:cNvSpPr txBox="1"/>
            <p:nvPr/>
          </p:nvSpPr>
          <p:spPr>
            <a:xfrm>
              <a:off x="1480516" y="3194098"/>
              <a:ext cx="23775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smtClean="0">
                  <a:latin typeface="Arial" panose="020B0604020202020204" pitchFamily="34" charset="0"/>
                  <a:cs typeface="Arial" panose="020B0604020202020204" pitchFamily="34" charset="0"/>
                </a:rPr>
                <a:t>Em cùng anh ăn nhé!</a:t>
              </a:r>
              <a:endParaRPr 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33364" y="1150923"/>
            <a:ext cx="3141421" cy="2544956"/>
            <a:chOff x="5233364" y="1150923"/>
            <a:chExt cx="3141421" cy="254495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7199" y="1279931"/>
              <a:ext cx="2937586" cy="24159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57271" y="1188644"/>
              <a:ext cx="2938371" cy="2000826"/>
            </a:xfrm>
            <a:custGeom>
              <a:avLst/>
              <a:gdLst>
                <a:gd name="connsiteX0" fmla="*/ 1991361 w 3165906"/>
                <a:gd name="connsiteY0" fmla="*/ 5 h 2155762"/>
                <a:gd name="connsiteX1" fmla="*/ 3061913 w 3165906"/>
                <a:gd name="connsiteY1" fmla="*/ 182910 h 2155762"/>
                <a:gd name="connsiteX2" fmla="*/ 3047874 w 3165906"/>
                <a:gd name="connsiteY2" fmla="*/ 2103650 h 2155762"/>
                <a:gd name="connsiteX3" fmla="*/ 1618585 w 3165906"/>
                <a:gd name="connsiteY3" fmla="*/ 2107427 h 2155762"/>
                <a:gd name="connsiteX4" fmla="*/ 1054010 w 3165906"/>
                <a:gd name="connsiteY4" fmla="*/ 2138773 h 2155762"/>
                <a:gd name="connsiteX5" fmla="*/ 745696 w 3165906"/>
                <a:gd name="connsiteY5" fmla="*/ 2155762 h 2155762"/>
                <a:gd name="connsiteX6" fmla="*/ 342828 w 3165906"/>
                <a:gd name="connsiteY6" fmla="*/ 2155762 h 2155762"/>
                <a:gd name="connsiteX7" fmla="*/ 318389 w 3165906"/>
                <a:gd name="connsiteY7" fmla="*/ 2139170 h 2155762"/>
                <a:gd name="connsiteX8" fmla="*/ 68273 w 3165906"/>
                <a:gd name="connsiteY8" fmla="*/ 298536 h 2155762"/>
                <a:gd name="connsiteX9" fmla="*/ 1340230 w 3165906"/>
                <a:gd name="connsiteY9" fmla="*/ 16711 h 2155762"/>
                <a:gd name="connsiteX10" fmla="*/ 1991361 w 3165906"/>
                <a:gd name="connsiteY10" fmla="*/ 5 h 215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5906" h="2155762">
                  <a:moveTo>
                    <a:pt x="1991361" y="5"/>
                  </a:moveTo>
                  <a:cubicBezTo>
                    <a:pt x="2390913" y="-445"/>
                    <a:pt x="2813840" y="31339"/>
                    <a:pt x="3061913" y="182910"/>
                  </a:cubicBezTo>
                  <a:cubicBezTo>
                    <a:pt x="3141466" y="642967"/>
                    <a:pt x="3256115" y="1448854"/>
                    <a:pt x="3047874" y="2103650"/>
                  </a:cubicBezTo>
                  <a:cubicBezTo>
                    <a:pt x="2878764" y="2154154"/>
                    <a:pt x="2082509" y="2081266"/>
                    <a:pt x="1618585" y="2107427"/>
                  </a:cubicBezTo>
                  <a:cubicBezTo>
                    <a:pt x="1435840" y="2121731"/>
                    <a:pt x="1253699" y="2129111"/>
                    <a:pt x="1054010" y="2138773"/>
                  </a:cubicBezTo>
                  <a:lnTo>
                    <a:pt x="745696" y="2155762"/>
                  </a:lnTo>
                  <a:lnTo>
                    <a:pt x="342828" y="2155762"/>
                  </a:lnTo>
                  <a:lnTo>
                    <a:pt x="318389" y="2139170"/>
                  </a:lnTo>
                  <a:cubicBezTo>
                    <a:pt x="5208" y="1849220"/>
                    <a:pt x="-74308" y="600521"/>
                    <a:pt x="68273" y="298536"/>
                  </a:cubicBezTo>
                  <a:cubicBezTo>
                    <a:pt x="213581" y="-68733"/>
                    <a:pt x="1260112" y="28882"/>
                    <a:pt x="1340230" y="16711"/>
                  </a:cubicBezTo>
                  <a:cubicBezTo>
                    <a:pt x="1520314" y="12147"/>
                    <a:pt x="1751630" y="274"/>
                    <a:pt x="1991361" y="5"/>
                  </a:cubicBezTo>
                  <a:close/>
                </a:path>
              </a:pathLst>
            </a:custGeom>
            <a:ln>
              <a:noFill/>
            </a:ln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8E1A3F6-F649-48A1-B76D-E75BECEC7142}"/>
                </a:ext>
              </a:extLst>
            </p:cNvPr>
            <p:cNvSpPr/>
            <p:nvPr/>
          </p:nvSpPr>
          <p:spPr>
            <a:xfrm>
              <a:off x="5233364" y="115092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B5DFEFD-E124-4602-A73E-309899B2F1D6}"/>
                </a:ext>
              </a:extLst>
            </p:cNvPr>
            <p:cNvSpPr txBox="1"/>
            <p:nvPr/>
          </p:nvSpPr>
          <p:spPr>
            <a:xfrm>
              <a:off x="5794950" y="3188982"/>
              <a:ext cx="2222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smtClean="0">
                  <a:latin typeface="Arial" panose="020B0604020202020204" pitchFamily="34" charset="0"/>
                  <a:cs typeface="Arial" panose="020B0604020202020204" pitchFamily="34" charset="0"/>
                </a:rPr>
                <a:t>Mẹ ơi, con tặng mẹ!</a:t>
              </a:r>
              <a:endParaRPr 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6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022E-16 L -0.23247 -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F3C3A1-BB8C-4E38-99D9-454B5D58ABC6}"/>
              </a:ext>
            </a:extLst>
          </p:cNvPr>
          <p:cNvGrpSpPr/>
          <p:nvPr/>
        </p:nvGrpSpPr>
        <p:grpSpPr>
          <a:xfrm>
            <a:off x="0" y="2842168"/>
            <a:ext cx="9144000" cy="1173664"/>
            <a:chOff x="0" y="2703623"/>
            <a:chExt cx="9144000" cy="11736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B6CEA3-5E34-4549-AE8C-A8E770FA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03623"/>
              <a:ext cx="9144000" cy="117366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22C255-D474-467B-9041-0FDB8F3672C4}"/>
                </a:ext>
              </a:extLst>
            </p:cNvPr>
            <p:cNvSpPr txBox="1"/>
            <p:nvPr/>
          </p:nvSpPr>
          <p:spPr>
            <a:xfrm>
              <a:off x="1393623" y="3028927"/>
              <a:ext cx="5266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Arial" panose="020B0604020202020204" pitchFamily="34" charset="0"/>
                  <a:cs typeface="Arial" panose="020B0604020202020204" pitchFamily="34" charset="0"/>
                </a:rPr>
                <a:t>Vì sao em phải yêu thương gia đình?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35606" y="295301"/>
            <a:ext cx="671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 nào trong tranh dưới đây có hành động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thể hiện tình yêu thương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B53162-2944-486A-9742-EADDA8FA20D2}"/>
              </a:ext>
            </a:extLst>
          </p:cNvPr>
          <p:cNvSpPr txBox="1"/>
          <p:nvPr/>
        </p:nvSpPr>
        <p:spPr>
          <a:xfrm>
            <a:off x="969057" y="324856"/>
            <a:ext cx="7377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thích hành động của bạn nào trong các tranh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dưới đây?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EF478-2ADE-4A13-A93E-F1B8D584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5210" y="1476005"/>
            <a:ext cx="4080936" cy="3051557"/>
            <a:chOff x="295210" y="1476005"/>
            <a:chExt cx="4080936" cy="30515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55ACB6-5C1E-45E3-BDB5-12F8D6B979F1}"/>
                </a:ext>
              </a:extLst>
            </p:cNvPr>
            <p:cNvGrpSpPr/>
            <p:nvPr/>
          </p:nvGrpSpPr>
          <p:grpSpPr>
            <a:xfrm>
              <a:off x="295210" y="1741351"/>
              <a:ext cx="4080936" cy="2786211"/>
              <a:chOff x="295210" y="1741351"/>
              <a:chExt cx="4080936" cy="278621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261B8CB-CEC3-4E92-BA71-BFE6361B6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053" y="1972659"/>
                <a:ext cx="3905093" cy="2554903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DE01C4F-BB4C-4042-AADB-93DDA4687C11}"/>
                  </a:ext>
                </a:extLst>
              </p:cNvPr>
              <p:cNvSpPr/>
              <p:nvPr/>
            </p:nvSpPr>
            <p:spPr>
              <a:xfrm>
                <a:off x="295210" y="1741351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7" name="Rounded Rectangular Callout 6"/>
            <p:cNvSpPr/>
            <p:nvPr/>
          </p:nvSpPr>
          <p:spPr>
            <a:xfrm>
              <a:off x="2157046" y="1476005"/>
              <a:ext cx="2219100" cy="762000"/>
            </a:xfrm>
            <a:prstGeom prst="wedgeRoundRectCallout">
              <a:avLst>
                <a:gd name="adj1" fmla="val -833"/>
                <a:gd name="adj2" fmla="val 77885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 tớ mệt, các bạn nói nhỏ thôi!</a:t>
              </a:r>
              <a:endParaRPr 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72000" y="1741351"/>
            <a:ext cx="4048190" cy="2769553"/>
            <a:chOff x="4572000" y="1741351"/>
            <a:chExt cx="4048190" cy="276955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D2D08B-7EDA-4378-B9EB-6412E0CF7A4B}"/>
                </a:ext>
              </a:extLst>
            </p:cNvPr>
            <p:cNvGrpSpPr/>
            <p:nvPr/>
          </p:nvGrpSpPr>
          <p:grpSpPr>
            <a:xfrm>
              <a:off x="4572000" y="1741351"/>
              <a:ext cx="4048190" cy="2769553"/>
              <a:chOff x="4572000" y="1741351"/>
              <a:chExt cx="4048190" cy="276955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066D4CC-2E91-4CA1-BEDB-39216C041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7856" y="1989317"/>
                <a:ext cx="3852334" cy="2521587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1013CEB-F599-4742-A269-8EA5C60F456A}"/>
                  </a:ext>
                </a:extLst>
              </p:cNvPr>
              <p:cNvSpPr/>
              <p:nvPr/>
            </p:nvSpPr>
            <p:spPr>
              <a:xfrm>
                <a:off x="4572000" y="1741351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23" name="Rounded Rectangular Callout 22"/>
            <p:cNvSpPr/>
            <p:nvPr/>
          </p:nvSpPr>
          <p:spPr>
            <a:xfrm>
              <a:off x="4800600" y="2403049"/>
              <a:ext cx="1445375" cy="762000"/>
            </a:xfrm>
            <a:prstGeom prst="wedgeRoundRectCallout">
              <a:avLst>
                <a:gd name="adj1" fmla="val -833"/>
                <a:gd name="adj2" fmla="val 77885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Giẻ lau của bố đây ạ!</a:t>
              </a:r>
              <a:endParaRPr 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16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91" y="1863859"/>
            <a:ext cx="6040018" cy="395167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231951" y="176935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53162-2944-486A-9742-EADDA8FA20D2}"/>
              </a:ext>
            </a:extLst>
          </p:cNvPr>
          <p:cNvSpPr txBox="1"/>
          <p:nvPr/>
        </p:nvSpPr>
        <p:spPr>
          <a:xfrm>
            <a:off x="969057" y="324856"/>
            <a:ext cx="7377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thích hành động của bạn nào trong các tranh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dưới đây?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1EF478-2ADE-4A13-A93E-F1B8D584B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4637793" y="1456694"/>
            <a:ext cx="2954215" cy="1322160"/>
          </a:xfrm>
          <a:custGeom>
            <a:avLst/>
            <a:gdLst>
              <a:gd name="connsiteX0" fmla="*/ 0 w 2954215"/>
              <a:gd name="connsiteY0" fmla="*/ 158794 h 952742"/>
              <a:gd name="connsiteX1" fmla="*/ 158794 w 2954215"/>
              <a:gd name="connsiteY1" fmla="*/ 0 h 952742"/>
              <a:gd name="connsiteX2" fmla="*/ 492369 w 2954215"/>
              <a:gd name="connsiteY2" fmla="*/ 0 h 952742"/>
              <a:gd name="connsiteX3" fmla="*/ 492369 w 2954215"/>
              <a:gd name="connsiteY3" fmla="*/ 0 h 952742"/>
              <a:gd name="connsiteX4" fmla="*/ 1230923 w 2954215"/>
              <a:gd name="connsiteY4" fmla="*/ 0 h 952742"/>
              <a:gd name="connsiteX5" fmla="*/ 2795421 w 2954215"/>
              <a:gd name="connsiteY5" fmla="*/ 0 h 952742"/>
              <a:gd name="connsiteX6" fmla="*/ 2954215 w 2954215"/>
              <a:gd name="connsiteY6" fmla="*/ 158794 h 952742"/>
              <a:gd name="connsiteX7" fmla="*/ 2954215 w 2954215"/>
              <a:gd name="connsiteY7" fmla="*/ 555766 h 952742"/>
              <a:gd name="connsiteX8" fmla="*/ 2954215 w 2954215"/>
              <a:gd name="connsiteY8" fmla="*/ 555766 h 952742"/>
              <a:gd name="connsiteX9" fmla="*/ 2954215 w 2954215"/>
              <a:gd name="connsiteY9" fmla="*/ 793952 h 952742"/>
              <a:gd name="connsiteX10" fmla="*/ 2954215 w 2954215"/>
              <a:gd name="connsiteY10" fmla="*/ 793948 h 952742"/>
              <a:gd name="connsiteX11" fmla="*/ 2795421 w 2954215"/>
              <a:gd name="connsiteY11" fmla="*/ 952742 h 952742"/>
              <a:gd name="connsiteX12" fmla="*/ 1230923 w 2954215"/>
              <a:gd name="connsiteY12" fmla="*/ 952742 h 952742"/>
              <a:gd name="connsiteX13" fmla="*/ 1452499 w 2954215"/>
              <a:gd name="connsiteY13" fmla="*/ 1253580 h 952742"/>
              <a:gd name="connsiteX14" fmla="*/ 492369 w 2954215"/>
              <a:gd name="connsiteY14" fmla="*/ 952742 h 952742"/>
              <a:gd name="connsiteX15" fmla="*/ 158794 w 2954215"/>
              <a:gd name="connsiteY15" fmla="*/ 952742 h 952742"/>
              <a:gd name="connsiteX16" fmla="*/ 0 w 2954215"/>
              <a:gd name="connsiteY16" fmla="*/ 793948 h 952742"/>
              <a:gd name="connsiteX17" fmla="*/ 0 w 2954215"/>
              <a:gd name="connsiteY17" fmla="*/ 793952 h 952742"/>
              <a:gd name="connsiteX18" fmla="*/ 0 w 2954215"/>
              <a:gd name="connsiteY18" fmla="*/ 555766 h 952742"/>
              <a:gd name="connsiteX19" fmla="*/ 0 w 2954215"/>
              <a:gd name="connsiteY19" fmla="*/ 555766 h 952742"/>
              <a:gd name="connsiteX20" fmla="*/ 0 w 2954215"/>
              <a:gd name="connsiteY20" fmla="*/ 158794 h 952742"/>
              <a:gd name="connsiteX0" fmla="*/ 0 w 2954215"/>
              <a:gd name="connsiteY0" fmla="*/ 158794 h 1253580"/>
              <a:gd name="connsiteX1" fmla="*/ 158794 w 2954215"/>
              <a:gd name="connsiteY1" fmla="*/ 0 h 1253580"/>
              <a:gd name="connsiteX2" fmla="*/ 492369 w 2954215"/>
              <a:gd name="connsiteY2" fmla="*/ 0 h 1253580"/>
              <a:gd name="connsiteX3" fmla="*/ 492369 w 2954215"/>
              <a:gd name="connsiteY3" fmla="*/ 0 h 1253580"/>
              <a:gd name="connsiteX4" fmla="*/ 1230923 w 2954215"/>
              <a:gd name="connsiteY4" fmla="*/ 0 h 1253580"/>
              <a:gd name="connsiteX5" fmla="*/ 2795421 w 2954215"/>
              <a:gd name="connsiteY5" fmla="*/ 0 h 1253580"/>
              <a:gd name="connsiteX6" fmla="*/ 2954215 w 2954215"/>
              <a:gd name="connsiteY6" fmla="*/ 158794 h 1253580"/>
              <a:gd name="connsiteX7" fmla="*/ 2954215 w 2954215"/>
              <a:gd name="connsiteY7" fmla="*/ 555766 h 1253580"/>
              <a:gd name="connsiteX8" fmla="*/ 2954215 w 2954215"/>
              <a:gd name="connsiteY8" fmla="*/ 555766 h 1253580"/>
              <a:gd name="connsiteX9" fmla="*/ 2954215 w 2954215"/>
              <a:gd name="connsiteY9" fmla="*/ 793952 h 1253580"/>
              <a:gd name="connsiteX10" fmla="*/ 2954215 w 2954215"/>
              <a:gd name="connsiteY10" fmla="*/ 793948 h 1253580"/>
              <a:gd name="connsiteX11" fmla="*/ 2795421 w 2954215"/>
              <a:gd name="connsiteY11" fmla="*/ 952742 h 1253580"/>
              <a:gd name="connsiteX12" fmla="*/ 1230923 w 2954215"/>
              <a:gd name="connsiteY12" fmla="*/ 952742 h 1253580"/>
              <a:gd name="connsiteX13" fmla="*/ 1452499 w 2954215"/>
              <a:gd name="connsiteY13" fmla="*/ 1253580 h 1253580"/>
              <a:gd name="connsiteX14" fmla="*/ 1041009 w 2954215"/>
              <a:gd name="connsiteY14" fmla="*/ 937502 h 1253580"/>
              <a:gd name="connsiteX15" fmla="*/ 158794 w 2954215"/>
              <a:gd name="connsiteY15" fmla="*/ 952742 h 1253580"/>
              <a:gd name="connsiteX16" fmla="*/ 0 w 2954215"/>
              <a:gd name="connsiteY16" fmla="*/ 793948 h 1253580"/>
              <a:gd name="connsiteX17" fmla="*/ 0 w 2954215"/>
              <a:gd name="connsiteY17" fmla="*/ 793952 h 1253580"/>
              <a:gd name="connsiteX18" fmla="*/ 0 w 2954215"/>
              <a:gd name="connsiteY18" fmla="*/ 555766 h 1253580"/>
              <a:gd name="connsiteX19" fmla="*/ 0 w 2954215"/>
              <a:gd name="connsiteY19" fmla="*/ 555766 h 1253580"/>
              <a:gd name="connsiteX20" fmla="*/ 0 w 2954215"/>
              <a:gd name="connsiteY20" fmla="*/ 158794 h 1253580"/>
              <a:gd name="connsiteX0" fmla="*/ 0 w 2954215"/>
              <a:gd name="connsiteY0" fmla="*/ 158794 h 1322160"/>
              <a:gd name="connsiteX1" fmla="*/ 158794 w 2954215"/>
              <a:gd name="connsiteY1" fmla="*/ 0 h 1322160"/>
              <a:gd name="connsiteX2" fmla="*/ 492369 w 2954215"/>
              <a:gd name="connsiteY2" fmla="*/ 0 h 1322160"/>
              <a:gd name="connsiteX3" fmla="*/ 492369 w 2954215"/>
              <a:gd name="connsiteY3" fmla="*/ 0 h 1322160"/>
              <a:gd name="connsiteX4" fmla="*/ 1230923 w 2954215"/>
              <a:gd name="connsiteY4" fmla="*/ 0 h 1322160"/>
              <a:gd name="connsiteX5" fmla="*/ 2795421 w 2954215"/>
              <a:gd name="connsiteY5" fmla="*/ 0 h 1322160"/>
              <a:gd name="connsiteX6" fmla="*/ 2954215 w 2954215"/>
              <a:gd name="connsiteY6" fmla="*/ 158794 h 1322160"/>
              <a:gd name="connsiteX7" fmla="*/ 2954215 w 2954215"/>
              <a:gd name="connsiteY7" fmla="*/ 555766 h 1322160"/>
              <a:gd name="connsiteX8" fmla="*/ 2954215 w 2954215"/>
              <a:gd name="connsiteY8" fmla="*/ 555766 h 1322160"/>
              <a:gd name="connsiteX9" fmla="*/ 2954215 w 2954215"/>
              <a:gd name="connsiteY9" fmla="*/ 793952 h 1322160"/>
              <a:gd name="connsiteX10" fmla="*/ 2954215 w 2954215"/>
              <a:gd name="connsiteY10" fmla="*/ 793948 h 1322160"/>
              <a:gd name="connsiteX11" fmla="*/ 2795421 w 2954215"/>
              <a:gd name="connsiteY11" fmla="*/ 952742 h 1322160"/>
              <a:gd name="connsiteX12" fmla="*/ 1230923 w 2954215"/>
              <a:gd name="connsiteY12" fmla="*/ 952742 h 1322160"/>
              <a:gd name="connsiteX13" fmla="*/ 1376299 w 2954215"/>
              <a:gd name="connsiteY13" fmla="*/ 1322160 h 1322160"/>
              <a:gd name="connsiteX14" fmla="*/ 1041009 w 2954215"/>
              <a:gd name="connsiteY14" fmla="*/ 937502 h 1322160"/>
              <a:gd name="connsiteX15" fmla="*/ 158794 w 2954215"/>
              <a:gd name="connsiteY15" fmla="*/ 952742 h 1322160"/>
              <a:gd name="connsiteX16" fmla="*/ 0 w 2954215"/>
              <a:gd name="connsiteY16" fmla="*/ 793948 h 1322160"/>
              <a:gd name="connsiteX17" fmla="*/ 0 w 2954215"/>
              <a:gd name="connsiteY17" fmla="*/ 793952 h 1322160"/>
              <a:gd name="connsiteX18" fmla="*/ 0 w 2954215"/>
              <a:gd name="connsiteY18" fmla="*/ 555766 h 1322160"/>
              <a:gd name="connsiteX19" fmla="*/ 0 w 2954215"/>
              <a:gd name="connsiteY19" fmla="*/ 555766 h 1322160"/>
              <a:gd name="connsiteX20" fmla="*/ 0 w 2954215"/>
              <a:gd name="connsiteY20" fmla="*/ 158794 h 1322160"/>
              <a:gd name="connsiteX0" fmla="*/ 0 w 2954215"/>
              <a:gd name="connsiteY0" fmla="*/ 158794 h 1322160"/>
              <a:gd name="connsiteX1" fmla="*/ 158794 w 2954215"/>
              <a:gd name="connsiteY1" fmla="*/ 0 h 1322160"/>
              <a:gd name="connsiteX2" fmla="*/ 492369 w 2954215"/>
              <a:gd name="connsiteY2" fmla="*/ 0 h 1322160"/>
              <a:gd name="connsiteX3" fmla="*/ 492369 w 2954215"/>
              <a:gd name="connsiteY3" fmla="*/ 0 h 1322160"/>
              <a:gd name="connsiteX4" fmla="*/ 1230923 w 2954215"/>
              <a:gd name="connsiteY4" fmla="*/ 0 h 1322160"/>
              <a:gd name="connsiteX5" fmla="*/ 2795421 w 2954215"/>
              <a:gd name="connsiteY5" fmla="*/ 0 h 1322160"/>
              <a:gd name="connsiteX6" fmla="*/ 2954215 w 2954215"/>
              <a:gd name="connsiteY6" fmla="*/ 158794 h 1322160"/>
              <a:gd name="connsiteX7" fmla="*/ 2954215 w 2954215"/>
              <a:gd name="connsiteY7" fmla="*/ 555766 h 1322160"/>
              <a:gd name="connsiteX8" fmla="*/ 2954215 w 2954215"/>
              <a:gd name="connsiteY8" fmla="*/ 555766 h 1322160"/>
              <a:gd name="connsiteX9" fmla="*/ 2954215 w 2954215"/>
              <a:gd name="connsiteY9" fmla="*/ 793952 h 1322160"/>
              <a:gd name="connsiteX10" fmla="*/ 2954215 w 2954215"/>
              <a:gd name="connsiteY10" fmla="*/ 793948 h 1322160"/>
              <a:gd name="connsiteX11" fmla="*/ 2795421 w 2954215"/>
              <a:gd name="connsiteY11" fmla="*/ 952742 h 1322160"/>
              <a:gd name="connsiteX12" fmla="*/ 1230923 w 2954215"/>
              <a:gd name="connsiteY12" fmla="*/ 952742 h 1322160"/>
              <a:gd name="connsiteX13" fmla="*/ 1376299 w 2954215"/>
              <a:gd name="connsiteY13" fmla="*/ 1322160 h 1322160"/>
              <a:gd name="connsiteX14" fmla="*/ 1033389 w 2954215"/>
              <a:gd name="connsiteY14" fmla="*/ 952742 h 1322160"/>
              <a:gd name="connsiteX15" fmla="*/ 158794 w 2954215"/>
              <a:gd name="connsiteY15" fmla="*/ 952742 h 1322160"/>
              <a:gd name="connsiteX16" fmla="*/ 0 w 2954215"/>
              <a:gd name="connsiteY16" fmla="*/ 793948 h 1322160"/>
              <a:gd name="connsiteX17" fmla="*/ 0 w 2954215"/>
              <a:gd name="connsiteY17" fmla="*/ 793952 h 1322160"/>
              <a:gd name="connsiteX18" fmla="*/ 0 w 2954215"/>
              <a:gd name="connsiteY18" fmla="*/ 555766 h 1322160"/>
              <a:gd name="connsiteX19" fmla="*/ 0 w 2954215"/>
              <a:gd name="connsiteY19" fmla="*/ 555766 h 1322160"/>
              <a:gd name="connsiteX20" fmla="*/ 0 w 2954215"/>
              <a:gd name="connsiteY20" fmla="*/ 158794 h 132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54215" h="1322160">
                <a:moveTo>
                  <a:pt x="0" y="158794"/>
                </a:moveTo>
                <a:cubicBezTo>
                  <a:pt x="0" y="71094"/>
                  <a:pt x="71094" y="0"/>
                  <a:pt x="158794" y="0"/>
                </a:cubicBezTo>
                <a:lnTo>
                  <a:pt x="492369" y="0"/>
                </a:lnTo>
                <a:lnTo>
                  <a:pt x="492369" y="0"/>
                </a:lnTo>
                <a:lnTo>
                  <a:pt x="1230923" y="0"/>
                </a:lnTo>
                <a:lnTo>
                  <a:pt x="2795421" y="0"/>
                </a:lnTo>
                <a:cubicBezTo>
                  <a:pt x="2883121" y="0"/>
                  <a:pt x="2954215" y="71094"/>
                  <a:pt x="2954215" y="158794"/>
                </a:cubicBezTo>
                <a:lnTo>
                  <a:pt x="2954215" y="555766"/>
                </a:lnTo>
                <a:lnTo>
                  <a:pt x="2954215" y="555766"/>
                </a:lnTo>
                <a:lnTo>
                  <a:pt x="2954215" y="793952"/>
                </a:lnTo>
                <a:lnTo>
                  <a:pt x="2954215" y="793948"/>
                </a:lnTo>
                <a:cubicBezTo>
                  <a:pt x="2954215" y="881648"/>
                  <a:pt x="2883121" y="952742"/>
                  <a:pt x="2795421" y="952742"/>
                </a:cubicBezTo>
                <a:lnTo>
                  <a:pt x="1230923" y="952742"/>
                </a:lnTo>
                <a:lnTo>
                  <a:pt x="1376299" y="1322160"/>
                </a:lnTo>
                <a:lnTo>
                  <a:pt x="1033389" y="952742"/>
                </a:lnTo>
                <a:lnTo>
                  <a:pt x="158794" y="952742"/>
                </a:lnTo>
                <a:cubicBezTo>
                  <a:pt x="71094" y="952742"/>
                  <a:pt x="0" y="881648"/>
                  <a:pt x="0" y="793948"/>
                </a:cubicBezTo>
                <a:lnTo>
                  <a:pt x="0" y="793952"/>
                </a:lnTo>
                <a:lnTo>
                  <a:pt x="0" y="555766"/>
                </a:lnTo>
                <a:lnTo>
                  <a:pt x="0" y="555766"/>
                </a:lnTo>
                <a:lnTo>
                  <a:pt x="0" y="15879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97350" y="1517298"/>
            <a:ext cx="2835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Bà tớ mệt, các bạn nói nhỏ thôi!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8227" r="10101" b="4988"/>
          <a:stretch/>
        </p:blipFill>
        <p:spPr>
          <a:xfrm>
            <a:off x="883113" y="974894"/>
            <a:ext cx="7377774" cy="53156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911911" y="1309434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53162-2944-486A-9742-EADDA8FA20D2}"/>
              </a:ext>
            </a:extLst>
          </p:cNvPr>
          <p:cNvSpPr txBox="1"/>
          <p:nvPr/>
        </p:nvSpPr>
        <p:spPr>
          <a:xfrm>
            <a:off x="969057" y="324856"/>
            <a:ext cx="7377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thích hành động của bạn nào trong các tranh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dưới đây?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1EF478-2ADE-4A13-A93E-F1B8D584B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413947" y="2528968"/>
            <a:ext cx="2102976" cy="1253580"/>
          </a:xfrm>
          <a:custGeom>
            <a:avLst/>
            <a:gdLst>
              <a:gd name="connsiteX0" fmla="*/ 0 w 2102976"/>
              <a:gd name="connsiteY0" fmla="*/ 158794 h 952742"/>
              <a:gd name="connsiteX1" fmla="*/ 158794 w 2102976"/>
              <a:gd name="connsiteY1" fmla="*/ 0 h 952742"/>
              <a:gd name="connsiteX2" fmla="*/ 350496 w 2102976"/>
              <a:gd name="connsiteY2" fmla="*/ 0 h 952742"/>
              <a:gd name="connsiteX3" fmla="*/ 350496 w 2102976"/>
              <a:gd name="connsiteY3" fmla="*/ 0 h 952742"/>
              <a:gd name="connsiteX4" fmla="*/ 876240 w 2102976"/>
              <a:gd name="connsiteY4" fmla="*/ 0 h 952742"/>
              <a:gd name="connsiteX5" fmla="*/ 1944182 w 2102976"/>
              <a:gd name="connsiteY5" fmla="*/ 0 h 952742"/>
              <a:gd name="connsiteX6" fmla="*/ 2102976 w 2102976"/>
              <a:gd name="connsiteY6" fmla="*/ 158794 h 952742"/>
              <a:gd name="connsiteX7" fmla="*/ 2102976 w 2102976"/>
              <a:gd name="connsiteY7" fmla="*/ 555766 h 952742"/>
              <a:gd name="connsiteX8" fmla="*/ 2102976 w 2102976"/>
              <a:gd name="connsiteY8" fmla="*/ 555766 h 952742"/>
              <a:gd name="connsiteX9" fmla="*/ 2102976 w 2102976"/>
              <a:gd name="connsiteY9" fmla="*/ 793952 h 952742"/>
              <a:gd name="connsiteX10" fmla="*/ 2102976 w 2102976"/>
              <a:gd name="connsiteY10" fmla="*/ 793948 h 952742"/>
              <a:gd name="connsiteX11" fmla="*/ 1944182 w 2102976"/>
              <a:gd name="connsiteY11" fmla="*/ 952742 h 952742"/>
              <a:gd name="connsiteX12" fmla="*/ 876240 w 2102976"/>
              <a:gd name="connsiteY12" fmla="*/ 952742 h 952742"/>
              <a:gd name="connsiteX13" fmla="*/ 1033970 w 2102976"/>
              <a:gd name="connsiteY13" fmla="*/ 1253580 h 952742"/>
              <a:gd name="connsiteX14" fmla="*/ 350496 w 2102976"/>
              <a:gd name="connsiteY14" fmla="*/ 952742 h 952742"/>
              <a:gd name="connsiteX15" fmla="*/ 158794 w 2102976"/>
              <a:gd name="connsiteY15" fmla="*/ 952742 h 952742"/>
              <a:gd name="connsiteX16" fmla="*/ 0 w 2102976"/>
              <a:gd name="connsiteY16" fmla="*/ 793948 h 952742"/>
              <a:gd name="connsiteX17" fmla="*/ 0 w 2102976"/>
              <a:gd name="connsiteY17" fmla="*/ 793952 h 952742"/>
              <a:gd name="connsiteX18" fmla="*/ 0 w 2102976"/>
              <a:gd name="connsiteY18" fmla="*/ 555766 h 952742"/>
              <a:gd name="connsiteX19" fmla="*/ 0 w 2102976"/>
              <a:gd name="connsiteY19" fmla="*/ 555766 h 952742"/>
              <a:gd name="connsiteX20" fmla="*/ 0 w 2102976"/>
              <a:gd name="connsiteY20" fmla="*/ 158794 h 952742"/>
              <a:gd name="connsiteX0" fmla="*/ 0 w 2102976"/>
              <a:gd name="connsiteY0" fmla="*/ 158794 h 1253580"/>
              <a:gd name="connsiteX1" fmla="*/ 158794 w 2102976"/>
              <a:gd name="connsiteY1" fmla="*/ 0 h 1253580"/>
              <a:gd name="connsiteX2" fmla="*/ 350496 w 2102976"/>
              <a:gd name="connsiteY2" fmla="*/ 0 h 1253580"/>
              <a:gd name="connsiteX3" fmla="*/ 350496 w 2102976"/>
              <a:gd name="connsiteY3" fmla="*/ 0 h 1253580"/>
              <a:gd name="connsiteX4" fmla="*/ 876240 w 2102976"/>
              <a:gd name="connsiteY4" fmla="*/ 0 h 1253580"/>
              <a:gd name="connsiteX5" fmla="*/ 1944182 w 2102976"/>
              <a:gd name="connsiteY5" fmla="*/ 0 h 1253580"/>
              <a:gd name="connsiteX6" fmla="*/ 2102976 w 2102976"/>
              <a:gd name="connsiteY6" fmla="*/ 158794 h 1253580"/>
              <a:gd name="connsiteX7" fmla="*/ 2102976 w 2102976"/>
              <a:gd name="connsiteY7" fmla="*/ 555766 h 1253580"/>
              <a:gd name="connsiteX8" fmla="*/ 2102976 w 2102976"/>
              <a:gd name="connsiteY8" fmla="*/ 555766 h 1253580"/>
              <a:gd name="connsiteX9" fmla="*/ 2102976 w 2102976"/>
              <a:gd name="connsiteY9" fmla="*/ 793952 h 1253580"/>
              <a:gd name="connsiteX10" fmla="*/ 2102976 w 2102976"/>
              <a:gd name="connsiteY10" fmla="*/ 793948 h 1253580"/>
              <a:gd name="connsiteX11" fmla="*/ 1944182 w 2102976"/>
              <a:gd name="connsiteY11" fmla="*/ 952742 h 1253580"/>
              <a:gd name="connsiteX12" fmla="*/ 876240 w 2102976"/>
              <a:gd name="connsiteY12" fmla="*/ 952742 h 1253580"/>
              <a:gd name="connsiteX13" fmla="*/ 1033970 w 2102976"/>
              <a:gd name="connsiteY13" fmla="*/ 1253580 h 1253580"/>
              <a:gd name="connsiteX14" fmla="*/ 731496 w 2102976"/>
              <a:gd name="connsiteY14" fmla="*/ 952742 h 1253580"/>
              <a:gd name="connsiteX15" fmla="*/ 158794 w 2102976"/>
              <a:gd name="connsiteY15" fmla="*/ 952742 h 1253580"/>
              <a:gd name="connsiteX16" fmla="*/ 0 w 2102976"/>
              <a:gd name="connsiteY16" fmla="*/ 793948 h 1253580"/>
              <a:gd name="connsiteX17" fmla="*/ 0 w 2102976"/>
              <a:gd name="connsiteY17" fmla="*/ 793952 h 1253580"/>
              <a:gd name="connsiteX18" fmla="*/ 0 w 2102976"/>
              <a:gd name="connsiteY18" fmla="*/ 555766 h 1253580"/>
              <a:gd name="connsiteX19" fmla="*/ 0 w 2102976"/>
              <a:gd name="connsiteY19" fmla="*/ 555766 h 1253580"/>
              <a:gd name="connsiteX20" fmla="*/ 0 w 2102976"/>
              <a:gd name="connsiteY20" fmla="*/ 158794 h 125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02976" h="1253580">
                <a:moveTo>
                  <a:pt x="0" y="158794"/>
                </a:moveTo>
                <a:cubicBezTo>
                  <a:pt x="0" y="71094"/>
                  <a:pt x="71094" y="0"/>
                  <a:pt x="158794" y="0"/>
                </a:cubicBezTo>
                <a:lnTo>
                  <a:pt x="350496" y="0"/>
                </a:lnTo>
                <a:lnTo>
                  <a:pt x="350496" y="0"/>
                </a:lnTo>
                <a:lnTo>
                  <a:pt x="876240" y="0"/>
                </a:lnTo>
                <a:lnTo>
                  <a:pt x="1944182" y="0"/>
                </a:lnTo>
                <a:cubicBezTo>
                  <a:pt x="2031882" y="0"/>
                  <a:pt x="2102976" y="71094"/>
                  <a:pt x="2102976" y="158794"/>
                </a:cubicBezTo>
                <a:lnTo>
                  <a:pt x="2102976" y="555766"/>
                </a:lnTo>
                <a:lnTo>
                  <a:pt x="2102976" y="555766"/>
                </a:lnTo>
                <a:lnTo>
                  <a:pt x="2102976" y="793952"/>
                </a:lnTo>
                <a:lnTo>
                  <a:pt x="2102976" y="793948"/>
                </a:lnTo>
                <a:cubicBezTo>
                  <a:pt x="2102976" y="881648"/>
                  <a:pt x="2031882" y="952742"/>
                  <a:pt x="1944182" y="952742"/>
                </a:cubicBezTo>
                <a:lnTo>
                  <a:pt x="876240" y="952742"/>
                </a:lnTo>
                <a:lnTo>
                  <a:pt x="1033970" y="1253580"/>
                </a:lnTo>
                <a:lnTo>
                  <a:pt x="731496" y="952742"/>
                </a:lnTo>
                <a:lnTo>
                  <a:pt x="158794" y="952742"/>
                </a:lnTo>
                <a:cubicBezTo>
                  <a:pt x="71094" y="952742"/>
                  <a:pt x="0" y="881648"/>
                  <a:pt x="0" y="793948"/>
                </a:cubicBezTo>
                <a:lnTo>
                  <a:pt x="0" y="793952"/>
                </a:lnTo>
                <a:lnTo>
                  <a:pt x="0" y="555766"/>
                </a:lnTo>
                <a:lnTo>
                  <a:pt x="0" y="555766"/>
                </a:lnTo>
                <a:lnTo>
                  <a:pt x="0" y="15879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1991" y="2591575"/>
            <a:ext cx="1752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Giẻ lau của bố đây ạ!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2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E5953-0F60-4AFA-A82D-FBBEF0CA9E89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sẽ làm gì trong mỗi tình huống sau?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E334-3A63-4752-BFAD-343763BB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21709" y="1691438"/>
            <a:ext cx="4016597" cy="3509983"/>
            <a:chOff x="661195" y="1343475"/>
            <a:chExt cx="4016597" cy="350998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17C11D4-5133-4AA5-A717-900D17F80C59}"/>
                </a:ext>
              </a:extLst>
            </p:cNvPr>
            <p:cNvGrpSpPr/>
            <p:nvPr/>
          </p:nvGrpSpPr>
          <p:grpSpPr>
            <a:xfrm>
              <a:off x="1014647" y="1343475"/>
              <a:ext cx="3305163" cy="2746148"/>
              <a:chOff x="1014647" y="1343475"/>
              <a:chExt cx="3305163" cy="274614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D1928BB-9075-4C17-AFD3-7336A5462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9300" y="1409007"/>
                <a:ext cx="3300510" cy="2680616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615E94E-5BB2-4120-9636-49DE472BD3EC}"/>
                  </a:ext>
                </a:extLst>
              </p:cNvPr>
              <p:cNvSpPr/>
              <p:nvPr/>
            </p:nvSpPr>
            <p:spPr>
              <a:xfrm>
                <a:off x="1014647" y="134347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61195" y="3715134"/>
              <a:ext cx="4016597" cy="1138324"/>
              <a:chOff x="661195" y="3715134"/>
              <a:chExt cx="4016597" cy="113832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195" y="3715134"/>
                <a:ext cx="4016597" cy="1138324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189840" y="3948189"/>
                <a:ext cx="30432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Khi ông bị đau chân</a:t>
                </a:r>
                <a:endParaRPr lang="en-US" sz="2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4796411" y="1691438"/>
            <a:ext cx="4016597" cy="3509983"/>
            <a:chOff x="661195" y="1343475"/>
            <a:chExt cx="4016597" cy="350998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17C11D4-5133-4AA5-A717-900D17F80C59}"/>
                </a:ext>
              </a:extLst>
            </p:cNvPr>
            <p:cNvGrpSpPr/>
            <p:nvPr/>
          </p:nvGrpSpPr>
          <p:grpSpPr>
            <a:xfrm>
              <a:off x="1021875" y="1343475"/>
              <a:ext cx="3295359" cy="2746148"/>
              <a:chOff x="1021875" y="1343475"/>
              <a:chExt cx="3295359" cy="274614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D1928BB-9075-4C17-AFD3-7336A5462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75" y="1409007"/>
                <a:ext cx="3295359" cy="2680616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615E94E-5BB2-4120-9636-49DE472BD3EC}"/>
                  </a:ext>
                </a:extLst>
              </p:cNvPr>
              <p:cNvSpPr/>
              <p:nvPr/>
            </p:nvSpPr>
            <p:spPr>
              <a:xfrm>
                <a:off x="1049816" y="134347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61195" y="3715134"/>
              <a:ext cx="4016597" cy="1138324"/>
              <a:chOff x="661195" y="3715134"/>
              <a:chExt cx="4016597" cy="1138324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195" y="3715134"/>
                <a:ext cx="4016597" cy="1138324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1189840" y="3948189"/>
                <a:ext cx="30432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Khi em bé khóc</a:t>
                </a:r>
                <a:endParaRPr lang="en-US" sz="2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89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42421F-EC29-4137-A67D-0C6B9EDDE7CA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sẽ làm gì trong mỗi tình huống sau?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C7E88-B840-4783-A8C3-D84619D64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66" y="1186604"/>
            <a:ext cx="5956269" cy="4837579"/>
          </a:xfrm>
          <a:prstGeom prst="roundRect">
            <a:avLst/>
          </a:prstGeom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551448" y="992794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51448" y="5245942"/>
            <a:ext cx="6295804" cy="1625600"/>
            <a:chOff x="1925469" y="4863984"/>
            <a:chExt cx="5225608" cy="14041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469" y="4863984"/>
              <a:ext cx="5225608" cy="14041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32558" y="5226263"/>
              <a:ext cx="3566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Khi ông bị đau chân</a:t>
              </a:r>
              <a:endParaRPr lang="en-US" sz="24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1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42421F-EC29-4137-A67D-0C6B9EDDE7CA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sẽ làm gì trong mỗi tình huống sau?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C7E88-B840-4783-A8C3-D84619D64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74" y="1305146"/>
            <a:ext cx="5657252" cy="4601902"/>
          </a:xfrm>
          <a:prstGeom prst="roundRect">
            <a:avLst>
              <a:gd name="adj" fmla="val 4248"/>
            </a:avLst>
          </a:prstGeom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423334" y="107402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59744" y="5377036"/>
            <a:ext cx="5225608" cy="1480964"/>
            <a:chOff x="1925469" y="4787193"/>
            <a:chExt cx="5225608" cy="14809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469" y="4787193"/>
              <a:ext cx="5225608" cy="148096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88531" y="5193159"/>
              <a:ext cx="3566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Khi em bé khóc</a:t>
              </a:r>
              <a:endParaRPr lang="en-US" sz="24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06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36202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thể hiện hành động yêu thương trong </a:t>
            </a: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</a:p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tình </a:t>
            </a: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huống cụ thể ở gia đình em.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07432" y="1593123"/>
            <a:ext cx="3942412" cy="4656971"/>
            <a:chOff x="2607432" y="1593123"/>
            <a:chExt cx="3942412" cy="46569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432" y="2033362"/>
              <a:ext cx="3942412" cy="3942412"/>
            </a:xfrm>
            <a:prstGeom prst="flowChartConnector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4395758" y="5792894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01216" y="1593123"/>
              <a:ext cx="3825182" cy="28135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i="1" spc="-100" smtClean="0">
                  <a:latin typeface="Arial" panose="020B0604020202020204" pitchFamily="34" charset="0"/>
                  <a:cs typeface="Arial" panose="020B0604020202020204" pitchFamily="34" charset="0"/>
                </a:rPr>
                <a:t>Đi nhẹ, nói khẽ cho bà nghỉ ngơi</a:t>
              </a:r>
              <a:endParaRPr lang="en-US" sz="2400" i="1" spc="-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018318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hãy hát một bài hát về gia đình.</a:t>
            </a:r>
            <a:endParaRPr lang="en-US" sz="2400" b="1" i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08022-251A-47AB-8425-E042745A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4817" y="915434"/>
            <a:ext cx="4016597" cy="2902673"/>
            <a:chOff x="614303" y="1341189"/>
            <a:chExt cx="4016597" cy="29026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7C11D4-5133-4AA5-A717-900D17F80C59}"/>
                </a:ext>
              </a:extLst>
            </p:cNvPr>
            <p:cNvGrpSpPr/>
            <p:nvPr/>
          </p:nvGrpSpPr>
          <p:grpSpPr>
            <a:xfrm>
              <a:off x="1049816" y="1341189"/>
              <a:ext cx="2683984" cy="2017390"/>
              <a:chOff x="1049816" y="1341189"/>
              <a:chExt cx="2683984" cy="201739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D1928BB-9075-4C17-AFD3-7336A5462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3732" y="1341189"/>
                <a:ext cx="2390068" cy="2017390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615E94E-5BB2-4120-9636-49DE472BD3EC}"/>
                  </a:ext>
                </a:extLst>
              </p:cNvPr>
              <p:cNvSpPr/>
              <p:nvPr/>
            </p:nvSpPr>
            <p:spPr>
              <a:xfrm>
                <a:off x="1049816" y="134347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14303" y="3105538"/>
              <a:ext cx="4016597" cy="1138324"/>
              <a:chOff x="614303" y="3105538"/>
              <a:chExt cx="4016597" cy="113832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03" y="3105538"/>
                <a:ext cx="4016597" cy="113832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142948" y="3221363"/>
                <a:ext cx="3043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 ngọn nến lung linh</a:t>
                </a:r>
              </a:p>
              <a:p>
                <a:pPr algn="ctr"/>
                <a:r>
                  <a:rPr lang="en-US" sz="2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Sáng tác: </a:t>
                </a:r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Ngọc Lễ</a:t>
                </a:r>
                <a:endParaRPr lang="en-US" sz="2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465534" y="875296"/>
            <a:ext cx="4023706" cy="2927605"/>
            <a:chOff x="614303" y="1316257"/>
            <a:chExt cx="4023706" cy="292760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17C11D4-5133-4AA5-A717-900D17F80C59}"/>
                </a:ext>
              </a:extLst>
            </p:cNvPr>
            <p:cNvGrpSpPr/>
            <p:nvPr/>
          </p:nvGrpSpPr>
          <p:grpSpPr>
            <a:xfrm>
              <a:off x="1115132" y="1316257"/>
              <a:ext cx="2908846" cy="2262320"/>
              <a:chOff x="1115132" y="1316257"/>
              <a:chExt cx="2908846" cy="226232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D1928BB-9075-4C17-AFD3-7336A5462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3732" y="1316257"/>
                <a:ext cx="2680246" cy="2262320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615E94E-5BB2-4120-9636-49DE472BD3EC}"/>
                  </a:ext>
                </a:extLst>
              </p:cNvPr>
              <p:cNvSpPr/>
              <p:nvPr/>
            </p:nvSpPr>
            <p:spPr>
              <a:xfrm>
                <a:off x="1115132" y="134347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4303" y="3120744"/>
              <a:ext cx="4023706" cy="1123118"/>
              <a:chOff x="614303" y="3120744"/>
              <a:chExt cx="4023706" cy="112311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03" y="3120744"/>
                <a:ext cx="4023706" cy="112311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052636" y="3221363"/>
                <a:ext cx="33257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Cả nhà thương nhau</a:t>
                </a:r>
              </a:p>
              <a:p>
                <a:pPr algn="ctr"/>
                <a:r>
                  <a:rPr lang="en-US" sz="2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Sáng tác: </a:t>
                </a:r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Phan Văn Minh</a:t>
                </a:r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25496" y="3716797"/>
            <a:ext cx="3866875" cy="3022669"/>
            <a:chOff x="614303" y="1242165"/>
            <a:chExt cx="3866875" cy="30226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17C11D4-5133-4AA5-A717-900D17F80C59}"/>
                </a:ext>
              </a:extLst>
            </p:cNvPr>
            <p:cNvGrpSpPr/>
            <p:nvPr/>
          </p:nvGrpSpPr>
          <p:grpSpPr>
            <a:xfrm>
              <a:off x="923048" y="1242165"/>
              <a:ext cx="2757288" cy="2099482"/>
              <a:chOff x="923048" y="1242165"/>
              <a:chExt cx="2757288" cy="209948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D1928BB-9075-4C17-AFD3-7336A5462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3053" y="1242165"/>
                <a:ext cx="2487283" cy="2099482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15E94E-5BB2-4120-9636-49DE472BD3EC}"/>
                  </a:ext>
                </a:extLst>
              </p:cNvPr>
              <p:cNvSpPr/>
              <p:nvPr/>
            </p:nvSpPr>
            <p:spPr>
              <a:xfrm>
                <a:off x="923048" y="1260650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14303" y="3025823"/>
              <a:ext cx="3866875" cy="1239011"/>
              <a:chOff x="614303" y="3025823"/>
              <a:chExt cx="3866875" cy="123901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03" y="3025823"/>
                <a:ext cx="3866875" cy="123901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176815" y="3176207"/>
                <a:ext cx="3043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Cháu yêu bà</a:t>
                </a:r>
              </a:p>
              <a:p>
                <a:pPr algn="ctr"/>
                <a:r>
                  <a:rPr lang="en-US" sz="2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Sáng tác: </a:t>
                </a:r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Xuân Giao</a:t>
                </a:r>
                <a:endParaRPr lang="en-US" sz="2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4402666" y="3572772"/>
            <a:ext cx="4301066" cy="3123144"/>
            <a:chOff x="449834" y="1158211"/>
            <a:chExt cx="4301066" cy="312314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17C11D4-5133-4AA5-A717-900D17F80C59}"/>
                </a:ext>
              </a:extLst>
            </p:cNvPr>
            <p:cNvGrpSpPr/>
            <p:nvPr/>
          </p:nvGrpSpPr>
          <p:grpSpPr>
            <a:xfrm>
              <a:off x="1115132" y="1158211"/>
              <a:ext cx="2908823" cy="2262320"/>
              <a:chOff x="1115132" y="1158211"/>
              <a:chExt cx="2908823" cy="226232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D1928BB-9075-4C17-AFD3-7336A5462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3755" y="1158211"/>
                <a:ext cx="2680200" cy="2262320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615E94E-5BB2-4120-9636-49DE472BD3EC}"/>
                  </a:ext>
                </a:extLst>
              </p:cNvPr>
              <p:cNvSpPr/>
              <p:nvPr/>
            </p:nvSpPr>
            <p:spPr>
              <a:xfrm>
                <a:off x="1115132" y="134347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9834" y="2970239"/>
              <a:ext cx="4301066" cy="1311116"/>
              <a:chOff x="449834" y="2970239"/>
              <a:chExt cx="4301066" cy="1311116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834" y="2970239"/>
                <a:ext cx="4301066" cy="1311116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872011" y="3142340"/>
                <a:ext cx="35853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spc="-100" smtClean="0">
                    <a:latin typeface="Arial" panose="020B0604020202020204" pitchFamily="34" charset="0"/>
                    <a:cs typeface="Arial" panose="020B0604020202020204" pitchFamily="34" charset="0"/>
                  </a:rPr>
                  <a:t>Gia đình nhỏ, hạnh phúc to</a:t>
                </a:r>
              </a:p>
              <a:p>
                <a:pPr algn="ctr"/>
                <a:r>
                  <a:rPr lang="en-US" sz="2000" spc="-100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Sáng tác: </a:t>
                </a:r>
                <a:r>
                  <a:rPr lang="en-US" sz="2000" i="1" spc="-100" smtClean="0">
                    <a:latin typeface="Arial" panose="020B0604020202020204" pitchFamily="34" charset="0"/>
                    <a:cs typeface="Arial" panose="020B0604020202020204" pitchFamily="34" charset="0"/>
                  </a:rPr>
                  <a:t>Nguyễn Văn Chung</a:t>
                </a:r>
                <a:endParaRPr lang="en-US" sz="2000" spc="-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00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36202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thể hiện hành động yêu thương trong từng tình huống cụ thể ở gia đình em.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32" y="2012341"/>
            <a:ext cx="3942412" cy="3942412"/>
          </a:xfrm>
          <a:prstGeom prst="flowChartConnector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2615E94E-5BB2-4120-9636-49DE472BD3EC}"/>
              </a:ext>
            </a:extLst>
          </p:cNvPr>
          <p:cNvSpPr/>
          <p:nvPr/>
        </p:nvSpPr>
        <p:spPr>
          <a:xfrm>
            <a:off x="4395758" y="5771873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1216" y="1572102"/>
            <a:ext cx="3825182" cy="28135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Nói lời yêu thương bố mẹ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36202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thể hiện hành động yêu thương trong từng tình huống cụ thể ở gia đình em.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94" y="2033365"/>
            <a:ext cx="3935906" cy="3942412"/>
          </a:xfrm>
          <a:prstGeom prst="flowChartConnector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2615E94E-5BB2-4120-9636-49DE472BD3EC}"/>
              </a:ext>
            </a:extLst>
          </p:cNvPr>
          <p:cNvSpPr/>
          <p:nvPr/>
        </p:nvSpPr>
        <p:spPr>
          <a:xfrm>
            <a:off x="4406267" y="5792897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1725" y="1593126"/>
            <a:ext cx="3825182" cy="28135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Giúp mẹ làm việc nhà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36202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thể hiện hành động yêu thương trong từng tình huống cụ thể ở gia đình em.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74" y="2026105"/>
            <a:ext cx="3935906" cy="3935906"/>
          </a:xfrm>
          <a:prstGeom prst="flowChartConnector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2615E94E-5BB2-4120-9636-49DE472BD3EC}"/>
              </a:ext>
            </a:extLst>
          </p:cNvPr>
          <p:cNvSpPr/>
          <p:nvPr/>
        </p:nvSpPr>
        <p:spPr>
          <a:xfrm>
            <a:off x="4385247" y="5782384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0705" y="1582613"/>
            <a:ext cx="3825182" cy="28135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Cùng chơi với em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5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F3C43-24A9-4907-921A-080A084F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CB5947-852E-4E5B-9BE1-37967746F1BE}"/>
              </a:ext>
            </a:extLst>
          </p:cNvPr>
          <p:cNvSpPr txBox="1"/>
          <p:nvPr/>
        </p:nvSpPr>
        <p:spPr>
          <a:xfrm>
            <a:off x="1062841" y="324856"/>
            <a:ext cx="701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thực hiện hành động thể hiện tình yêu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thương gia đình theo gợi ý sau: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B03C4-859C-47B9-BA9F-82B8C334772C}"/>
              </a:ext>
            </a:extLst>
          </p:cNvPr>
          <p:cNvSpPr txBox="1"/>
          <p:nvPr/>
        </p:nvSpPr>
        <p:spPr>
          <a:xfrm>
            <a:off x="980780" y="1138204"/>
            <a:ext cx="4735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 lời yêu thương bố mẹ.</a:t>
            </a:r>
            <a:endParaRPr lang="vi-VN" sz="240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Lấy nước hoặc sữa cho em bé.</a:t>
            </a:r>
            <a:endParaRPr lang="en-US" sz="240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2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5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F3C43-24A9-4907-921A-080A084F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B5947-852E-4E5B-9BE1-37967746F1BE}"/>
              </a:ext>
            </a:extLst>
          </p:cNvPr>
          <p:cNvSpPr txBox="1"/>
          <p:nvPr/>
        </p:nvSpPr>
        <p:spPr>
          <a:xfrm>
            <a:off x="1062841" y="324856"/>
            <a:ext cx="701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thực hiện hành động thể hiện tình yêu thương gia đình theo gợi ý sau: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F3C3A1-BB8C-4E38-99D9-454B5D58ABC6}"/>
              </a:ext>
            </a:extLst>
          </p:cNvPr>
          <p:cNvGrpSpPr/>
          <p:nvPr/>
        </p:nvGrpSpPr>
        <p:grpSpPr>
          <a:xfrm>
            <a:off x="620113" y="2744631"/>
            <a:ext cx="8113986" cy="1447565"/>
            <a:chOff x="1030014" y="2616596"/>
            <a:chExt cx="8113986" cy="144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B6CEA3-5E34-4549-AE8C-A8E770FA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014" y="2616596"/>
              <a:ext cx="8113986" cy="14475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2C255-D474-467B-9041-0FDB8F3672C4}"/>
                </a:ext>
              </a:extLst>
            </p:cNvPr>
            <p:cNvSpPr txBox="1"/>
            <p:nvPr/>
          </p:nvSpPr>
          <p:spPr>
            <a:xfrm>
              <a:off x="2134600" y="2874956"/>
              <a:ext cx="4942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Gia đình hạnh phúc, yên vui</a:t>
              </a:r>
            </a:p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Cả nhà thân thiết, ngọt bùi sẻ chia.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2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5D04D-CC23-44B5-A9A6-A7BBC2C3F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0"/>
            <a:ext cx="9144000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018318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hãy hát một bài hát về gia đình.</a:t>
            </a:r>
            <a:endParaRPr lang="en-US" sz="2400" b="1" i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08022-251A-47AB-8425-E042745A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31" y="1416505"/>
            <a:ext cx="4521138" cy="3816166"/>
          </a:xfrm>
          <a:prstGeom prst="roundRect">
            <a:avLst/>
          </a:prstGeo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2100089" y="130514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14454" y="4848846"/>
            <a:ext cx="5715092" cy="1619686"/>
            <a:chOff x="1714454" y="4927869"/>
            <a:chExt cx="5715092" cy="16196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454" y="4927869"/>
              <a:ext cx="5715092" cy="16196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788531" y="5193159"/>
              <a:ext cx="35669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Ba ngọn nến lung linh</a:t>
              </a:r>
            </a:p>
            <a:p>
              <a:pPr algn="ctr"/>
              <a:r>
                <a:rPr lang="en-US" sz="2400" smtClean="0">
                  <a:latin typeface="Arial" panose="020B0604020202020204" pitchFamily="34" charset="0"/>
                  <a:cs typeface="Arial" panose="020B0604020202020204" pitchFamily="34" charset="0"/>
                </a:rPr>
                <a:t>Sáng tác: </a:t>
              </a:r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Ngọc Lễ</a:t>
              </a:r>
              <a:endParaRPr lang="en-US" sz="24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1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018318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hãy hát một bài hát về gia đình.</a:t>
            </a:r>
            <a:endParaRPr lang="en-US" sz="2400" b="1" i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08022-251A-47AB-8425-E042745A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31" y="1416505"/>
            <a:ext cx="4521137" cy="3816166"/>
          </a:xfrm>
          <a:prstGeom prst="roundRect">
            <a:avLst/>
          </a:prstGeo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2100089" y="130514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14454" y="4848846"/>
            <a:ext cx="5715092" cy="1619686"/>
            <a:chOff x="1714454" y="4927869"/>
            <a:chExt cx="5715092" cy="16196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454" y="4927869"/>
              <a:ext cx="5715092" cy="16196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98132" y="5193159"/>
              <a:ext cx="37477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Cả nhà thương nhau</a:t>
              </a:r>
            </a:p>
            <a:p>
              <a:pPr algn="ctr"/>
              <a:r>
                <a:rPr lang="en-US" sz="2400" smtClean="0">
                  <a:latin typeface="Arial" panose="020B0604020202020204" pitchFamily="34" charset="0"/>
                  <a:cs typeface="Arial" panose="020B0604020202020204" pitchFamily="34" charset="0"/>
                </a:rPr>
                <a:t>Sáng tác: </a:t>
              </a:r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Phăn Văn Minh</a:t>
              </a:r>
              <a:endParaRPr lang="en-US" sz="24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018318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hãy hát một bài hát về gia đình.</a:t>
            </a:r>
            <a:endParaRPr lang="en-US" sz="2400" b="1" i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08022-251A-47AB-8425-E042745A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68" y="1416505"/>
            <a:ext cx="4521062" cy="3816166"/>
          </a:xfrm>
          <a:prstGeom prst="roundRect">
            <a:avLst/>
          </a:prstGeo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2100089" y="130514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14454" y="4848846"/>
            <a:ext cx="5715092" cy="1619686"/>
            <a:chOff x="1714454" y="4927869"/>
            <a:chExt cx="5715092" cy="16196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454" y="4927869"/>
              <a:ext cx="5715092" cy="16196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98132" y="5193159"/>
              <a:ext cx="37477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Cháu yêu bà</a:t>
              </a:r>
            </a:p>
            <a:p>
              <a:pPr algn="ctr"/>
              <a:r>
                <a:rPr lang="en-US" sz="2400" smtClean="0">
                  <a:latin typeface="Arial" panose="020B0604020202020204" pitchFamily="34" charset="0"/>
                  <a:cs typeface="Arial" panose="020B0604020202020204" pitchFamily="34" charset="0"/>
                </a:rPr>
                <a:t>Sáng tác: </a:t>
              </a:r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Xuân Giao</a:t>
              </a:r>
              <a:endParaRPr lang="en-US" sz="24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31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018318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hãy hát một bài hát về gia đình.</a:t>
            </a:r>
            <a:endParaRPr lang="en-US" sz="2400" b="1" i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08022-251A-47AB-8425-E042745A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80" y="1212480"/>
            <a:ext cx="4804440" cy="4055360"/>
          </a:xfrm>
          <a:prstGeom prst="roundRect">
            <a:avLst/>
          </a:prstGeo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2100089" y="130514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14454" y="4848846"/>
            <a:ext cx="5715092" cy="1619686"/>
            <a:chOff x="1714454" y="4927869"/>
            <a:chExt cx="5715092" cy="16196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454" y="4927869"/>
              <a:ext cx="5715092" cy="16196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34930" y="5193833"/>
              <a:ext cx="4345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Gia đình nhỏ, hạnh phúc to</a:t>
              </a:r>
            </a:p>
            <a:p>
              <a:pPr algn="ctr"/>
              <a:r>
                <a:rPr lang="en-US" sz="2400" smtClean="0">
                  <a:latin typeface="Arial" panose="020B0604020202020204" pitchFamily="34" charset="0"/>
                  <a:cs typeface="Arial" panose="020B0604020202020204" pitchFamily="34" charset="0"/>
                </a:rPr>
                <a:t>Sáng tác: </a:t>
              </a:r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Nguyễn Văn Chung</a:t>
              </a:r>
              <a:endParaRPr lang="en-US" sz="24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93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5197A0-5CDA-481A-8203-BDE59BB55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24" y="1491983"/>
            <a:ext cx="4432749" cy="50700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07323" y="733041"/>
            <a:ext cx="5173836" cy="1448299"/>
            <a:chOff x="2907323" y="733041"/>
            <a:chExt cx="5173836" cy="144829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D6FA8A9-5977-480D-AD46-3580F23C55EE}"/>
                </a:ext>
              </a:extLst>
            </p:cNvPr>
            <p:cNvSpPr/>
            <p:nvPr/>
          </p:nvSpPr>
          <p:spPr>
            <a:xfrm>
              <a:off x="2907323" y="821313"/>
              <a:ext cx="3329354" cy="635878"/>
            </a:xfrm>
            <a:prstGeom prst="ellipse">
              <a:avLst/>
            </a:prstGeom>
            <a:solidFill>
              <a:srgbClr val="FB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Arial" panose="020B0604020202020204" pitchFamily="34" charset="0"/>
                  <a:cs typeface="Arial" panose="020B0604020202020204" pitchFamily="34" charset="0"/>
                </a:rPr>
                <a:t>Món quà tặng mẹ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315" y="733041"/>
              <a:ext cx="1603844" cy="1448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76" y="2199616"/>
            <a:ext cx="5700552" cy="42432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7043D0-2ECE-49D1-8F0A-CC851AD8486D}"/>
              </a:ext>
            </a:extLst>
          </p:cNvPr>
          <p:cNvSpPr/>
          <p:nvPr/>
        </p:nvSpPr>
        <p:spPr>
          <a:xfrm>
            <a:off x="2297723" y="921741"/>
            <a:ext cx="4548554" cy="860167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Món quà tặng mẹ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207FB-452C-4CC9-9DB5-486328F6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76" y="2095233"/>
            <a:ext cx="5452247" cy="35439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68769" y="5779477"/>
            <a:ext cx="480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A! Sắp đến sinh nhật mẹ.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525836" y="182738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353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1029</TotalTime>
  <Words>876</Words>
  <Application>Microsoft Office PowerPoint</Application>
  <PresentationFormat>On-screen Show (4:3)</PresentationFormat>
  <Paragraphs>144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TrangDTT</cp:lastModifiedBy>
  <cp:revision>58</cp:revision>
  <dcterms:created xsi:type="dcterms:W3CDTF">2020-03-17T02:05:26Z</dcterms:created>
  <dcterms:modified xsi:type="dcterms:W3CDTF">2020-07-20T07:49:51Z</dcterms:modified>
</cp:coreProperties>
</file>