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90" r:id="rId2"/>
    <p:sldMasterId id="2147483802" r:id="rId3"/>
  </p:sldMasterIdLst>
  <p:notesMasterIdLst>
    <p:notesMasterId r:id="rId38"/>
  </p:notesMasterIdLst>
  <p:sldIdLst>
    <p:sldId id="2999" r:id="rId4"/>
    <p:sldId id="3000" r:id="rId5"/>
    <p:sldId id="3001" r:id="rId6"/>
    <p:sldId id="3002" r:id="rId7"/>
    <p:sldId id="2975" r:id="rId8"/>
    <p:sldId id="2990" r:id="rId9"/>
    <p:sldId id="2994" r:id="rId10"/>
    <p:sldId id="2995" r:id="rId11"/>
    <p:sldId id="3025" r:id="rId12"/>
    <p:sldId id="3026" r:id="rId13"/>
    <p:sldId id="3027" r:id="rId14"/>
    <p:sldId id="3028" r:id="rId15"/>
    <p:sldId id="3029" r:id="rId16"/>
    <p:sldId id="3045" r:id="rId17"/>
    <p:sldId id="3030" r:id="rId18"/>
    <p:sldId id="3031" r:id="rId19"/>
    <p:sldId id="3048" r:id="rId20"/>
    <p:sldId id="3024" r:id="rId21"/>
    <p:sldId id="3046" r:id="rId22"/>
    <p:sldId id="3047" r:id="rId23"/>
    <p:sldId id="2979" r:id="rId24"/>
    <p:sldId id="3034" r:id="rId25"/>
    <p:sldId id="3035" r:id="rId26"/>
    <p:sldId id="3036" r:id="rId27"/>
    <p:sldId id="3037" r:id="rId28"/>
    <p:sldId id="3038" r:id="rId29"/>
    <p:sldId id="3039" r:id="rId30"/>
    <p:sldId id="3040" r:id="rId31"/>
    <p:sldId id="3042" r:id="rId32"/>
    <p:sldId id="2985" r:id="rId33"/>
    <p:sldId id="3003" r:id="rId34"/>
    <p:sldId id="3004" r:id="rId35"/>
    <p:sldId id="2986" r:id="rId36"/>
    <p:sldId id="2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5A3049"/>
    <a:srgbClr val="5B2F56"/>
    <a:srgbClr val="FF6600"/>
    <a:srgbClr val="0998D7"/>
    <a:srgbClr val="FF3399"/>
    <a:srgbClr val="FFFFFF"/>
    <a:srgbClr val="0000FF"/>
    <a:srgbClr val="3DC3EC"/>
    <a:srgbClr val="F3E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8" autoAdjust="0"/>
    <p:restoredTop sz="95262" autoAdjust="0"/>
  </p:normalViewPr>
  <p:slideViewPr>
    <p:cSldViewPr snapToGrid="0">
      <p:cViewPr varScale="1">
        <p:scale>
          <a:sx n="78" d="100"/>
          <a:sy n="78" d="100"/>
        </p:scale>
        <p:origin x="749"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1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8761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p:spPr>
        <p:txBody>
          <a:bodyPr/>
          <a:lstStyle/>
          <a:p>
            <a:endParaRPr lang="en-US" altLang="en-US"/>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75CD13-357D-4731-ACFC-95F799764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9853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3088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9087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2392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8669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845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971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417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1EBE48-F985-4026-9684-A5D4D0D97C1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5118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A86033-6FB1-46F0-A13E-5A48930F08E9}"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941585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87B795-0E94-4E79-89C8-4F18B3344F4C}"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28934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A0D497-51FC-44D3-A15B-DD10AB6EC70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700636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773F8E-A27E-478D-82BB-8BC5B4AA380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291035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A273CF-80BB-402A-93FC-09AA72176AD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72487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5EAEB2-4E5A-4C80-B1B7-E77989E61056}"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185971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E82D96-E489-45F1-A998-29EB2F53A75C}"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817487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4E94BE-A531-4133-92BA-E8D679BAFFE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55625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D9AA3F-5DF2-426B-B715-D0C43D95550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840149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DB222B-008B-4E08-96F3-CDFB63F43911}"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634870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3835CF-4D4D-40A5-9C7D-159CD53CD81B}"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92846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4/15/2024</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063917370"/>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965244"/>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1424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067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485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09170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 id="2147483775" r:id="rId4"/>
    <p:sldLayoutId id="214748377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F2F87C-BCA9-43C6-9FC1-2CD6AB618253}" type="datetimeFigureOut">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15-04-2024</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71C373-06A2-4840-8DC4-2C517F2BE930}" type="slidenum">
              <a:rPr kumimoji="0" lang="es-C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C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857537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AFA12E-A36B-4C45-9E10-FCE8C57CE591}"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22404198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1.png"/><Relationship Id="rId7" Type="http://schemas.openxmlformats.org/officeDocument/2006/relationships/slide" Target="slide12.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slide" Target="slide11.xml"/><Relationship Id="rId11" Type="http://schemas.openxmlformats.org/officeDocument/2006/relationships/image" Target="../media/image33.jpeg"/><Relationship Id="rId5" Type="http://schemas.openxmlformats.org/officeDocument/2006/relationships/image" Target="../media/image29.png"/><Relationship Id="rId10" Type="http://schemas.openxmlformats.org/officeDocument/2006/relationships/slide" Target="slide15.xml"/><Relationship Id="rId4" Type="http://schemas.openxmlformats.org/officeDocument/2006/relationships/image" Target="../media/image32.png"/><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image" Target="../media/image38.tmp"/><Relationship Id="rId3" Type="http://schemas.openxmlformats.org/officeDocument/2006/relationships/image" Target="../media/image35.png"/><Relationship Id="rId7" Type="http://schemas.openxmlformats.org/officeDocument/2006/relationships/image" Target="../media/image30.jp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42.tmp"/><Relationship Id="rId3" Type="http://schemas.openxmlformats.org/officeDocument/2006/relationships/image" Target="../media/image35.png"/><Relationship Id="rId7" Type="http://schemas.openxmlformats.org/officeDocument/2006/relationships/image" Target="../media/image30.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4.tmp"/><Relationship Id="rId4" Type="http://schemas.openxmlformats.org/officeDocument/2006/relationships/slide" Target="slide10.xml"/><Relationship Id="rId9" Type="http://schemas.openxmlformats.org/officeDocument/2006/relationships/image" Target="../media/image43.tmp"/></Relationships>
</file>

<file path=ppt/slides/_rels/slide13.xml.rels><?xml version="1.0" encoding="UTF-8" standalone="yes"?>
<Relationships xmlns="http://schemas.openxmlformats.org/package/2006/relationships"><Relationship Id="rId8" Type="http://schemas.openxmlformats.org/officeDocument/2006/relationships/image" Target="../media/image47.tmp"/><Relationship Id="rId3" Type="http://schemas.openxmlformats.org/officeDocument/2006/relationships/image" Target="../media/image35.png"/><Relationship Id="rId7" Type="http://schemas.openxmlformats.org/officeDocument/2006/relationships/image" Target="../media/image30.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50.tmp"/><Relationship Id="rId3" Type="http://schemas.openxmlformats.org/officeDocument/2006/relationships/image" Target="../media/image35.png"/><Relationship Id="rId7" Type="http://schemas.openxmlformats.org/officeDocument/2006/relationships/image" Target="../media/image49.tmp"/><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48.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2.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71.gif"/><Relationship Id="rId13" Type="http://schemas.openxmlformats.org/officeDocument/2006/relationships/image" Target="../media/image74.gif"/><Relationship Id="rId18" Type="http://schemas.openxmlformats.org/officeDocument/2006/relationships/slide" Target="slide29.xml"/><Relationship Id="rId3" Type="http://schemas.openxmlformats.org/officeDocument/2006/relationships/slide" Target="slide28.xml"/><Relationship Id="rId7" Type="http://schemas.openxmlformats.org/officeDocument/2006/relationships/slide" Target="slide26.xml"/><Relationship Id="rId12" Type="http://schemas.openxmlformats.org/officeDocument/2006/relationships/slide" Target="slide10.xml"/><Relationship Id="rId17" Type="http://schemas.openxmlformats.org/officeDocument/2006/relationships/image" Target="../media/image76.gif"/><Relationship Id="rId2" Type="http://schemas.openxmlformats.org/officeDocument/2006/relationships/image" Target="../media/image68.png"/><Relationship Id="rId16" Type="http://schemas.openxmlformats.org/officeDocument/2006/relationships/slide" Target="slide7.xml"/><Relationship Id="rId1" Type="http://schemas.openxmlformats.org/officeDocument/2006/relationships/slideLayout" Target="../slideLayouts/slideLayout17.xml"/><Relationship Id="rId6" Type="http://schemas.openxmlformats.org/officeDocument/2006/relationships/image" Target="../media/image70.gif"/><Relationship Id="rId11" Type="http://schemas.openxmlformats.org/officeDocument/2006/relationships/image" Target="../media/image73.gif"/><Relationship Id="rId5" Type="http://schemas.openxmlformats.org/officeDocument/2006/relationships/slide" Target="slide9.xml"/><Relationship Id="rId15" Type="http://schemas.openxmlformats.org/officeDocument/2006/relationships/image" Target="../media/image75.gif"/><Relationship Id="rId10" Type="http://schemas.openxmlformats.org/officeDocument/2006/relationships/slide" Target="slide8.xml"/><Relationship Id="rId4" Type="http://schemas.openxmlformats.org/officeDocument/2006/relationships/image" Target="../media/image69.gif"/><Relationship Id="rId9" Type="http://schemas.openxmlformats.org/officeDocument/2006/relationships/image" Target="../media/image72.gif"/><Relationship Id="rId14"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7.png"/><Relationship Id="rId1" Type="http://schemas.openxmlformats.org/officeDocument/2006/relationships/slideLayout" Target="../slideLayouts/slideLayout28.xml"/><Relationship Id="rId5" Type="http://schemas.openxmlformats.org/officeDocument/2006/relationships/slide" Target="slide25.xml"/><Relationship Id="rId4" Type="http://schemas.openxmlformats.org/officeDocument/2006/relationships/image" Target="../media/image78.tmp"/></Relationships>
</file>

<file path=ppt/slides/_rels/slide2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9.png"/><Relationship Id="rId1" Type="http://schemas.openxmlformats.org/officeDocument/2006/relationships/slideLayout" Target="../slideLayouts/slideLayout18.xml"/><Relationship Id="rId5" Type="http://schemas.openxmlformats.org/officeDocument/2006/relationships/slide" Target="slide25.xml"/><Relationship Id="rId4" Type="http://schemas.openxmlformats.org/officeDocument/2006/relationships/image" Target="../media/image80.tmp"/></Relationships>
</file>

<file path=ppt/slides/_rels/slide2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81.png"/><Relationship Id="rId1" Type="http://schemas.openxmlformats.org/officeDocument/2006/relationships/slideLayout" Target="../slideLayouts/slideLayout18.xml"/><Relationship Id="rId5" Type="http://schemas.openxmlformats.org/officeDocument/2006/relationships/slide" Target="slide25.xml"/><Relationship Id="rId4" Type="http://schemas.openxmlformats.org/officeDocument/2006/relationships/image" Target="../media/image82.tmp"/></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84.gif"/><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tmp"/><Relationship Id="rId5" Type="http://schemas.openxmlformats.org/officeDocument/2006/relationships/image" Target="../media/image87.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6.png"/><Relationship Id="rId7" Type="http://schemas.openxmlformats.org/officeDocument/2006/relationships/image" Target="../media/image91.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7.tmp"/><Relationship Id="rId4" Type="http://schemas.openxmlformats.org/officeDocument/2006/relationships/image" Target="../media/image26.tmp"/></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264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a:latin typeface="Times New Roman" panose="02020603050405020304" pitchFamily="18" charset="0"/>
                <a:ea typeface="#9Slide02 Noi dung rat dai" panose="02000000000000000000" pitchFamily="2" charset="0"/>
                <a:cs typeface="Times New Roman" panose="02020603050405020304" pitchFamily="18" charset="0"/>
              </a:rPr>
              <a:t> TẠO QUỐC OAI</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TIỂU</a:t>
            </a:r>
            <a:r>
              <a:rPr lang="en-US" altLang="en-US" sz="2800" b="1">
                <a:latin typeface="Times New Roman" panose="02020603050405020304" pitchFamily="18" charset="0"/>
                <a:cs typeface="Times New Roman" panose="02020603050405020304" pitchFamily="18" charset="0"/>
              </a:rPr>
              <a:t> HỌC PHÚ CÁT</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536486" y="5410200"/>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4508334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4" name="NAVE"/>
          <p:cNvGrpSpPr/>
          <p:nvPr/>
        </p:nvGrpSpPr>
        <p:grpSpPr>
          <a:xfrm>
            <a:off x="380437" y="4236779"/>
            <a:ext cx="2194560" cy="1830600"/>
            <a:chOff x="473051" y="4548249"/>
            <a:chExt cx="1634866" cy="1630483"/>
          </a:xfrm>
        </p:grpSpPr>
        <p:pic>
          <p:nvPicPr>
            <p:cNvPr id="5" name="Picture 4" descr="Resultado de imagen para ovni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936"/>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978" y="971694"/>
            <a:ext cx="1717478" cy="1279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878538" y="615427"/>
            <a:ext cx="2050075" cy="1537556"/>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658982" y="4301909"/>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70571" y="687344"/>
            <a:ext cx="1821036" cy="1365777"/>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6" action="ppaction://hlinksldjump"/>
          </p:cNvPr>
          <p:cNvSpPr/>
          <p:nvPr/>
        </p:nvSpPr>
        <p:spPr>
          <a:xfrm>
            <a:off x="1057491" y="1153121"/>
            <a:ext cx="773640" cy="900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Kim</a:t>
            </a:r>
            <a:endParaRPr kumimoji="0" lang="es-CL"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Elipse 12">
            <a:hlinkClick r:id="rId7" action="ppaction://hlinksldjump"/>
          </p:cNvPr>
          <p:cNvSpPr/>
          <p:nvPr/>
        </p:nvSpPr>
        <p:spPr>
          <a:xfrm>
            <a:off x="5453575" y="984461"/>
            <a:ext cx="900000" cy="900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a:t>
            </a:r>
            <a:r>
              <a:rPr kumimoji="0" lang="es-MX" sz="1600" b="1" i="0" u="none" strike="noStrike" kern="1200" cap="none" spc="0" normalizeH="0" baseline="0" noProof="0" dirty="0" err="1">
                <a:ln>
                  <a:noFill/>
                </a:ln>
                <a:solidFill>
                  <a:prstClr val="white"/>
                </a:solidFill>
                <a:effectLst/>
                <a:uLnTx/>
                <a:uFillTx/>
                <a:latin typeface="Calibri"/>
                <a:ea typeface="+mn-ea"/>
                <a:cs typeface="+mn-cs"/>
              </a:rPr>
              <a:t>Mộc</a:t>
            </a:r>
            <a:endParaRPr kumimoji="0" lang="es-CL"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Elipse 10">
            <a:hlinkClick r:id="rId8" action="ppaction://hlinksldjump"/>
          </p:cNvPr>
          <p:cNvSpPr/>
          <p:nvPr/>
        </p:nvSpPr>
        <p:spPr>
          <a:xfrm>
            <a:off x="7342542" y="4702079"/>
            <a:ext cx="900000" cy="900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a:t>
            </a:r>
            <a:r>
              <a:rPr kumimoji="0" lang="es-MX" sz="1600" b="1" i="0" u="none" strike="noStrike" kern="1200" cap="none" spc="0" normalizeH="0" baseline="0" noProof="0" dirty="0" err="1">
                <a:ln>
                  <a:noFill/>
                </a:ln>
                <a:solidFill>
                  <a:prstClr val="white"/>
                </a:solidFill>
                <a:effectLst/>
                <a:uLnTx/>
                <a:uFillTx/>
                <a:latin typeface="Calibri"/>
                <a:ea typeface="+mn-ea"/>
                <a:cs typeface="+mn-cs"/>
              </a:rPr>
              <a:t>Thủy</a:t>
            </a:r>
            <a:endParaRPr kumimoji="0" lang="es-MX"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Elipse 11">
            <a:hlinkClick r:id="rId9" action="ppaction://hlinksldjump"/>
          </p:cNvPr>
          <p:cNvSpPr/>
          <p:nvPr/>
        </p:nvSpPr>
        <p:spPr>
          <a:xfrm>
            <a:off x="9931089" y="920232"/>
            <a:ext cx="900000" cy="900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a:t>
            </a:r>
            <a:r>
              <a:rPr kumimoji="0" lang="es-MX" sz="1600" b="1" i="0" u="none" strike="noStrike" kern="1200" cap="none" spc="0" normalizeH="0" baseline="0" noProof="0" dirty="0" err="1">
                <a:ln>
                  <a:noFill/>
                </a:ln>
                <a:solidFill>
                  <a:prstClr val="white"/>
                </a:solidFill>
                <a:effectLst/>
                <a:uLnTx/>
                <a:uFillTx/>
                <a:latin typeface="Calibri"/>
                <a:ea typeface="+mn-ea"/>
                <a:cs typeface="+mn-cs"/>
              </a:rPr>
              <a:t>Hỏa</a:t>
            </a:r>
            <a:endParaRPr kumimoji="0" lang="es-CL" sz="1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1">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8258" y="5602078"/>
            <a:ext cx="929619" cy="859817"/>
          </a:xfrm>
          <a:prstGeom prst="rect">
            <a:avLst/>
          </a:prstGeom>
        </p:spPr>
      </p:pic>
    </p:spTree>
    <p:extLst>
      <p:ext uri="{BB962C8B-B14F-4D97-AF65-F5344CB8AC3E}">
        <p14:creationId xmlns:p14="http://schemas.microsoft.com/office/powerpoint/2010/main" val="2355569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3.54167E-6 4.44444E-6 L 0.00196 -0.3507 " pathEditMode="relative" rAng="0" ptsTypes="AA">
                                      <p:cBhvr>
                                        <p:cTn id="6" dur="2000" fill="hold"/>
                                        <p:tgtEl>
                                          <p:spTgt spid="4"/>
                                        </p:tgtEl>
                                        <p:attrNameLst>
                                          <p:attrName>ppt_x</p:attrName>
                                          <p:attrName>ppt_y</p:attrName>
                                        </p:attrNameLst>
                                      </p:cBhvr>
                                      <p:rCtr x="91" y="-17546"/>
                                    </p:animMotion>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6719 -0.48588 L 0.06719 -0.48588 C 0.07748 -0.48542 0.08789 -0.48519 0.09818 -0.48403 C 0.10039 -0.4838 0.10248 -0.48287 0.10469 -0.48218 C 0.10612 -0.48172 0.10743 -0.48033 0.10886 -0.48033 L 0.23855 -0.47825 C 0.24102 -0.47894 0.24987 -0.48102 0.25248 -0.48218 C 0.25365 -0.48264 0.25456 -0.4838 0.25573 -0.48403 C 0.25821 -0.4845 0.26068 -0.48403 0.26328 -0.48403 " pathEditMode="relative" ptsTypes="AAAAAAAAA">
                                      <p:cBhvr>
                                        <p:cTn id="15" dur="2000" fill="hold"/>
                                        <p:tgtEl>
                                          <p:spTgt spid="4"/>
                                        </p:tgtEl>
                                        <p:attrNameLst>
                                          <p:attrName>ppt_x</p:attrName>
                                          <p:attrName>ppt_y</p:attrName>
                                        </p:attrNameLst>
                                      </p:cBhvr>
                                    </p:animMotion>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39623 -0.44977 L 0.39623 -0.44977 C 0.39753 -0.44491 0.39896 -0.43959 0.40039 -0.43473 C 0.40105 -0.43264 0.40196 -0.43102 0.40261 -0.42894 C 0.40313 -0.42709 0.40313 -0.425 0.40365 -0.42315 C 0.40495 -0.41922 0.40651 -0.41551 0.40795 -0.41181 L 0.41003 -0.40602 C 0.41276 -0.39167 0.40912 -0.4095 0.41328 -0.39468 C 0.41381 -0.39283 0.41381 -0.39075 0.41433 -0.38889 C 0.41563 -0.38496 0.41719 -0.38125 0.41862 -0.37755 L 0.42071 -0.37176 L 0.42292 -0.36598 C 0.42539 -0.35278 0.42214 -0.36922 0.42618 -0.35278 C 0.42657 -0.35093 0.4267 -0.34885 0.42722 -0.347 C 0.42995 -0.33542 0.42839 -0.34329 0.43151 -0.3338 C 0.4323 -0.33125 0.43282 -0.32848 0.4336 -0.32616 C 0.4336 -0.32616 0.43894 -0.31181 0.43998 -0.30903 L 0.44219 -0.30325 C 0.44258 -0.30139 0.44271 -0.29931 0.44323 -0.29746 C 0.44453 -0.29352 0.44753 -0.28612 0.44753 -0.28612 C 0.44935 -0.27593 0.44792 -0.28195 0.45287 -0.26899 L 0.45495 -0.2632 L 0.45717 -0.25741 C 0.45964 -0.24399 0.45612 -0.26042 0.46146 -0.24607 C 0.46459 -0.23774 0.45899 -0.2382 0.4668 -0.22894 L 0.47006 -0.225 " pathEditMode="relative" ptsTypes="AAAAAAAAAAAAAAAAAAAAAAAAAA">
                                      <p:cBhvr>
                                        <p:cTn id="24" dur="2000" fill="hold"/>
                                        <p:tgtEl>
                                          <p:spTgt spid="4"/>
                                        </p:tgtEl>
                                        <p:attrNameLst>
                                          <p:attrName>ppt_x</p:attrName>
                                          <p:attrName>ppt_y</p:attrName>
                                        </p:attrNameLst>
                                      </p:cBhvr>
                                    </p:animMotion>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60938 -0.13149 L 0.60938 -0.13149 C 0.61927 -0.15973 0.61016 -0.13658 0.61901 -0.1544 C 0.62019 -0.15695 0.62097 -0.15996 0.62214 -0.16204 C 0.62305 -0.16366 0.62448 -0.16436 0.62539 -0.16598 C 0.6293 -0.17269 0.62774 -0.17269 0.63073 -0.17917 C 0.63164 -0.18125 0.63295 -0.18287 0.63399 -0.18496 C 0.63516 -0.18727 0.63607 -0.19005 0.63711 -0.1926 C 0.63789 -0.19445 0.63842 -0.19653 0.63933 -0.19838 C 0.64128 -0.20232 0.64362 -0.20602 0.64571 -0.20973 L 0.64896 -0.21551 C 0.65 -0.22107 0.64987 -0.222 0.65222 -0.22686 C 0.65313 -0.22894 0.65443 -0.23056 0.65534 -0.23264 C 0.65625 -0.23426 0.65664 -0.23658 0.65756 -0.2382 C 0.66003 -0.24352 0.66185 -0.24561 0.66498 -0.24977 C 0.66758 -0.25672 0.66914 -0.26158 0.67357 -0.2669 L 0.67995 -0.27454 C 0.68503 -0.28635 0.6819 -0.27987 0.68959 -0.29352 C 0.69076 -0.29537 0.69219 -0.29676 0.69284 -0.29931 C 0.69688 -0.31343 0.69284 -0.30093 0.69818 -0.3125 C 0.70274 -0.32223 0.69766 -0.31505 0.70352 -0.32223 C 0.70625 -0.33658 0.70235 -0.31945 0.70782 -0.33172 C 0.7086 -0.33334 0.70834 -0.33565 0.70886 -0.33727 C 0.70977 -0.33959 0.7112 -0.34098 0.71211 -0.34306 C 0.71289 -0.34491 0.71342 -0.347 0.71433 -0.34885 C 0.71524 -0.35093 0.71654 -0.35255 0.71745 -0.35463 C 0.71836 -0.35625 0.71875 -0.35857 0.71967 -0.36019 C 0.72058 -0.36227 0.72188 -0.36389 0.72279 -0.36598 C 0.7237 -0.36783 0.72409 -0.37014 0.725 -0.37176 C 0.72592 -0.37338 0.72709 -0.37431 0.72826 -0.37547 C 0.72852 -0.37732 0.72852 -0.37963 0.7293 -0.38125 C 0.73282 -0.38912 0.73243 -0.38172 0.73243 -0.38681 " pathEditMode="relative" ptsTypes="AAAAAAAAAAAAAAAAAAAAAAAAAAAAAAAA">
                                      <p:cBhvr>
                                        <p:cTn id="33" dur="2000" fill="hold"/>
                                        <p:tgtEl>
                                          <p:spTgt spid="4"/>
                                        </p:tgtEl>
                                        <p:attrNameLst>
                                          <p:attrName>ppt_x</p:attrName>
                                          <p:attrName>ppt_y</p:attrName>
                                        </p:attrNameLst>
                                      </p:cBhvr>
                                    </p:animMotion>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nextCondLst>
                <p:cond evt="onClick" delay="0">
                  <p:tgtEl>
                    <p:spTgt spid="4"/>
                  </p:tgtEl>
                </p:cond>
              </p:nextCondLst>
            </p:seq>
          </p:childTnLst>
        </p:cTn>
      </p:par>
    </p:tnLst>
    <p:bldLst>
      <p:bldP spid="7" grpId="0" animBg="1"/>
      <p:bldP spid="13"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8999"/>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929390" y="770708"/>
            <a:ext cx="8739266" cy="646331"/>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Lệnh</a:t>
            </a:r>
            <a:r>
              <a:rPr kumimoji="0" lang="es-MX" sz="3600" b="1" i="0" u="none" strike="noStrike" kern="1200" cap="none" spc="0" normalizeH="0" noProof="0" dirty="0">
                <a:ln>
                  <a:noFill/>
                </a:ln>
                <a:solidFill>
                  <a:srgbClr val="FFC000"/>
                </a:solidFill>
                <a:effectLst/>
                <a:uLnTx/>
                <a:uFillTx/>
                <a:latin typeface="Times New Roman" pitchFamily="18" charset="0"/>
                <a:ea typeface="+mn-ea"/>
                <a:cs typeface="Times New Roman" pitchFamily="18" charset="0"/>
              </a:rPr>
              <a:t>                       thuộc nhóm lệnh.</a:t>
            </a:r>
            <a:endParaRPr kumimoji="0" lang="es-CL" sz="3600" b="1"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
        <p:nvSpPr>
          <p:cNvPr id="9" name="BUENO">
            <a:hlinkClick r:id="rId4" action="ppaction://hlinksldjump"/>
          </p:cNvPr>
          <p:cNvSpPr/>
          <p:nvPr/>
        </p:nvSpPr>
        <p:spPr>
          <a:xfrm>
            <a:off x="3108960" y="2286000"/>
            <a:ext cx="3303563" cy="1143000"/>
          </a:xfrm>
          <a:prstGeom prst="roundRect">
            <a:avLst/>
          </a:prstGeom>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 </a:t>
            </a:r>
            <a:r>
              <a:rPr lang="es-MX" sz="3300" b="1" dirty="0">
                <a:solidFill>
                  <a:srgbClr val="FF0000"/>
                </a:solidFill>
                <a:latin typeface="Times New Roman" pitchFamily="18" charset="0"/>
                <a:cs typeface="Times New Roman" pitchFamily="18" charset="0"/>
              </a:rPr>
              <a:t>Chuyển động</a:t>
            </a:r>
            <a:endParaRPr kumimoji="0" lang="es-CL" sz="3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3" name="MALO1"/>
          <p:cNvSpPr/>
          <p:nvPr/>
        </p:nvSpPr>
        <p:spPr>
          <a:xfrm>
            <a:off x="3108960" y="3673504"/>
            <a:ext cx="3303563"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 Hiển</a:t>
            </a:r>
            <a:r>
              <a:rPr kumimoji="0" lang="es-MX" sz="3300" b="1" i="0" u="none" strike="noStrike" kern="1200" cap="none" spc="0" normalizeH="0" noProof="0" dirty="0">
                <a:ln>
                  <a:noFill/>
                </a:ln>
                <a:solidFill>
                  <a:srgbClr val="FF0000"/>
                </a:solidFill>
                <a:effectLst/>
                <a:uLnTx/>
                <a:uFillTx/>
                <a:latin typeface="Times New Roman" pitchFamily="18" charset="0"/>
                <a:ea typeface="+mn-ea"/>
                <a:cs typeface="Times New Roman" pitchFamily="18" charset="0"/>
              </a:rPr>
              <a:t> thị</a:t>
            </a:r>
            <a:endParaRPr kumimoji="0" lang="es-CL" sz="3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4" name="MALO2"/>
          <p:cNvSpPr/>
          <p:nvPr/>
        </p:nvSpPr>
        <p:spPr>
          <a:xfrm>
            <a:off x="3108959" y="5099539"/>
            <a:ext cx="3303564" cy="1143000"/>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 </a:t>
            </a:r>
            <a:r>
              <a:rPr lang="es-MX" sz="3300" b="1" dirty="0">
                <a:solidFill>
                  <a:srgbClr val="FF0000"/>
                </a:solidFill>
                <a:latin typeface="Times New Roman" pitchFamily="18" charset="0"/>
                <a:cs typeface="Times New Roman" pitchFamily="18" charset="0"/>
              </a:rPr>
              <a:t>Âm thanh</a:t>
            </a:r>
            <a:endParaRPr kumimoji="0" lang="es-CL" sz="3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1026" name="MARCIANO1" descr="Resultado de imagen para marcian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329" y="3545715"/>
            <a:ext cx="663157" cy="1203005"/>
          </a:xfrm>
          <a:prstGeom prst="rect">
            <a:avLst/>
          </a:prstGeom>
          <a:noFill/>
          <a:extLst>
            <a:ext uri="{909E8E84-426E-40DD-AFC4-6F175D3DCCD1}">
              <a14:hiddenFill xmlns:a14="http://schemas.microsoft.com/office/drawing/2010/main">
                <a:solidFill>
                  <a:srgbClr val="FFFFFF"/>
                </a:solidFill>
              </a14:hiddenFill>
            </a:ext>
          </a:extLst>
        </p:spPr>
      </p:pic>
      <p:pic>
        <p:nvPicPr>
          <p:cNvPr id="10" name="MARCIANO2" descr="Resultado de imagen para marcian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0754" y="4865435"/>
            <a:ext cx="823538" cy="14939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0298" y="2422262"/>
            <a:ext cx="4367579" cy="4039634"/>
          </a:xfrm>
          <a:prstGeom prst="rect">
            <a:avLst/>
          </a:prstGeom>
        </p:spPr>
      </p:pic>
      <p:pic>
        <p:nvPicPr>
          <p:cNvPr id="2" name="Hình ảnh 1" descr="Tạo hình cắt từ Màn hìn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5626" y="543238"/>
            <a:ext cx="2443397" cy="1119245"/>
          </a:xfrm>
          <a:prstGeom prst="rect">
            <a:avLst/>
          </a:prstGeom>
        </p:spPr>
      </p:pic>
    </p:spTree>
    <p:extLst>
      <p:ext uri="{BB962C8B-B14F-4D97-AF65-F5344CB8AC3E}">
        <p14:creationId xmlns:p14="http://schemas.microsoft.com/office/powerpoint/2010/main" val="3879064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0" y="3429000"/>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268611" y="307905"/>
            <a:ext cx="11468687" cy="1446550"/>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Nếu</a:t>
            </a:r>
            <a:r>
              <a:rPr kumimoji="0" lang="es-MX" sz="4400" b="1" i="0" u="none" strike="noStrike" kern="1200" cap="none" spc="0" normalizeH="0" noProof="0" dirty="0">
                <a:ln>
                  <a:noFill/>
                </a:ln>
                <a:solidFill>
                  <a:srgbClr val="FFC000"/>
                </a:solidFill>
                <a:effectLst/>
                <a:uLnTx/>
                <a:uFillTx/>
                <a:latin typeface="Times New Roman" pitchFamily="18" charset="0"/>
                <a:ea typeface="+mn-ea"/>
                <a:cs typeface="Times New Roman" pitchFamily="18" charset="0"/>
              </a:rPr>
              <a:t> nhân vật chạm vào cạnh của sân khấu thì bật lại, em sử dụng lệnh?</a:t>
            </a:r>
            <a:endParaRPr kumimoji="0" lang="es-CL" sz="4400" b="1" i="0" u="none"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
        <p:nvSpPr>
          <p:cNvPr id="9" name="BUENO">
            <a:hlinkClick r:id="rId4" action="ppaction://hlinksldjump"/>
          </p:cNvPr>
          <p:cNvSpPr/>
          <p:nvPr/>
        </p:nvSpPr>
        <p:spPr>
          <a:xfrm>
            <a:off x="3108959" y="5427784"/>
            <a:ext cx="3889718" cy="1143000"/>
          </a:xfrm>
          <a:prstGeom prst="roundRect">
            <a:avLst/>
          </a:prstGeom>
          <a:solidFill>
            <a:schemeClr val="accent2">
              <a:lumMod val="5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Calibri"/>
                <a:ea typeface="+mn-ea"/>
                <a:cs typeface="+mn-cs"/>
              </a:rPr>
              <a:t>C:</a:t>
            </a:r>
            <a:endParaRPr kumimoji="0" lang="es-CL" sz="4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MALO1"/>
          <p:cNvSpPr/>
          <p:nvPr/>
        </p:nvSpPr>
        <p:spPr>
          <a:xfrm>
            <a:off x="3129902" y="3892061"/>
            <a:ext cx="3868775" cy="1143000"/>
          </a:xfrm>
          <a:prstGeom prst="roundRect">
            <a:avLst/>
          </a:prstGeom>
          <a:solidFill>
            <a:schemeClr val="accent4">
              <a:lumMod val="60000"/>
              <a:lumOff val="4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Calibri"/>
                <a:ea typeface="+mn-ea"/>
                <a:cs typeface="+mn-cs"/>
              </a:rPr>
              <a:t>B: </a:t>
            </a:r>
            <a:endParaRPr kumimoji="0" lang="es-CL" sz="4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MALO2"/>
          <p:cNvSpPr/>
          <p:nvPr/>
        </p:nvSpPr>
        <p:spPr>
          <a:xfrm>
            <a:off x="3108960" y="2286000"/>
            <a:ext cx="3889717"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Calibri"/>
                <a:ea typeface="+mn-ea"/>
                <a:cs typeface="+mn-cs"/>
              </a:rPr>
              <a:t>A:</a:t>
            </a:r>
            <a:endParaRPr kumimoji="0" lang="es-CL"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MARCIANO1" descr="Resultado de imagen para marcian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6832" y="3821723"/>
            <a:ext cx="651845" cy="118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MARCIANO2" descr="Resultado de imagen para marcian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937" y="2217516"/>
            <a:ext cx="697740" cy="12657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0298" y="2422262"/>
            <a:ext cx="4367579" cy="4039634"/>
          </a:xfrm>
          <a:prstGeom prst="rect">
            <a:avLst/>
          </a:prstGeom>
        </p:spPr>
      </p:pic>
      <p:pic>
        <p:nvPicPr>
          <p:cNvPr id="2" name="Hình ảnh 1" descr="Tạo hình cắt từ Màn hìn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0879" y="5341229"/>
            <a:ext cx="2748347" cy="1316109"/>
          </a:xfrm>
          <a:prstGeom prst="rect">
            <a:avLst/>
          </a:prstGeom>
        </p:spPr>
      </p:pic>
      <p:pic>
        <p:nvPicPr>
          <p:cNvPr id="3" name="Hình ảnh 2" descr="Tạo hình cắt từ Màn hìn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7301" y="3850195"/>
            <a:ext cx="2563636" cy="1184866"/>
          </a:xfrm>
          <a:prstGeom prst="rect">
            <a:avLst/>
          </a:prstGeom>
        </p:spPr>
      </p:pic>
      <p:pic>
        <p:nvPicPr>
          <p:cNvPr id="4" name="Hình ảnh 3" descr="Tạo hình cắt từ Màn hình"/>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7302" y="2350375"/>
            <a:ext cx="2283636" cy="985925"/>
          </a:xfrm>
          <a:prstGeom prst="rect">
            <a:avLst/>
          </a:prstGeom>
        </p:spPr>
      </p:pic>
    </p:spTree>
    <p:extLst>
      <p:ext uri="{BB962C8B-B14F-4D97-AF65-F5344CB8AC3E}">
        <p14:creationId xmlns:p14="http://schemas.microsoft.com/office/powerpoint/2010/main" val="3662370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21" y="3583744"/>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019330" y="457107"/>
            <a:ext cx="9803568" cy="769441"/>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defRPr/>
            </a:pPr>
            <a:r>
              <a:rPr lang="es-MX" sz="4400" b="1" dirty="0">
                <a:solidFill>
                  <a:srgbClr val="FFC000"/>
                </a:solidFill>
                <a:latin typeface="Times New Roman" pitchFamily="18" charset="0"/>
                <a:cs typeface="Times New Roman" pitchFamily="18" charset="0"/>
              </a:rPr>
              <a:t>Lệnh                       thuộc nhóm lệnh.</a:t>
            </a:r>
            <a:endParaRPr lang="es-CL" sz="4400" b="1" dirty="0">
              <a:solidFill>
                <a:srgbClr val="FFC000"/>
              </a:solidFill>
              <a:latin typeface="Times New Roman" pitchFamily="18" charset="0"/>
              <a:cs typeface="Times New Roman" pitchFamily="18" charset="0"/>
            </a:endParaRPr>
          </a:p>
        </p:txBody>
      </p:sp>
      <p:sp>
        <p:nvSpPr>
          <p:cNvPr id="9" name="BUENO">
            <a:hlinkClick r:id="rId4" action="ppaction://hlinksldjump"/>
          </p:cNvPr>
          <p:cNvSpPr/>
          <p:nvPr/>
        </p:nvSpPr>
        <p:spPr>
          <a:xfrm>
            <a:off x="2925856" y="5492530"/>
            <a:ext cx="3920421" cy="1143000"/>
          </a:xfrm>
          <a:prstGeom prst="roundRect">
            <a:avLst/>
          </a:prstGeom>
          <a:solidFill>
            <a:schemeClr val="accent2">
              <a:lumMod val="5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Calibri"/>
                <a:ea typeface="+mn-ea"/>
                <a:cs typeface="+mn-cs"/>
              </a:rPr>
              <a:t>C: </a:t>
            </a:r>
            <a:r>
              <a:rPr lang="es-MX" sz="4400" b="1" dirty="0">
                <a:solidFill>
                  <a:prstClr val="white"/>
                </a:solidFill>
                <a:latin typeface="Calibri"/>
              </a:rPr>
              <a:t>Âm thanh</a:t>
            </a:r>
            <a:endParaRPr kumimoji="0" lang="es-CL" sz="4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MALO1"/>
          <p:cNvSpPr/>
          <p:nvPr/>
        </p:nvSpPr>
        <p:spPr>
          <a:xfrm>
            <a:off x="2972247" y="3933952"/>
            <a:ext cx="4282992" cy="1143000"/>
          </a:xfrm>
          <a:prstGeom prst="roundRect">
            <a:avLst/>
          </a:prstGeom>
          <a:solidFill>
            <a:schemeClr val="accent4">
              <a:lumMod val="60000"/>
              <a:lumOff val="4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Calibri"/>
                <a:ea typeface="+mn-ea"/>
                <a:cs typeface="+mn-cs"/>
              </a:rPr>
              <a:t>B: </a:t>
            </a:r>
            <a:r>
              <a:rPr lang="es-MX" sz="4400" b="1" dirty="0">
                <a:solidFill>
                  <a:prstClr val="white"/>
                </a:solidFill>
                <a:latin typeface="Calibri"/>
              </a:rPr>
              <a:t>Chuyển động</a:t>
            </a:r>
            <a:endParaRPr kumimoji="0" lang="es-CL" sz="4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MALO2"/>
          <p:cNvSpPr/>
          <p:nvPr/>
        </p:nvSpPr>
        <p:spPr>
          <a:xfrm>
            <a:off x="3108960" y="2286000"/>
            <a:ext cx="3737317"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Calibri"/>
                <a:ea typeface="+mn-ea"/>
                <a:cs typeface="+mn-cs"/>
              </a:rPr>
              <a:t>A: Hiển</a:t>
            </a:r>
            <a:r>
              <a:rPr kumimoji="0" lang="es-MX" sz="4400" b="1" i="0" u="none" strike="noStrike" kern="1200" cap="none" spc="0" normalizeH="0" noProof="0" dirty="0">
                <a:ln>
                  <a:noFill/>
                </a:ln>
                <a:solidFill>
                  <a:prstClr val="white"/>
                </a:solidFill>
                <a:effectLst/>
                <a:uLnTx/>
                <a:uFillTx/>
                <a:latin typeface="Calibri"/>
                <a:ea typeface="+mn-ea"/>
                <a:cs typeface="+mn-cs"/>
              </a:rPr>
              <a:t> thị</a:t>
            </a:r>
            <a:endParaRPr kumimoji="0" lang="es-CL"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MARCIANO2" descr="Resultado de imagen para marcian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755" y="2033100"/>
            <a:ext cx="785858" cy="1425593"/>
          </a:xfrm>
          <a:prstGeom prst="rect">
            <a:avLst/>
          </a:prstGeom>
          <a:noFill/>
          <a:extLst>
            <a:ext uri="{909E8E84-426E-40DD-AFC4-6F175D3DCCD1}">
              <a14:hiddenFill xmlns:a14="http://schemas.microsoft.com/office/drawing/2010/main">
                <a:solidFill>
                  <a:srgbClr val="FFFFFF"/>
                </a:solidFill>
              </a14:hiddenFill>
            </a:ext>
          </a:extLst>
        </p:spPr>
      </p:pic>
      <p:pic>
        <p:nvPicPr>
          <p:cNvPr id="11" name="MARCIANO1" descr="Resultado de imagen para marcian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4791" y="3840738"/>
            <a:ext cx="662978" cy="12026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0298" y="2422262"/>
            <a:ext cx="4367579" cy="4039634"/>
          </a:xfrm>
          <a:prstGeom prst="rect">
            <a:avLst/>
          </a:prstGeom>
        </p:spPr>
      </p:pic>
      <p:pic>
        <p:nvPicPr>
          <p:cNvPr id="2" name="Hình ảnh 1" descr="Tạo hình cắt từ Màn hìn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960" y="349530"/>
            <a:ext cx="2786430" cy="877018"/>
          </a:xfrm>
          <a:prstGeom prst="rect">
            <a:avLst/>
          </a:prstGeom>
        </p:spPr>
      </p:pic>
    </p:spTree>
    <p:extLst>
      <p:ext uri="{BB962C8B-B14F-4D97-AF65-F5344CB8AC3E}">
        <p14:creationId xmlns:p14="http://schemas.microsoft.com/office/powerpoint/2010/main" val="691597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21" y="3583744"/>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227663" y="341666"/>
            <a:ext cx="11842229" cy="923330"/>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lnSpc>
                <a:spcPct val="150000"/>
              </a:lnSpc>
              <a:defRPr/>
            </a:pPr>
            <a:r>
              <a:rPr lang="vi-VN" altLang="vi-VN" sz="3600" b="1" dirty="0">
                <a:solidFill>
                  <a:srgbClr val="FFC000"/>
                </a:solidFill>
                <a:latin typeface="Times New Roman" pitchFamily="18" charset="0"/>
                <a:cs typeface="Times New Roman" pitchFamily="18" charset="0"/>
              </a:rPr>
              <a:t>Chương </a:t>
            </a:r>
            <a:r>
              <a:rPr lang="vi-VN" altLang="vi-VN" sz="3600" b="1" dirty="0" err="1">
                <a:solidFill>
                  <a:srgbClr val="FFC000"/>
                </a:solidFill>
                <a:latin typeface="Times New Roman" pitchFamily="18" charset="0"/>
                <a:cs typeface="Times New Roman" pitchFamily="18" charset="0"/>
              </a:rPr>
              <a:t>trình</a:t>
            </a:r>
            <a:r>
              <a:rPr lang="vi-VN" altLang="vi-VN" sz="3600" b="1" dirty="0">
                <a:solidFill>
                  <a:srgbClr val="FFC000"/>
                </a:solidFill>
                <a:latin typeface="Times New Roman" pitchFamily="18" charset="0"/>
                <a:cs typeface="Times New Roman" pitchFamily="18" charset="0"/>
              </a:rPr>
              <a:t> </a:t>
            </a:r>
            <a:r>
              <a:rPr lang="vi-VN" altLang="vi-VN" sz="3600" b="1" dirty="0" err="1">
                <a:solidFill>
                  <a:srgbClr val="FFC000"/>
                </a:solidFill>
                <a:latin typeface="Times New Roman" pitchFamily="18" charset="0"/>
                <a:cs typeface="Times New Roman" pitchFamily="18" charset="0"/>
              </a:rPr>
              <a:t>nào</a:t>
            </a:r>
            <a:r>
              <a:rPr lang="vi-VN" altLang="vi-VN" sz="3600" b="1" dirty="0">
                <a:solidFill>
                  <a:srgbClr val="FFC000"/>
                </a:solidFill>
                <a:latin typeface="Times New Roman" pitchFamily="18" charset="0"/>
                <a:cs typeface="Times New Roman" pitchFamily="18" charset="0"/>
              </a:rPr>
              <a:t> </a:t>
            </a:r>
            <a:r>
              <a:rPr lang="vi-VN" altLang="vi-VN" sz="3600" b="1" dirty="0" err="1">
                <a:solidFill>
                  <a:srgbClr val="FFC000"/>
                </a:solidFill>
                <a:latin typeface="Times New Roman" pitchFamily="18" charset="0"/>
                <a:cs typeface="Times New Roman" pitchFamily="18" charset="0"/>
              </a:rPr>
              <a:t>dưới</a:t>
            </a:r>
            <a:r>
              <a:rPr lang="vi-VN" altLang="vi-VN" sz="3600" b="1" dirty="0">
                <a:solidFill>
                  <a:srgbClr val="FFC000"/>
                </a:solidFill>
                <a:latin typeface="Times New Roman" pitchFamily="18" charset="0"/>
                <a:cs typeface="Times New Roman" pitchFamily="18" charset="0"/>
              </a:rPr>
              <a:t> đây </a:t>
            </a:r>
            <a:r>
              <a:rPr lang="vi-VN" altLang="vi-VN" sz="3600" b="1" dirty="0" err="1">
                <a:solidFill>
                  <a:srgbClr val="FFC000"/>
                </a:solidFill>
                <a:latin typeface="Times New Roman" pitchFamily="18" charset="0"/>
                <a:cs typeface="Times New Roman" pitchFamily="18" charset="0"/>
              </a:rPr>
              <a:t>thực</a:t>
            </a:r>
            <a:r>
              <a:rPr lang="en-US" altLang="vi-VN" sz="3600" b="1" dirty="0">
                <a:solidFill>
                  <a:srgbClr val="FFC000"/>
                </a:solidFill>
                <a:latin typeface="Times New Roman" pitchFamily="18" charset="0"/>
                <a:cs typeface="Times New Roman" pitchFamily="18" charset="0"/>
              </a:rPr>
              <a:t> </a:t>
            </a:r>
            <a:r>
              <a:rPr lang="vi-VN" altLang="vi-VN" sz="3600" b="1" dirty="0" err="1">
                <a:solidFill>
                  <a:srgbClr val="FFC000"/>
                </a:solidFill>
                <a:latin typeface="Times New Roman" pitchFamily="18" charset="0"/>
                <a:cs typeface="Times New Roman" pitchFamily="18" charset="0"/>
              </a:rPr>
              <a:t>hiện</a:t>
            </a:r>
            <a:r>
              <a:rPr lang="vi-VN" altLang="vi-VN" sz="3600" b="1" dirty="0">
                <a:solidFill>
                  <a:srgbClr val="FFC000"/>
                </a:solidFill>
                <a:latin typeface="Times New Roman" pitchFamily="18" charset="0"/>
                <a:cs typeface="Times New Roman" pitchFamily="18" charset="0"/>
              </a:rPr>
              <a:t> ý </a:t>
            </a:r>
            <a:r>
              <a:rPr lang="vi-VN" altLang="vi-VN" sz="3600" b="1" dirty="0" err="1">
                <a:solidFill>
                  <a:srgbClr val="FFC000"/>
                </a:solidFill>
                <a:latin typeface="Times New Roman" pitchFamily="18" charset="0"/>
                <a:cs typeface="Times New Roman" pitchFamily="18" charset="0"/>
              </a:rPr>
              <a:t>tưởng</a:t>
            </a:r>
            <a:r>
              <a:rPr lang="vi-VN" altLang="vi-VN" sz="3600" b="1" dirty="0">
                <a:solidFill>
                  <a:srgbClr val="FFC000"/>
                </a:solidFill>
                <a:latin typeface="Times New Roman" pitchFamily="18" charset="0"/>
                <a:cs typeface="Times New Roman" pitchFamily="18" charset="0"/>
              </a:rPr>
              <a:t> </a:t>
            </a:r>
            <a:r>
              <a:rPr lang="vi-VN" altLang="vi-VN" sz="3600" b="1" dirty="0" err="1">
                <a:solidFill>
                  <a:srgbClr val="FFC000"/>
                </a:solidFill>
                <a:latin typeface="Times New Roman" pitchFamily="18" charset="0"/>
                <a:cs typeface="Times New Roman" pitchFamily="18" charset="0"/>
              </a:rPr>
              <a:t>của</a:t>
            </a:r>
            <a:r>
              <a:rPr lang="vi-VN" altLang="vi-VN" sz="3600" b="1" dirty="0">
                <a:solidFill>
                  <a:srgbClr val="FFC000"/>
                </a:solidFill>
                <a:latin typeface="Times New Roman" pitchFamily="18" charset="0"/>
                <a:cs typeface="Times New Roman" pitchFamily="18" charset="0"/>
              </a:rPr>
              <a:t> </a:t>
            </a:r>
            <a:r>
              <a:rPr lang="vi-VN" altLang="vi-VN" sz="3600" b="1" dirty="0" err="1">
                <a:solidFill>
                  <a:srgbClr val="FFC000"/>
                </a:solidFill>
                <a:latin typeface="Times New Roman" pitchFamily="18" charset="0"/>
                <a:cs typeface="Times New Roman" pitchFamily="18" charset="0"/>
              </a:rPr>
              <a:t>bạn</a:t>
            </a:r>
            <a:r>
              <a:rPr lang="vi-VN" altLang="vi-VN" sz="3600" b="1" dirty="0">
                <a:solidFill>
                  <a:srgbClr val="FFC000"/>
                </a:solidFill>
                <a:latin typeface="Times New Roman" pitchFamily="18" charset="0"/>
                <a:cs typeface="Times New Roman" pitchFamily="18" charset="0"/>
              </a:rPr>
              <a:t> An?</a:t>
            </a:r>
            <a:endParaRPr lang="en-US" altLang="vi-VN" sz="3600" b="1" dirty="0">
              <a:solidFill>
                <a:srgbClr val="FFC000"/>
              </a:solidFill>
              <a:latin typeface="Times New Roman" pitchFamily="18" charset="0"/>
              <a:cs typeface="Times New Roman" pitchFamily="18" charset="0"/>
            </a:endParaRPr>
          </a:p>
        </p:txBody>
      </p:sp>
      <p:sp>
        <p:nvSpPr>
          <p:cNvPr id="9" name="BUENO">
            <a:hlinkClick r:id="rId4" action="ppaction://hlinksldjump"/>
          </p:cNvPr>
          <p:cNvSpPr/>
          <p:nvPr/>
        </p:nvSpPr>
        <p:spPr>
          <a:xfrm>
            <a:off x="2536959" y="4941093"/>
            <a:ext cx="3293825" cy="1143000"/>
          </a:xfrm>
          <a:prstGeom prst="roundRect">
            <a:avLst/>
          </a:prstGeom>
          <a:solidFill>
            <a:schemeClr val="accent2">
              <a:lumMod val="5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MX" sz="4400" b="1" dirty="0">
                <a:solidFill>
                  <a:prstClr val="white"/>
                </a:solidFill>
                <a:latin typeface="Calibri"/>
              </a:rPr>
              <a:t>B</a:t>
            </a:r>
            <a:r>
              <a:rPr kumimoji="0" lang="es-MX" sz="4400" b="1" i="0" u="none" strike="noStrike" kern="1200" cap="none" spc="0" normalizeH="0" baseline="0" noProof="0" dirty="0">
                <a:ln>
                  <a:noFill/>
                </a:ln>
                <a:solidFill>
                  <a:prstClr val="white"/>
                </a:solidFill>
                <a:effectLst/>
                <a:uLnTx/>
                <a:uFillTx/>
                <a:latin typeface="Calibri"/>
                <a:ea typeface="+mn-ea"/>
                <a:cs typeface="+mn-cs"/>
              </a:rPr>
              <a:t>:</a:t>
            </a:r>
            <a:endParaRPr kumimoji="0" lang="es-CL" sz="4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MALO2"/>
          <p:cNvSpPr/>
          <p:nvPr/>
        </p:nvSpPr>
        <p:spPr>
          <a:xfrm>
            <a:off x="2536960" y="2324826"/>
            <a:ext cx="3293824" cy="1143000"/>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Calibri"/>
                <a:ea typeface="+mn-ea"/>
                <a:cs typeface="+mn-cs"/>
              </a:rPr>
              <a:t>A:</a:t>
            </a:r>
            <a:endParaRPr kumimoji="0" lang="es-CL"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MARCIANO2" descr="Resultado de imagen para marcian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0883" y="2324826"/>
            <a:ext cx="617204" cy="1119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0298" y="2422262"/>
            <a:ext cx="4367579" cy="4039634"/>
          </a:xfrm>
          <a:prstGeom prst="rect">
            <a:avLst/>
          </a:prstGeom>
        </p:spPr>
      </p:pic>
      <p:pic>
        <p:nvPicPr>
          <p:cNvPr id="2" name="Hình ảnh 1" descr="Tạo hình cắt từ Màn hình"/>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693" y="4263187"/>
            <a:ext cx="2684418" cy="2362783"/>
          </a:xfrm>
          <a:prstGeom prst="rect">
            <a:avLst/>
          </a:prstGeom>
        </p:spPr>
      </p:pic>
      <p:pic>
        <p:nvPicPr>
          <p:cNvPr id="4" name="Hình ảnh 3" descr="Tạo hình cắt từ Màn hìn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2728" y="1718222"/>
            <a:ext cx="2402611" cy="2240693"/>
          </a:xfrm>
          <a:prstGeom prst="rect">
            <a:avLst/>
          </a:prstGeom>
        </p:spPr>
      </p:pic>
    </p:spTree>
    <p:extLst>
      <p:ext uri="{BB962C8B-B14F-4D97-AF65-F5344CB8AC3E}">
        <p14:creationId xmlns:p14="http://schemas.microsoft.com/office/powerpoint/2010/main" val="1020175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Resultado de imagen para ARBOL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94" y="3052640"/>
            <a:ext cx="2717725" cy="27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n para marcian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420" y="3621068"/>
            <a:ext cx="2251696" cy="303289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8192238" y="791859"/>
            <a:ext cx="3021288" cy="2912425"/>
            <a:chOff x="7198843" y="1036948"/>
            <a:chExt cx="3021288" cy="2912425"/>
          </a:xfrm>
        </p:grpSpPr>
        <p:pic>
          <p:nvPicPr>
            <p:cNvPr id="6" name="Picture 4" descr="Resultado de imagen para ovni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8843" y="1036948"/>
              <a:ext cx="3021288" cy="2912425"/>
            </a:xfrm>
            <a:prstGeom prst="rect">
              <a:avLst/>
            </a:prstGeom>
            <a:noFill/>
            <a:extLst>
              <a:ext uri="{909E8E84-426E-40DD-AFC4-6F175D3DCCD1}">
                <a14:hiddenFill xmlns:a14="http://schemas.microsoft.com/office/drawing/2010/main">
                  <a:solidFill>
                    <a:srgbClr val="FFFFFF"/>
                  </a:solidFill>
                </a14:hiddenFill>
              </a:ext>
            </a:extLst>
          </p:spPr>
        </p:pic>
        <p:pic>
          <p:nvPicPr>
            <p:cNvPr id="8" name="MARCIANO2" descr="Resultado de imagen para marciano 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9857"/>
            <a:stretch/>
          </p:blipFill>
          <p:spPr bwMode="auto">
            <a:xfrm>
              <a:off x="8229600" y="1428520"/>
              <a:ext cx="876530" cy="111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MARCIANO2" descr="Resultado de imagen para marcian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2909" y="4673254"/>
            <a:ext cx="1091867" cy="1980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para ARBOL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9540" y="3465513"/>
            <a:ext cx="2717725" cy="2738426"/>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878944" y="327298"/>
            <a:ext cx="7968343" cy="120032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Chào</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mừng</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bạn</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đa</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đến</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với</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hành</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tinh</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của</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chúng</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 </a:t>
            </a:r>
            <a:r>
              <a:rPr kumimoji="0" lang="es-MX" sz="3600" b="1" i="0" u="none" strike="noStrike" kern="1200" cap="none" spc="0" normalizeH="0" baseline="0" noProof="0" dirty="0" err="1">
                <a:ln w="38100">
                  <a:solidFill>
                    <a:prstClr val="white"/>
                  </a:solidFill>
                </a:ln>
                <a:solidFill>
                  <a:prstClr val="black"/>
                </a:solidFill>
                <a:effectLst/>
                <a:uLnTx/>
                <a:uFillTx/>
                <a:latin typeface="Times New Roman" pitchFamily="18" charset="0"/>
                <a:ea typeface="+mn-ea"/>
                <a:cs typeface="Times New Roman" pitchFamily="18" charset="0"/>
              </a:rPr>
              <a:t>mình</a:t>
            </a:r>
            <a:r>
              <a:rPr kumimoji="0" lang="es-MX"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rPr>
              <a:t>.</a:t>
            </a:r>
            <a:endParaRPr kumimoji="0" lang="es-CL" sz="3600" b="1" i="0" u="none" strike="noStrike" kern="1200" cap="none" spc="0" normalizeH="0" baseline="0" noProof="0" dirty="0">
              <a:ln w="38100">
                <a:solidFill>
                  <a:prstClr val="white"/>
                </a:solidFill>
              </a:ln>
              <a:solidFill>
                <a:prstClr val="black"/>
              </a:solidFill>
              <a:effectLst/>
              <a:uLnTx/>
              <a:uFillTx/>
              <a:latin typeface="Times New Roman" pitchFamily="18" charset="0"/>
              <a:ea typeface="+mn-ea"/>
              <a:cs typeface="Times New Roman" pitchFamily="18" charset="0"/>
            </a:endParaRPr>
          </a:p>
        </p:txBody>
      </p:sp>
      <p:sp>
        <p:nvSpPr>
          <p:cNvPr id="13" name="Rectángulo redondeado 12">
            <a:hlinkClick r:id="" action="ppaction://hlinkshowjump?jump=endshow"/>
          </p:cNvPr>
          <p:cNvSpPr/>
          <p:nvPr/>
        </p:nvSpPr>
        <p:spPr>
          <a:xfrm>
            <a:off x="10099525" y="156754"/>
            <a:ext cx="1877740" cy="770709"/>
          </a:xfrm>
          <a:prstGeom prst="roundRect">
            <a:avLst/>
          </a:prstGeom>
          <a:solidFill>
            <a:schemeClr val="accent6">
              <a:lumMod val="75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Calibri"/>
                <a:ea typeface="+mn-ea"/>
                <a:cs typeface="+mn-cs"/>
              </a:rPr>
              <a:t>TẠM BIỆT</a:t>
            </a:r>
            <a:endParaRPr kumimoji="0" lang="es-CL" sz="2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805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1"/>
                                        </p:tgtEl>
                                        <p:attrNameLst>
                                          <p:attrName>ppt_y</p:attrName>
                                        </p:attrNameLst>
                                      </p:cBhvr>
                                      <p:tavLst>
                                        <p:tav tm="0">
                                          <p:val>
                                            <p:strVal val="#ppt_y"/>
                                          </p:val>
                                        </p:tav>
                                        <p:tav tm="100000">
                                          <p:val>
                                            <p:strVal val="#ppt_y"/>
                                          </p:val>
                                        </p:tav>
                                      </p:tavLst>
                                    </p:anim>
                                    <p:anim calcmode="lin" valueType="num">
                                      <p:cBhvr>
                                        <p:cTn id="9" dur="20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1"/>
                                        </p:tgtEl>
                                      </p:cBhvr>
                                    </p:animEffect>
                                  </p:childTnLst>
                                </p:cTn>
                              </p:par>
                              <p:par>
                                <p:cTn id="12" presetID="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3000" fill="hold"/>
                                        <p:tgtEl>
                                          <p:spTgt spid="4"/>
                                        </p:tgtEl>
                                        <p:attrNameLst>
                                          <p:attrName>ppt_x</p:attrName>
                                        </p:attrNameLst>
                                      </p:cBhvr>
                                      <p:tavLst>
                                        <p:tav tm="0">
                                          <p:val>
                                            <p:strVal val="0-#ppt_w/2"/>
                                          </p:val>
                                        </p:tav>
                                        <p:tav tm="100000">
                                          <p:val>
                                            <p:strVal val="#ppt_x"/>
                                          </p:val>
                                        </p:tav>
                                      </p:tavLst>
                                    </p:anim>
                                    <p:anim calcmode="lin" valueType="num">
                                      <p:cBhvr additive="base">
                                        <p:cTn id="15" dur="3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3000" fill="hold"/>
                                        <p:tgtEl>
                                          <p:spTgt spid="10"/>
                                        </p:tgtEl>
                                        <p:attrNameLst>
                                          <p:attrName>ppt_x</p:attrName>
                                        </p:attrNameLst>
                                      </p:cBhvr>
                                      <p:tavLst>
                                        <p:tav tm="0">
                                          <p:val>
                                            <p:strVal val="0-#ppt_w/2"/>
                                          </p:val>
                                        </p:tav>
                                        <p:tav tm="100000">
                                          <p:val>
                                            <p:strVal val="#ppt_x"/>
                                          </p:val>
                                        </p:tav>
                                      </p:tavLst>
                                    </p:anim>
                                    <p:anim calcmode="lin" valueType="num">
                                      <p:cBhvr additive="base">
                                        <p:cTn id="19" dur="30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0" fill="hold"/>
                                        <p:tgtEl>
                                          <p:spTgt spid="9"/>
                                        </p:tgtEl>
                                        <p:attrNameLst>
                                          <p:attrName>ppt_x</p:attrName>
                                        </p:attrNameLst>
                                      </p:cBhvr>
                                      <p:tavLst>
                                        <p:tav tm="0">
                                          <p:val>
                                            <p:strVal val="0-#ppt_w/2"/>
                                          </p:val>
                                        </p:tav>
                                        <p:tav tm="100000">
                                          <p:val>
                                            <p:strVal val="#ppt_x"/>
                                          </p:val>
                                        </p:tav>
                                      </p:tavLst>
                                    </p:anim>
                                    <p:anim calcmode="lin" valueType="num">
                                      <p:cBhvr additive="base">
                                        <p:cTn id="23" dur="5000" fill="hold"/>
                                        <p:tgtEl>
                                          <p:spTgt spid="9"/>
                                        </p:tgtEl>
                                        <p:attrNameLst>
                                          <p:attrName>ppt_y</p:attrName>
                                        </p:attrNameLst>
                                      </p:cBhvr>
                                      <p:tavLst>
                                        <p:tav tm="0">
                                          <p:val>
                                            <p:strVal val="#ppt_y"/>
                                          </p:val>
                                        </p:tav>
                                        <p:tav tm="100000">
                                          <p:val>
                                            <p:strVal val="#ppt_y"/>
                                          </p:val>
                                        </p:tav>
                                      </p:tavLst>
                                    </p:anim>
                                  </p:childTnLst>
                                </p:cTn>
                              </p:par>
                              <p:par>
                                <p:cTn id="24" presetID="53" presetClass="exit" presetSubtype="32" fill="hold" nodeType="withEffect">
                                  <p:stCondLst>
                                    <p:cond delay="4000"/>
                                  </p:stCondLst>
                                  <p:childTnLst>
                                    <p:anim calcmode="lin" valueType="num">
                                      <p:cBhvr>
                                        <p:cTn id="25" dur="5000"/>
                                        <p:tgtEl>
                                          <p:spTgt spid="9"/>
                                        </p:tgtEl>
                                        <p:attrNameLst>
                                          <p:attrName>ppt_w</p:attrName>
                                        </p:attrNameLst>
                                      </p:cBhvr>
                                      <p:tavLst>
                                        <p:tav tm="0">
                                          <p:val>
                                            <p:strVal val="ppt_w"/>
                                          </p:val>
                                        </p:tav>
                                        <p:tav tm="100000">
                                          <p:val>
                                            <p:fltVal val="0"/>
                                          </p:val>
                                        </p:tav>
                                      </p:tavLst>
                                    </p:anim>
                                    <p:anim calcmode="lin" valueType="num">
                                      <p:cBhvr>
                                        <p:cTn id="26" dur="5000"/>
                                        <p:tgtEl>
                                          <p:spTgt spid="9"/>
                                        </p:tgtEl>
                                        <p:attrNameLst>
                                          <p:attrName>ppt_h</p:attrName>
                                        </p:attrNameLst>
                                      </p:cBhvr>
                                      <p:tavLst>
                                        <p:tav tm="0">
                                          <p:val>
                                            <p:strVal val="ppt_h"/>
                                          </p:val>
                                        </p:tav>
                                        <p:tav tm="100000">
                                          <p:val>
                                            <p:fltVal val="0"/>
                                          </p:val>
                                        </p:tav>
                                      </p:tavLst>
                                    </p:anim>
                                    <p:animEffect transition="out" filter="fade">
                                      <p:cBhvr>
                                        <p:cTn id="27" dur="5000"/>
                                        <p:tgtEl>
                                          <p:spTgt spid="9"/>
                                        </p:tgtEl>
                                      </p:cBhvr>
                                    </p:animEffect>
                                    <p:set>
                                      <p:cBhvr>
                                        <p:cTn id="28"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p:cNvSpPr txBox="1"/>
          <p:nvPr/>
        </p:nvSpPr>
        <p:spPr>
          <a:xfrm>
            <a:off x="102140" y="53926"/>
            <a:ext cx="10480430"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0" normalizeH="0" baseline="0" noProof="0" dirty="0">
                <a:ln w="38100">
                  <a:solidFill>
                    <a:prstClr val="white"/>
                  </a:solidFill>
                </a:ln>
                <a:solidFill>
                  <a:srgbClr val="00B0F0"/>
                </a:solidFill>
                <a:effectLst/>
                <a:uLnTx/>
                <a:uFillTx/>
                <a:latin typeface="Times New Roman" pitchFamily="18" charset="0"/>
                <a:ea typeface="+mn-ea"/>
                <a:cs typeface="Times New Roman" pitchFamily="18" charset="0"/>
              </a:rPr>
              <a:t>ĐÂY LÀ MỘT CHUYẾN DU HÀNH TUYỆT VỜI CỦA CHÚNG MÌNH. TẠM BIỆT MỌI NGƯỜI.</a:t>
            </a:r>
            <a:endParaRPr kumimoji="0" lang="es-CL" sz="3600" b="1" i="0" u="none" strike="noStrike" kern="1200" cap="none" spc="0" normalizeH="0" baseline="0" noProof="0" dirty="0">
              <a:ln w="38100">
                <a:solidFill>
                  <a:prstClr val="white"/>
                </a:solidFill>
              </a:ln>
              <a:solidFill>
                <a:srgbClr val="00B0F0"/>
              </a:solidFill>
              <a:effectLst/>
              <a:uLnTx/>
              <a:uFillTx/>
              <a:latin typeface="Times New Roman" pitchFamily="18" charset="0"/>
              <a:ea typeface="+mn-ea"/>
              <a:cs typeface="Times New Roman" pitchFamily="18" charset="0"/>
            </a:endParaRPr>
          </a:p>
        </p:txBody>
      </p:sp>
      <p:pic>
        <p:nvPicPr>
          <p:cNvPr id="6" name="Picture 2" descr="Resultado de imagen para marcian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774" y="4146792"/>
            <a:ext cx="1778124" cy="239502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redondeado 6">
            <a:hlinkClick r:id="rId4" action="ppaction://hlinksldjump"/>
          </p:cNvPr>
          <p:cNvSpPr/>
          <p:nvPr/>
        </p:nvSpPr>
        <p:spPr>
          <a:xfrm>
            <a:off x="9643700" y="5344304"/>
            <a:ext cx="1877740" cy="770709"/>
          </a:xfrm>
          <a:prstGeom prst="roundRect">
            <a:avLst/>
          </a:prstGeom>
          <a:solidFill>
            <a:schemeClr val="accent6">
              <a:lumMod val="75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Calibri"/>
                <a:ea typeface="+mn-ea"/>
                <a:cs typeface="+mn-cs"/>
              </a:rPr>
              <a:t>KẾT THÚC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0718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0-#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3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3009789" y="102399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Segoe Print"/>
                <a:cs typeface="+mn-cs"/>
              </a:endParaRPr>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LOVE</a:t>
              </a:r>
              <a:endParaRPr kumimoji="0" lang="zh-CN" altLang="zh-CN" sz="1600" b="0" i="0" u="none" strike="noStrike" kern="1200" cap="none" spc="0" normalizeH="0" baseline="0" noProof="0" dirty="0">
                <a:ln>
                  <a:noFill/>
                </a:ln>
                <a:solidFill>
                  <a:srgbClr val="000000"/>
                </a:solidFill>
                <a:effectLst/>
                <a:uLnTx/>
                <a:uFillTx/>
                <a:latin typeface="iCiel Cadena"/>
                <a:cs typeface="+mn-cs"/>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FFFFFF"/>
                </a:solidFill>
                <a:effectLst/>
                <a:uLnTx/>
                <a:uFillTx/>
                <a:latin typeface="iCiel Cadena"/>
                <a:cs typeface="+mn-cs"/>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PIRCE</a:t>
              </a:r>
              <a:endParaRPr kumimoji="0" lang="zh-CN" altLang="zh-CN" sz="1400" b="0" i="0" u="none" strike="noStrike" kern="1200" cap="none" spc="0" normalizeH="0" baseline="0" noProof="0" dirty="0">
                <a:ln>
                  <a:noFill/>
                </a:ln>
                <a:solidFill>
                  <a:srgbClr val="FFFFFF"/>
                </a:solidFill>
                <a:effectLst/>
                <a:uLnTx/>
                <a:uFillTx/>
                <a:latin typeface="iCiel Cadena"/>
                <a:cs typeface="+mn-cs"/>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G</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S</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T</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H</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grpSp>
      <p:sp>
        <p:nvSpPr>
          <p:cNvPr id="79" name="Rectangle 78"/>
          <p:cNvSpPr/>
          <p:nvPr/>
        </p:nvSpPr>
        <p:spPr>
          <a:xfrm>
            <a:off x="1963569" y="3034708"/>
            <a:ext cx="8417625" cy="830997"/>
          </a:xfrm>
          <a:prstGeom prst="rect">
            <a:avLst/>
          </a:prstGeom>
          <a:solidFill>
            <a:schemeClr val="bg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DC8FF"/>
                  </a:solidFill>
                  <a:prstDash val="solid"/>
                </a:ln>
                <a:solidFill>
                  <a:srgbClr val="7DC8FF">
                    <a:lumMod val="75000"/>
                  </a:srgbClr>
                </a:solidFill>
                <a:effectLst/>
                <a:uLnTx/>
                <a:uFillTx/>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1739365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Verdana" panose="020B0604030504040204" pitchFamily="34" charset="0"/>
                <a:cs typeface="Times New Roman" panose="02020603050405020304" pitchFamily="18" charset="0"/>
              </a:rPr>
              <a:t>MỤC TIÊU</a:t>
            </a:r>
            <a:endParaRPr kumimoji="0" lang="en-US"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Tin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486032" y="1304187"/>
            <a:ext cx="88092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sng"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Bài</a:t>
            </a:r>
            <a:r>
              <a:rPr kumimoji="0" lang="vi-VN" altLang="en-US" sz="2800" b="1" i="0" u="sng"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sng"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15</a:t>
            </a:r>
            <a:r>
              <a:rPr kumimoji="0" lang="vi-VN"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Tạo</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chương</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trình</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máy</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tính</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để</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diễn</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tả</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ý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tưởng</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Tiết</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2)</a:t>
            </a:r>
            <a:endParaRPr kumimoji="0" lang="en-US" altLang="en-US" sz="2800" b="1" i="1"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4" name="Nhóm 3"/>
          <p:cNvGrpSpPr/>
          <p:nvPr/>
        </p:nvGrpSpPr>
        <p:grpSpPr>
          <a:xfrm>
            <a:off x="2973389" y="2766825"/>
            <a:ext cx="8999747" cy="1399211"/>
            <a:chOff x="2594346" y="4814610"/>
            <a:chExt cx="8999747" cy="1399211"/>
          </a:xfrm>
        </p:grpSpPr>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Print"/>
                  <a:cs typeface="+mn-cs"/>
                </a:endParaRPr>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3" name="Hình chữ nhật 2"/>
            <p:cNvSpPr/>
            <p:nvPr/>
          </p:nvSpPr>
          <p:spPr>
            <a:xfrm>
              <a:off x="4153638" y="5027512"/>
              <a:ext cx="727066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thao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thêm nhân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thay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đổi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phông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nền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sân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khấu</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358386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 fill="hold"/>
                                        <p:tgtEl>
                                          <p:spTgt spid="4"/>
                                        </p:tgtEl>
                                        <p:attrNameLst>
                                          <p:attrName>ppt_x</p:attrName>
                                        </p:attrNameLst>
                                      </p:cBhvr>
                                      <p:tavLst>
                                        <p:tav tm="0">
                                          <p:val>
                                            <p:strVal val="#ppt_x"/>
                                          </p:val>
                                        </p:tav>
                                        <p:tav tm="100000">
                                          <p:val>
                                            <p:strVal val="#ppt_x"/>
                                          </p:val>
                                        </p:tav>
                                      </p:tavLst>
                                    </p:anim>
                                    <p:anim calcmode="lin" valueType="num">
                                      <p:cBhvr additive="base">
                                        <p:cTn id="16" dur="1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5883" y="259549"/>
            <a:ext cx="10400926" cy="73866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2</a:t>
            </a:r>
            <a:r>
              <a:rPr kumimoji="0" lang="en-US"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 </a:t>
            </a:r>
            <a:r>
              <a:rPr kumimoji="0" lang="vi-VN"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Thực hành Tạo chương trình diễn tả ý tưởng câu chuyện</a:t>
            </a:r>
            <a:endParaRPr kumimoji="0" lang="vi-VN" sz="2800" b="1" i="0" u="none" strike="noStrike" kern="1200" cap="none" spc="0" normalizeH="0" baseline="0" noProof="0" dirty="0">
              <a:ln>
                <a:noFill/>
              </a:ln>
              <a:solidFill>
                <a:srgbClr val="F03C69"/>
              </a:solidFill>
              <a:effectLst/>
              <a:uLnTx/>
              <a:uFillTx/>
              <a:cs typeface="Times New Roman" panose="02020603050405020304" pitchFamily="18" charset="0"/>
            </a:endParaRPr>
          </a:p>
        </p:txBody>
      </p:sp>
      <p:sp>
        <p:nvSpPr>
          <p:cNvPr id="6" name="Rectangle 5">
            <a:extLst>
              <a:ext uri="{FF2B5EF4-FFF2-40B4-BE49-F238E27FC236}">
                <a16:creationId xmlns:a16="http://schemas.microsoft.com/office/drawing/2014/main" id="{39558349-1F9F-48F3-830E-5BABDBF449D9}"/>
              </a:ext>
            </a:extLst>
          </p:cNvPr>
          <p:cNvSpPr/>
          <p:nvPr/>
        </p:nvSpPr>
        <p:spPr>
          <a:xfrm>
            <a:off x="939468" y="1448862"/>
            <a:ext cx="9537500" cy="1477328"/>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Hướng dẫn:</a:t>
            </a:r>
          </a:p>
          <a:p>
            <a:pPr marL="457200" marR="0" lvl="0" indent="-457200" algn="just" defTabSz="342900" rtl="0" eaLnBrk="1" fontAlgn="auto" latinLnBrk="0" hangingPunct="1">
              <a:lnSpc>
                <a:spcPct val="150000"/>
              </a:lnSpc>
              <a:spcBef>
                <a:spcPts val="0"/>
              </a:spcBef>
              <a:spcAft>
                <a:spcPts val="0"/>
              </a:spcAft>
              <a:buClrTx/>
              <a:buSzTx/>
              <a:buFontTx/>
              <a:buAutoNum type="alphaLcParenR"/>
              <a:tabLst/>
              <a:defRPr/>
            </a:pPr>
            <a:r>
              <a:rPr kumimoji="0" lang="vi-VN" sz="2000" b="1"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Thay đổi nhân vật</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Để thay đổi nhân vật, trong Vùng tạo nhân vật, em thực hiện như sau:</a:t>
            </a:r>
          </a:p>
        </p:txBody>
      </p:sp>
      <p:grpSp>
        <p:nvGrpSpPr>
          <p:cNvPr id="9" name="Group 8"/>
          <p:cNvGrpSpPr/>
          <p:nvPr/>
        </p:nvGrpSpPr>
        <p:grpSpPr>
          <a:xfrm>
            <a:off x="939468" y="805978"/>
            <a:ext cx="10558624" cy="685420"/>
            <a:chOff x="708098" y="292955"/>
            <a:chExt cx="10558624" cy="685420"/>
          </a:xfrm>
        </p:grpSpPr>
        <p:sp>
          <p:nvSpPr>
            <p:cNvPr id="10" name="Rectangle 9">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95421"/>
                  </a:solidFill>
                  <a:effectLst/>
                  <a:uLnTx/>
                  <a:uFillTx/>
                  <a:latin typeface="Sitka Subheading" pitchFamily="2" charset="0"/>
                  <a:cs typeface="Times New Roman" panose="02020603050405020304" pitchFamily="18" charset="0"/>
                </a:rPr>
                <a:t>NHIỆM VỤ </a:t>
              </a:r>
            </a:p>
          </p:txBody>
        </p:sp>
        <p:sp>
          <p:nvSpPr>
            <p:cNvPr id="11" name="Rectangle 10">
              <a:extLst>
                <a:ext uri="{FF2B5EF4-FFF2-40B4-BE49-F238E27FC236}">
                  <a16:creationId xmlns:a16="http://schemas.microsoft.com/office/drawing/2014/main" id="{39558349-1F9F-48F3-830E-5BABDBF449D9}"/>
                </a:ext>
              </a:extLst>
            </p:cNvPr>
            <p:cNvSpPr/>
            <p:nvPr/>
          </p:nvSpPr>
          <p:spPr>
            <a:xfrm>
              <a:off x="3091069" y="437321"/>
              <a:ext cx="8175653" cy="499176"/>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Thay đổi nhân vật, sân khấu</a:t>
              </a:r>
              <a:endPar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12" name="Rounded Rectangle 11"/>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Sitka Subheading" pitchFamily="2" charset="0"/>
                  <a:cs typeface="Times New Roman" panose="02020603050405020304" pitchFamily="18" charset="0"/>
                </a:rPr>
                <a:t>1</a:t>
              </a:r>
            </a:p>
          </p:txBody>
        </p:sp>
      </p:grpSp>
      <p:pic>
        <p:nvPicPr>
          <p:cNvPr id="7" name="Picture 6"/>
          <p:cNvPicPr>
            <a:picLocks noChangeAspect="1"/>
          </p:cNvPicPr>
          <p:nvPr/>
        </p:nvPicPr>
        <p:blipFill>
          <a:blip r:embed="rId2"/>
          <a:stretch>
            <a:fillRect/>
          </a:stretch>
        </p:blipFill>
        <p:spPr>
          <a:xfrm>
            <a:off x="3753243" y="3044641"/>
            <a:ext cx="4690366" cy="3578953"/>
          </a:xfrm>
          <a:prstGeom prst="rect">
            <a:avLst/>
          </a:prstGeom>
        </p:spPr>
      </p:pic>
    </p:spTree>
    <p:extLst>
      <p:ext uri="{BB962C8B-B14F-4D97-AF65-F5344CB8AC3E}">
        <p14:creationId xmlns:p14="http://schemas.microsoft.com/office/powerpoint/2010/main" val="326820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24172191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5883" y="259549"/>
            <a:ext cx="10400926" cy="73866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2</a:t>
            </a:r>
            <a:r>
              <a:rPr kumimoji="0" lang="en-US"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 </a:t>
            </a:r>
            <a:r>
              <a:rPr kumimoji="0" lang="vi-VN"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Thực hành Tạo chương trình diễn tả ý tưởng câu chuyện</a:t>
            </a:r>
            <a:endParaRPr kumimoji="0" lang="vi-VN" sz="2800" b="1" i="0" u="none" strike="noStrike" kern="1200" cap="none" spc="0" normalizeH="0" baseline="0" noProof="0" dirty="0">
              <a:ln>
                <a:noFill/>
              </a:ln>
              <a:solidFill>
                <a:srgbClr val="F03C69"/>
              </a:solidFill>
              <a:effectLst/>
              <a:uLnTx/>
              <a:uFillTx/>
              <a:cs typeface="Times New Roman" panose="02020603050405020304" pitchFamily="18" charset="0"/>
            </a:endParaRPr>
          </a:p>
        </p:txBody>
      </p:sp>
      <p:sp>
        <p:nvSpPr>
          <p:cNvPr id="6" name="Rectangle 5">
            <a:extLst>
              <a:ext uri="{FF2B5EF4-FFF2-40B4-BE49-F238E27FC236}">
                <a16:creationId xmlns:a16="http://schemas.microsoft.com/office/drawing/2014/main" id="{39558349-1F9F-48F3-830E-5BABDBF449D9}"/>
              </a:ext>
            </a:extLst>
          </p:cNvPr>
          <p:cNvSpPr/>
          <p:nvPr/>
        </p:nvSpPr>
        <p:spPr>
          <a:xfrm>
            <a:off x="939468" y="1448862"/>
            <a:ext cx="9537500" cy="1015663"/>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Hướng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b) Thay đổi phông nền sân khấu</a:t>
            </a:r>
          </a:p>
        </p:txBody>
      </p:sp>
      <p:grpSp>
        <p:nvGrpSpPr>
          <p:cNvPr id="9" name="Group 8"/>
          <p:cNvGrpSpPr/>
          <p:nvPr/>
        </p:nvGrpSpPr>
        <p:grpSpPr>
          <a:xfrm>
            <a:off x="939468" y="805978"/>
            <a:ext cx="10558624" cy="685420"/>
            <a:chOff x="708098" y="292955"/>
            <a:chExt cx="10558624" cy="685420"/>
          </a:xfrm>
        </p:grpSpPr>
        <p:sp>
          <p:nvSpPr>
            <p:cNvPr id="10" name="Rectangle 9">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95421"/>
                  </a:solidFill>
                  <a:effectLst/>
                  <a:uLnTx/>
                  <a:uFillTx/>
                  <a:latin typeface="Sitka Subheading" pitchFamily="2" charset="0"/>
                  <a:cs typeface="Times New Roman" panose="02020603050405020304" pitchFamily="18" charset="0"/>
                </a:rPr>
                <a:t>NHIỆM VỤ </a:t>
              </a:r>
            </a:p>
          </p:txBody>
        </p:sp>
        <p:sp>
          <p:nvSpPr>
            <p:cNvPr id="11" name="Rectangle 10">
              <a:extLst>
                <a:ext uri="{FF2B5EF4-FFF2-40B4-BE49-F238E27FC236}">
                  <a16:creationId xmlns:a16="http://schemas.microsoft.com/office/drawing/2014/main" id="{39558349-1F9F-48F3-830E-5BABDBF449D9}"/>
                </a:ext>
              </a:extLst>
            </p:cNvPr>
            <p:cNvSpPr/>
            <p:nvPr/>
          </p:nvSpPr>
          <p:spPr>
            <a:xfrm>
              <a:off x="3091069" y="437321"/>
              <a:ext cx="8175653" cy="499176"/>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Thay đổi nhân vật, sân khấu</a:t>
              </a:r>
              <a:endPar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12" name="Rounded Rectangle 11"/>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Sitka Subheading" pitchFamily="2" charset="0"/>
                  <a:cs typeface="Times New Roman" panose="02020603050405020304" pitchFamily="18" charset="0"/>
                </a:rPr>
                <a:t>1</a:t>
              </a:r>
            </a:p>
          </p:txBody>
        </p:sp>
      </p:grpSp>
      <p:pic>
        <p:nvPicPr>
          <p:cNvPr id="3" name="Picture 2"/>
          <p:cNvPicPr>
            <a:picLocks noChangeAspect="1"/>
          </p:cNvPicPr>
          <p:nvPr/>
        </p:nvPicPr>
        <p:blipFill>
          <a:blip r:embed="rId2"/>
          <a:stretch>
            <a:fillRect/>
          </a:stretch>
        </p:blipFill>
        <p:spPr>
          <a:xfrm>
            <a:off x="2051864" y="2505842"/>
            <a:ext cx="8000713" cy="2951375"/>
          </a:xfrm>
          <a:prstGeom prst="rect">
            <a:avLst/>
          </a:prstGeom>
        </p:spPr>
      </p:pic>
    </p:spTree>
    <p:extLst>
      <p:ext uri="{BB962C8B-B14F-4D97-AF65-F5344CB8AC3E}">
        <p14:creationId xmlns:p14="http://schemas.microsoft.com/office/powerpoint/2010/main" val="3114413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76998" y="155451"/>
            <a:ext cx="10687268" cy="6072389"/>
            <a:chOff x="676998" y="155451"/>
            <a:chExt cx="10687268" cy="6072389"/>
          </a:xfrm>
        </p:grpSpPr>
        <p:sp>
          <p:nvSpPr>
            <p:cNvPr id="5" name="Rectangle 4"/>
            <p:cNvSpPr/>
            <p:nvPr/>
          </p:nvSpPr>
          <p:spPr>
            <a:xfrm>
              <a:off x="684376" y="155451"/>
              <a:ext cx="8211146" cy="737235"/>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a:t>
              </a:r>
              <a:r>
                <a:rPr lang="en-US" sz="2800" b="1" dirty="0">
                  <a:solidFill>
                    <a:srgbClr val="F03C69"/>
                  </a:solidFill>
                  <a:latin typeface="SVN-SAF" panose="02040603050506020204" pitchFamily="18" charset="0"/>
                  <a:cs typeface="Times New Roman" panose="02020603050405020304" pitchFamily="18" charset="0"/>
                </a:rPr>
                <a:t>. </a:t>
              </a:r>
              <a:r>
                <a:rPr lang="vi-VN" sz="2800" b="1" dirty="0">
                  <a:solidFill>
                    <a:srgbClr val="F03C69"/>
                  </a:solidFill>
                  <a:latin typeface="SVN-SAF" panose="02040603050506020204" pitchFamily="18" charset="0"/>
                  <a:cs typeface="Times New Roman" panose="02020603050405020304" pitchFamily="18" charset="0"/>
                </a:rPr>
                <a:t>Thực hành một số thao tác cơ bản</a:t>
              </a:r>
              <a:endParaRPr lang="vi-VN" sz="2800" b="1" dirty="0">
                <a:solidFill>
                  <a:srgbClr val="F03C69"/>
                </a:solidFill>
                <a:cs typeface="Times New Roman" panose="02020603050405020304" pitchFamily="18" charset="0"/>
              </a:endParaRPr>
            </a:p>
          </p:txBody>
        </p:sp>
        <p:grpSp>
          <p:nvGrpSpPr>
            <p:cNvPr id="6" name="Group 5"/>
            <p:cNvGrpSpPr/>
            <p:nvPr/>
          </p:nvGrpSpPr>
          <p:grpSpPr>
            <a:xfrm>
              <a:off x="676998" y="665393"/>
              <a:ext cx="8836830" cy="1160029"/>
              <a:chOff x="708098" y="292955"/>
              <a:chExt cx="8836830" cy="1160029"/>
            </a:xfrm>
          </p:grpSpPr>
          <p:sp>
            <p:nvSpPr>
              <p:cNvPr id="7" name="Rectangle 6">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8" name="Rectangle 7">
                <a:extLst>
                  <a:ext uri="{FF2B5EF4-FFF2-40B4-BE49-F238E27FC236}">
                    <a16:creationId xmlns:a16="http://schemas.microsoft.com/office/drawing/2014/main" id="{39558349-1F9F-48F3-830E-5BABDBF449D9}"/>
                  </a:ext>
                </a:extLst>
              </p:cNvPr>
              <p:cNvSpPr/>
              <p:nvPr/>
            </p:nvSpPr>
            <p:spPr>
              <a:xfrm>
                <a:off x="3091070" y="437321"/>
                <a:ext cx="6453858" cy="1015663"/>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Tạo chương trình "Chú chó đáng yêu" thực hiện ý tưởng của bạn An được minh hoạ trong Hình 72.</a:t>
                </a:r>
                <a:endParaRPr lang="vi-VN" sz="2000" dirty="0">
                  <a:latin typeface="UTM Avo" panose="02040603050506020204" pitchFamily="18" charset="0"/>
                  <a:cs typeface="Times New Roman" panose="02020603050405020304" pitchFamily="18" charset="0"/>
                </a:endParaRPr>
              </a:p>
            </p:txBody>
          </p:sp>
          <p:sp>
            <p:nvSpPr>
              <p:cNvPr id="9" name="Rounded Rectangle 8"/>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2</a:t>
                </a:r>
              </a:p>
            </p:txBody>
          </p:sp>
        </p:grpSp>
        <p:sp>
          <p:nvSpPr>
            <p:cNvPr id="11" name="Rectangle 10">
              <a:extLst>
                <a:ext uri="{FF2B5EF4-FFF2-40B4-BE49-F238E27FC236}">
                  <a16:creationId xmlns:a16="http://schemas.microsoft.com/office/drawing/2014/main" id="{39558349-1F9F-48F3-830E-5BABDBF449D9}"/>
                </a:ext>
              </a:extLst>
            </p:cNvPr>
            <p:cNvSpPr/>
            <p:nvPr/>
          </p:nvSpPr>
          <p:spPr>
            <a:xfrm>
              <a:off x="759312" y="1980523"/>
              <a:ext cx="7314646" cy="4247317"/>
            </a:xfrm>
            <a:prstGeom prst="rect">
              <a:avLst/>
            </a:prstGeom>
          </p:spPr>
          <p:txBody>
            <a:bodyPr wrap="square">
              <a:spAutoFit/>
            </a:bodyPr>
            <a:lstStyle/>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Hướng dẫn:  </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1: </a:t>
              </a:r>
              <a:r>
                <a:rPr lang="vi-VN" sz="2000" dirty="0">
                  <a:latin typeface="UTM Avo" panose="02040603050506020204" pitchFamily="18" charset="0"/>
                  <a:cs typeface="Times New Roman" panose="02020603050405020304" pitchFamily="18" charset="0"/>
                </a:rPr>
                <a:t> Em quan sát và kéo thả các lệnh để tạo chương trình cho chú chó. </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2: </a:t>
              </a:r>
              <a:r>
                <a:rPr lang="vi-VN" sz="2000" dirty="0">
                  <a:latin typeface="UTM Avo" panose="02040603050506020204" pitchFamily="18" charset="0"/>
                  <a:cs typeface="Times New Roman" panose="02020603050405020304" pitchFamily="18" charset="0"/>
                </a:rPr>
                <a:t>Nháy chuột vào nút lệnh        để chạy chương trình. Tiếp tục nháy chuột nhiều lần vào nút lệnh        để chú chó di chuyển liên tục trong khu vườn.</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3: </a:t>
              </a:r>
              <a:r>
                <a:rPr lang="vi-VN" sz="2000" dirty="0">
                  <a:latin typeface="UTM Avo" panose="02040603050506020204" pitchFamily="18" charset="0"/>
                  <a:cs typeface="Times New Roman" panose="02020603050405020304" pitchFamily="18" charset="0"/>
                </a:rPr>
                <a:t>Chọn lệnh </a:t>
              </a:r>
              <a:r>
                <a:rPr lang="vi-VN" sz="2000" dirty="0">
                  <a:solidFill>
                    <a:schemeClr val="accent6"/>
                  </a:solidFill>
                  <a:latin typeface="UTM Avo" panose="02040603050506020204" pitchFamily="18" charset="0"/>
                  <a:cs typeface="Times New Roman" panose="02020603050405020304" pitchFamily="18" charset="0"/>
                </a:rPr>
                <a:t>Lưu về máy tính </a:t>
              </a:r>
              <a:r>
                <a:rPr lang="vi-VN" sz="2000" dirty="0">
                  <a:latin typeface="UTM Avo" panose="02040603050506020204" pitchFamily="18" charset="0"/>
                  <a:cs typeface="Times New Roman" panose="02020603050405020304" pitchFamily="18" charset="0"/>
                </a:rPr>
                <a:t>trong bảng chọn </a:t>
              </a:r>
              <a:r>
                <a:rPr lang="vi-VN" sz="2000" dirty="0">
                  <a:solidFill>
                    <a:schemeClr val="accent6"/>
                  </a:solidFill>
                  <a:latin typeface="UTM Avo" panose="02040603050506020204" pitchFamily="18" charset="0"/>
                  <a:cs typeface="Times New Roman" panose="02020603050405020304" pitchFamily="18" charset="0"/>
                </a:rPr>
                <a:t>Tập tin</a:t>
              </a:r>
              <a:r>
                <a:rPr lang="vi-VN" sz="2000" dirty="0">
                  <a:latin typeface="UTM Avo" panose="02040603050506020204" pitchFamily="18" charset="0"/>
                  <a:cs typeface="Times New Roman" panose="02020603050405020304" pitchFamily="18" charset="0"/>
                </a:rPr>
                <a:t>. Cửa sổ </a:t>
              </a:r>
              <a:r>
                <a:rPr lang="vi-VN" sz="2000" dirty="0">
                  <a:solidFill>
                    <a:schemeClr val="accent6"/>
                  </a:solidFill>
                  <a:latin typeface="UTM Avo" panose="02040603050506020204" pitchFamily="18" charset="0"/>
                  <a:cs typeface="Times New Roman" panose="02020603050405020304" pitchFamily="18" charset="0"/>
                </a:rPr>
                <a:t>Save as </a:t>
              </a:r>
              <a:r>
                <a:rPr lang="vi-VN" sz="2000" dirty="0">
                  <a:latin typeface="UTM Avo" panose="02040603050506020204" pitchFamily="18" charset="0"/>
                  <a:cs typeface="Times New Roman" panose="02020603050405020304" pitchFamily="18" charset="0"/>
                </a:rPr>
                <a:t>hiện ra, em hãy chọn thư mục lưu trữ và đặt tên tệp là </a:t>
              </a:r>
              <a:r>
                <a:rPr lang="vi-VN" sz="2000" dirty="0">
                  <a:solidFill>
                    <a:schemeClr val="accent6"/>
                  </a:solidFill>
                  <a:latin typeface="UTM Avo" panose="02040603050506020204" pitchFamily="18" charset="0"/>
                  <a:cs typeface="Times New Roman" panose="02020603050405020304" pitchFamily="18" charset="0"/>
                </a:rPr>
                <a:t>ChuCho.</a:t>
              </a:r>
            </a:p>
          </p:txBody>
        </p:sp>
        <p:sp>
          <p:nvSpPr>
            <p:cNvPr id="3" name="Rectangle 2"/>
            <p:cNvSpPr/>
            <p:nvPr/>
          </p:nvSpPr>
          <p:spPr>
            <a:xfrm>
              <a:off x="8989888" y="4670156"/>
              <a:ext cx="2374378" cy="830997"/>
            </a:xfrm>
            <a:prstGeom prst="rect">
              <a:avLst/>
            </a:prstGeom>
          </p:spPr>
          <p:txBody>
            <a:bodyPr wrap="square">
              <a:spAutoFit/>
            </a:bodyPr>
            <a:lstStyle/>
            <a:p>
              <a:pPr algn="just" defTabSz="342900">
                <a:lnSpc>
                  <a:spcPct val="150000"/>
                </a:lnSpc>
              </a:pPr>
              <a:r>
                <a:rPr lang="vi-VN" sz="1600" b="1" dirty="0">
                  <a:latin typeface="UTM Avo" panose="02040603050506020204" pitchFamily="18" charset="0"/>
                  <a:cs typeface="Times New Roman" panose="02020603050405020304" pitchFamily="18" charset="0"/>
                </a:rPr>
                <a:t>Hình 66.</a:t>
              </a:r>
              <a:r>
                <a:rPr lang="vi-VN" sz="1600" dirty="0">
                  <a:latin typeface="UTM Avo" panose="02040603050506020204" pitchFamily="18" charset="0"/>
                  <a:cs typeface="Times New Roman" panose="02020603050405020304" pitchFamily="18" charset="0"/>
                </a:rPr>
                <a:t> Chương trình "Chú chó đáng yêu"</a:t>
              </a:r>
            </a:p>
          </p:txBody>
        </p:sp>
        <p:pic>
          <p:nvPicPr>
            <p:cNvPr id="17" name="Picture 16"/>
            <p:cNvPicPr>
              <a:picLocks noChangeAspect="1"/>
            </p:cNvPicPr>
            <p:nvPr/>
          </p:nvPicPr>
          <p:blipFill>
            <a:blip r:embed="rId2"/>
            <a:stretch>
              <a:fillRect/>
            </a:stretch>
          </p:blipFill>
          <p:spPr>
            <a:xfrm>
              <a:off x="4494263" y="3411684"/>
              <a:ext cx="376076" cy="461547"/>
            </a:xfrm>
            <a:prstGeom prst="rect">
              <a:avLst/>
            </a:prstGeom>
          </p:spPr>
        </p:pic>
        <p:pic>
          <p:nvPicPr>
            <p:cNvPr id="18" name="Picture 17"/>
            <p:cNvPicPr>
              <a:picLocks noChangeAspect="1"/>
            </p:cNvPicPr>
            <p:nvPr/>
          </p:nvPicPr>
          <p:blipFill>
            <a:blip r:embed="rId2"/>
            <a:stretch>
              <a:fillRect/>
            </a:stretch>
          </p:blipFill>
          <p:spPr>
            <a:xfrm>
              <a:off x="5061618" y="3873231"/>
              <a:ext cx="406459" cy="498835"/>
            </a:xfrm>
            <a:prstGeom prst="rect">
              <a:avLst/>
            </a:prstGeom>
          </p:spPr>
        </p:pic>
      </p:grpSp>
      <p:pic>
        <p:nvPicPr>
          <p:cNvPr id="20" name="Picture 19"/>
          <p:cNvPicPr>
            <a:picLocks noChangeAspect="1"/>
          </p:cNvPicPr>
          <p:nvPr/>
        </p:nvPicPr>
        <p:blipFill>
          <a:blip r:embed="rId3"/>
          <a:stretch>
            <a:fillRect/>
          </a:stretch>
        </p:blipFill>
        <p:spPr>
          <a:xfrm>
            <a:off x="8800968" y="2296406"/>
            <a:ext cx="2752218" cy="2230556"/>
          </a:xfrm>
          <a:prstGeom prst="rect">
            <a:avLst/>
          </a:prstGeom>
        </p:spPr>
      </p:pic>
    </p:spTree>
    <p:extLst>
      <p:ext uri="{BB962C8B-B14F-4D97-AF65-F5344CB8AC3E}">
        <p14:creationId xmlns:p14="http://schemas.microsoft.com/office/powerpoint/2010/main" val="286167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8107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p:cNvSpPr>
            <a:spLocks noChangeArrowheads="1"/>
          </p:cNvSpPr>
          <p:nvPr/>
        </p:nvSpPr>
        <p:spPr bwMode="auto">
          <a:xfrm>
            <a:off x="2208214" y="5373688"/>
            <a:ext cx="7920037"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Tên phù thủy độc ác, nham hiểm đã bắt cóc hết sinh vật biển</a:t>
            </a: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9506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 hãy giúp các nàng tiên cá giải cứu các sinh vật biển nhé!</a:t>
            </a:r>
          </a:p>
        </p:txBody>
      </p:sp>
    </p:spTree>
    <p:extLst>
      <p:ext uri="{BB962C8B-B14F-4D97-AF65-F5344CB8AC3E}">
        <p14:creationId xmlns:p14="http://schemas.microsoft.com/office/powerpoint/2010/main" val="20757753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18"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VỀ NHÀ THÔI</a:t>
            </a:r>
          </a:p>
        </p:txBody>
      </p:sp>
    </p:spTree>
    <p:extLst>
      <p:ext uri="{BB962C8B-B14F-4D97-AF65-F5344CB8AC3E}">
        <p14:creationId xmlns:p14="http://schemas.microsoft.com/office/powerpoint/2010/main" val="122052892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3432176" y="914401"/>
            <a:ext cx="54340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717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1882776" y="0"/>
            <a:ext cx="5761038"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nl-NL" sz="2400" b="1" i="0" u="none" strike="noStrike" kern="1200" cap="none" spc="0" normalizeH="0" baseline="0" noProof="0" dirty="0">
                <a:ln>
                  <a:noFill/>
                </a:ln>
                <a:solidFill>
                  <a:srgbClr val="333399">
                    <a:lumMod val="50000"/>
                  </a:srgbClr>
                </a:solidFill>
                <a:effectLst/>
                <a:uLnTx/>
                <a:uFillTx/>
                <a:latin typeface="Arial"/>
                <a:ea typeface="+mn-ea"/>
                <a:cs typeface="Arial"/>
              </a:rPr>
            </a:br>
            <a:r>
              <a:rPr kumimoji="0" lang="nl-NL" sz="2400" b="1" i="0" u="none" strike="noStrike" kern="1200" cap="none" spc="0" normalizeH="0" baseline="0" noProof="0" dirty="0">
                <a:ln>
                  <a:noFill/>
                </a:ln>
                <a:solidFill>
                  <a:srgbClr val="333399">
                    <a:lumMod val="50000"/>
                  </a:srgbClr>
                </a:solidFill>
                <a:effectLst/>
                <a:uLnTx/>
                <a:uFillTx/>
                <a:latin typeface="Arial"/>
                <a:ea typeface="+mn-ea"/>
                <a:cs typeface="Arial"/>
              </a:rPr>
              <a:t>Nêu</a:t>
            </a:r>
            <a:r>
              <a:rPr kumimoji="0" lang="nl-NL" sz="2400" b="1" i="0" u="none" strike="noStrike" kern="1200" cap="none" spc="0" normalizeH="0" noProof="0" dirty="0">
                <a:ln>
                  <a:noFill/>
                </a:ln>
                <a:solidFill>
                  <a:srgbClr val="333399">
                    <a:lumMod val="50000"/>
                  </a:srgbClr>
                </a:solidFill>
                <a:effectLst/>
                <a:uLnTx/>
                <a:uFillTx/>
                <a:latin typeface="Arial"/>
                <a:ea typeface="+mn-ea"/>
                <a:cs typeface="Arial"/>
              </a:rPr>
              <a:t> ý nghĩa nút lệnh sau?</a:t>
            </a:r>
            <a:endParaRPr kumimoji="0" lang="en-US" sz="2400" b="0" i="0" u="none" strike="noStrike" kern="1200" cap="none" spc="0" normalizeH="0" baseline="0" noProof="0" dirty="0">
              <a:ln>
                <a:noFill/>
              </a:ln>
              <a:solidFill>
                <a:srgbClr val="333399">
                  <a:lumMod val="50000"/>
                </a:srgbClr>
              </a:solidFill>
              <a:effectLst/>
              <a:uLnTx/>
              <a:uFillTx/>
              <a:latin typeface="Arial"/>
              <a:ea typeface="+mn-ea"/>
              <a:cs typeface="Arial"/>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959224"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Arial"/>
                <a:ea typeface="+mn-ea"/>
                <a:cs typeface="Arial"/>
              </a:rPr>
              <a:t>Chọn</a:t>
            </a:r>
            <a:r>
              <a:rPr kumimoji="0" lang="en-US" sz="2400" b="0" i="0" u="none" strike="noStrike" kern="1200" cap="none" spc="0" normalizeH="0" noProof="0" dirty="0">
                <a:ln>
                  <a:noFill/>
                </a:ln>
                <a:solidFill>
                  <a:srgbClr val="C00000"/>
                </a:solidFill>
                <a:effectLst/>
                <a:uLnTx/>
                <a:uFillTx/>
                <a:latin typeface="Arial"/>
                <a:ea typeface="+mn-ea"/>
                <a:cs typeface="Arial"/>
              </a:rPr>
              <a:t> </a:t>
            </a:r>
            <a:r>
              <a:rPr kumimoji="0" lang="en-US" sz="2400" b="0" i="0" u="none" strike="noStrike" kern="1200" cap="none" spc="0" normalizeH="0" noProof="0" dirty="0" err="1">
                <a:ln>
                  <a:noFill/>
                </a:ln>
                <a:solidFill>
                  <a:srgbClr val="C00000"/>
                </a:solidFill>
                <a:effectLst/>
                <a:uLnTx/>
                <a:uFillTx/>
                <a:latin typeface="Arial"/>
                <a:ea typeface="+mn-ea"/>
                <a:cs typeface="Arial"/>
              </a:rPr>
              <a:t>một</a:t>
            </a:r>
            <a:r>
              <a:rPr kumimoji="0" lang="en-US" sz="2400" b="0" i="0" u="none" strike="noStrike" kern="1200" cap="none" spc="0" normalizeH="0" noProof="0" dirty="0">
                <a:ln>
                  <a:noFill/>
                </a:ln>
                <a:solidFill>
                  <a:srgbClr val="C00000"/>
                </a:solidFill>
                <a:effectLst/>
                <a:uLnTx/>
                <a:uFillTx/>
                <a:latin typeface="Arial"/>
                <a:ea typeface="+mn-ea"/>
                <a:cs typeface="Arial"/>
              </a:rPr>
              <a:t> </a:t>
            </a:r>
            <a:r>
              <a:rPr kumimoji="0" lang="en-US" sz="2400" b="0" i="0" u="none" strike="noStrike" kern="1200" cap="none" spc="0" normalizeH="0" noProof="0" dirty="0" err="1">
                <a:ln>
                  <a:noFill/>
                </a:ln>
                <a:solidFill>
                  <a:srgbClr val="C00000"/>
                </a:solidFill>
                <a:effectLst/>
                <a:uLnTx/>
                <a:uFillTx/>
                <a:latin typeface="Arial"/>
                <a:ea typeface="+mn-ea"/>
                <a:cs typeface="Arial"/>
              </a:rPr>
              <a:t>nhân</a:t>
            </a:r>
            <a:r>
              <a:rPr kumimoji="0" lang="en-US" sz="2400" b="0" i="0" u="none" strike="noStrike" kern="1200" cap="none" spc="0" normalizeH="0" noProof="0" dirty="0">
                <a:ln>
                  <a:noFill/>
                </a:ln>
                <a:solidFill>
                  <a:srgbClr val="C00000"/>
                </a:solidFill>
                <a:effectLst/>
                <a:uLnTx/>
                <a:uFillTx/>
                <a:latin typeface="Arial"/>
                <a:ea typeface="+mn-ea"/>
                <a:cs typeface="Arial"/>
              </a:rPr>
              <a:t> </a:t>
            </a:r>
            <a:r>
              <a:rPr kumimoji="0" lang="en-US" sz="2400" b="0" i="0" u="none" strike="noStrike" kern="1200" cap="none" spc="0" normalizeH="0" noProof="0" dirty="0" err="1">
                <a:ln>
                  <a:noFill/>
                </a:ln>
                <a:solidFill>
                  <a:srgbClr val="C00000"/>
                </a:solidFill>
                <a:effectLst/>
                <a:uLnTx/>
                <a:uFillTx/>
                <a:latin typeface="Arial"/>
                <a:ea typeface="+mn-ea"/>
                <a:cs typeface="Arial"/>
              </a:rPr>
              <a:t>vật</a:t>
            </a:r>
            <a:endParaRPr kumimoji="0" lang="en-US" sz="2400" b="0" i="0" u="none" strike="noStrike" kern="1200" cap="none" spc="0" normalizeH="0" baseline="0" noProof="0" dirty="0">
              <a:ln>
                <a:noFill/>
              </a:ln>
              <a:solidFill>
                <a:srgbClr val="C00000"/>
              </a:solidFill>
              <a:effectLst/>
              <a:uLnTx/>
              <a:uFillTx/>
              <a:latin typeface="Arial"/>
              <a:ea typeface="+mn-ea"/>
              <a:cs typeface="Arial"/>
            </a:endParaRPr>
          </a:p>
        </p:txBody>
      </p:sp>
      <p:pic>
        <p:nvPicPr>
          <p:cNvPr id="3" name="Hình ảnh 2"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303" y="2722632"/>
            <a:ext cx="1260969" cy="1500119"/>
          </a:xfrm>
          <a:prstGeom prst="rect">
            <a:avLst/>
          </a:prstGeom>
        </p:spPr>
      </p:pic>
      <p:sp>
        <p:nvSpPr>
          <p:cNvPr id="1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VỀ NHÀ THÔI</a:t>
            </a:r>
          </a:p>
        </p:txBody>
      </p:sp>
    </p:spTree>
    <p:extLst>
      <p:ext uri="{BB962C8B-B14F-4D97-AF65-F5344CB8AC3E}">
        <p14:creationId xmlns:p14="http://schemas.microsoft.com/office/powerpoint/2010/main" val="32986964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5220870"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333399">
                    <a:lumMod val="50000"/>
                  </a:srgbClr>
                </a:solidFill>
                <a:effectLst/>
                <a:uLnTx/>
                <a:uFillTx/>
                <a:latin typeface="Arial"/>
                <a:ea typeface="+mn-ea"/>
                <a:cs typeface="Arial"/>
              </a:rPr>
              <a:t>Nút</a:t>
            </a:r>
            <a:r>
              <a:rPr kumimoji="0" lang="nl-NL" sz="2400" b="1" i="0" u="none" strike="noStrike" kern="1200" cap="none" spc="0" normalizeH="0" noProof="0" dirty="0">
                <a:ln>
                  <a:noFill/>
                </a:ln>
                <a:solidFill>
                  <a:srgbClr val="333399">
                    <a:lumMod val="50000"/>
                  </a:srgbClr>
                </a:solidFill>
                <a:effectLst/>
                <a:uLnTx/>
                <a:uFillTx/>
                <a:latin typeface="Arial"/>
                <a:ea typeface="+mn-ea"/>
                <a:cs typeface="Arial"/>
              </a:rPr>
              <a:t> lệnh sau dùng để:</a:t>
            </a:r>
            <a:endParaRPr kumimoji="0" lang="en-US" sz="2400" b="0" i="0" u="none" strike="noStrike" kern="1200" cap="none" spc="0" normalizeH="0" baseline="0" noProof="0" dirty="0">
              <a:ln>
                <a:noFill/>
              </a:ln>
              <a:solidFill>
                <a:srgbClr val="333399">
                  <a:lumMod val="50000"/>
                </a:srgbClr>
              </a:solidFill>
              <a:effectLst/>
              <a:uLnTx/>
              <a:uFillTx/>
              <a:latin typeface="Arial"/>
              <a:ea typeface="+mn-ea"/>
              <a:cs typeface="Arial"/>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4442891"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Arial"/>
                <a:ea typeface="+mn-ea"/>
                <a:cs typeface="Arial"/>
              </a:rPr>
              <a:t>Chọn</a:t>
            </a:r>
            <a:r>
              <a:rPr kumimoji="0" lang="en-US" sz="2400" b="0" i="0" u="none" strike="noStrike" kern="1200" cap="none" spc="0" normalizeH="0" noProof="0" dirty="0">
                <a:ln>
                  <a:noFill/>
                </a:ln>
                <a:solidFill>
                  <a:srgbClr val="C00000"/>
                </a:solidFill>
                <a:effectLst/>
                <a:uLnTx/>
                <a:uFillTx/>
                <a:latin typeface="Arial"/>
                <a:ea typeface="+mn-ea"/>
                <a:cs typeface="Arial"/>
              </a:rPr>
              <a:t> </a:t>
            </a:r>
            <a:r>
              <a:rPr kumimoji="0" lang="en-US" sz="2400" b="0" i="0" u="none" strike="noStrike" kern="1200" cap="none" spc="0" normalizeH="0" noProof="0" dirty="0" err="1">
                <a:ln>
                  <a:noFill/>
                </a:ln>
                <a:solidFill>
                  <a:srgbClr val="C00000"/>
                </a:solidFill>
                <a:effectLst/>
                <a:uLnTx/>
                <a:uFillTx/>
                <a:latin typeface="Arial"/>
                <a:ea typeface="+mn-ea"/>
                <a:cs typeface="Arial"/>
              </a:rPr>
              <a:t>một</a:t>
            </a:r>
            <a:r>
              <a:rPr kumimoji="0" lang="en-US" sz="2400" b="0" i="0" u="none" strike="noStrike" kern="1200" cap="none" spc="0" normalizeH="0" noProof="0" dirty="0">
                <a:ln>
                  <a:noFill/>
                </a:ln>
                <a:solidFill>
                  <a:srgbClr val="C00000"/>
                </a:solidFill>
                <a:effectLst/>
                <a:uLnTx/>
                <a:uFillTx/>
                <a:latin typeface="Arial"/>
                <a:ea typeface="+mn-ea"/>
                <a:cs typeface="Arial"/>
              </a:rPr>
              <a:t> </a:t>
            </a:r>
            <a:r>
              <a:rPr kumimoji="0" lang="en-US" sz="2400" b="0" i="0" u="none" strike="noStrike" kern="1200" cap="none" spc="0" normalizeH="0" noProof="0" dirty="0" err="1">
                <a:ln>
                  <a:noFill/>
                </a:ln>
                <a:solidFill>
                  <a:srgbClr val="C00000"/>
                </a:solidFill>
                <a:effectLst/>
                <a:uLnTx/>
                <a:uFillTx/>
                <a:latin typeface="Arial"/>
                <a:ea typeface="+mn-ea"/>
                <a:cs typeface="Arial"/>
              </a:rPr>
              <a:t>phông</a:t>
            </a:r>
            <a:r>
              <a:rPr kumimoji="0" lang="en-US" sz="2400" b="0" i="0" u="none" strike="noStrike" kern="1200" cap="none" spc="0" normalizeH="0" noProof="0" dirty="0">
                <a:ln>
                  <a:noFill/>
                </a:ln>
                <a:solidFill>
                  <a:srgbClr val="C00000"/>
                </a:solidFill>
                <a:effectLst/>
                <a:uLnTx/>
                <a:uFillTx/>
                <a:latin typeface="Arial"/>
                <a:ea typeface="+mn-ea"/>
                <a:cs typeface="Arial"/>
              </a:rPr>
              <a:t> </a:t>
            </a:r>
            <a:r>
              <a:rPr kumimoji="0" lang="en-US" sz="2400" b="0" i="0" u="none" strike="noStrike" kern="1200" cap="none" spc="0" normalizeH="0" noProof="0" dirty="0" err="1">
                <a:ln>
                  <a:noFill/>
                </a:ln>
                <a:solidFill>
                  <a:srgbClr val="C00000"/>
                </a:solidFill>
                <a:effectLst/>
                <a:uLnTx/>
                <a:uFillTx/>
                <a:latin typeface="Arial"/>
                <a:ea typeface="+mn-ea"/>
                <a:cs typeface="Arial"/>
              </a:rPr>
              <a:t>nền</a:t>
            </a:r>
            <a:endParaRPr kumimoji="0" lang="en-US" sz="2400" b="0" i="0" u="none" strike="noStrike" kern="1200" cap="none" spc="0" normalizeH="0" baseline="0" noProof="0" dirty="0">
              <a:ln>
                <a:noFill/>
              </a:ln>
              <a:solidFill>
                <a:srgbClr val="C00000"/>
              </a:solidFill>
              <a:effectLst/>
              <a:uLnTx/>
              <a:uFillTx/>
              <a:latin typeface="Arial"/>
              <a:ea typeface="+mn-ea"/>
              <a:cs typeface="Arial"/>
            </a:endParaRPr>
          </a:p>
        </p:txBody>
      </p:sp>
      <p:pic>
        <p:nvPicPr>
          <p:cNvPr id="8197"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ình ảnh 5"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7322" y="2473039"/>
            <a:ext cx="1147227" cy="1449129"/>
          </a:xfrm>
          <a:prstGeom prst="rect">
            <a:avLst/>
          </a:prstGeom>
        </p:spPr>
      </p:pic>
      <p:sp>
        <p:nvSpPr>
          <p:cNvPr id="9"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VỀ NHÀ THÔI</a:t>
            </a:r>
          </a:p>
        </p:txBody>
      </p:sp>
    </p:spTree>
    <p:extLst>
      <p:ext uri="{BB962C8B-B14F-4D97-AF65-F5344CB8AC3E}">
        <p14:creationId xmlns:p14="http://schemas.microsoft.com/office/powerpoint/2010/main" val="4163122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400" b="1" i="0" u="none" strike="noStrike" kern="1200" cap="none" spc="0" normalizeH="0" baseline="0" noProof="0" dirty="0">
                <a:ln>
                  <a:noFill/>
                </a:ln>
                <a:solidFill>
                  <a:srgbClr val="333399">
                    <a:lumMod val="50000"/>
                  </a:srgbClr>
                </a:solidFill>
                <a:effectLst/>
                <a:uLnTx/>
                <a:uFillTx/>
                <a:latin typeface="Arial"/>
                <a:ea typeface="+mn-ea"/>
                <a:cs typeface="Arial"/>
              </a:rPr>
              <a:t>Nêu</a:t>
            </a:r>
            <a:r>
              <a:rPr kumimoji="0" lang="nl-NL" sz="2400" b="1" i="0" u="none" strike="noStrike" kern="1200" cap="none" spc="0" normalizeH="0" noProof="0" dirty="0">
                <a:ln>
                  <a:noFill/>
                </a:ln>
                <a:solidFill>
                  <a:srgbClr val="333399">
                    <a:lumMod val="50000"/>
                  </a:srgbClr>
                </a:solidFill>
                <a:effectLst/>
                <a:uLnTx/>
                <a:uFillTx/>
                <a:latin typeface="Arial"/>
                <a:ea typeface="+mn-ea"/>
                <a:cs typeface="Arial"/>
              </a:rPr>
              <a:t> ý nghĩa của nút lệnh sau?</a:t>
            </a:r>
            <a:endParaRPr kumimoji="0" lang="en-US" sz="2400" b="0" i="0" u="none" strike="noStrike" kern="1200" cap="none" spc="0" normalizeH="0" baseline="0" noProof="0" dirty="0">
              <a:ln>
                <a:noFill/>
              </a:ln>
              <a:solidFill>
                <a:srgbClr val="333399">
                  <a:lumMod val="50000"/>
                </a:srgbClr>
              </a:solidFill>
              <a:effectLst/>
              <a:uLnTx/>
              <a:uFillTx/>
              <a:latin typeface="Arial"/>
              <a:ea typeface="+mn-ea"/>
              <a:cs typeface="Arial"/>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Arial"/>
                <a:ea typeface="+mn-ea"/>
                <a:cs typeface="Arial"/>
              </a:rPr>
              <a:t>Xóa</a:t>
            </a:r>
            <a:r>
              <a:rPr kumimoji="0" lang="en-US" sz="2400" b="0" i="0" u="none" strike="noStrike" kern="1200" cap="none" spc="0" normalizeH="0" noProof="0" dirty="0">
                <a:ln>
                  <a:noFill/>
                </a:ln>
                <a:solidFill>
                  <a:srgbClr val="C00000"/>
                </a:solidFill>
                <a:effectLst/>
                <a:uLnTx/>
                <a:uFillTx/>
                <a:latin typeface="Arial"/>
                <a:ea typeface="+mn-ea"/>
                <a:cs typeface="Arial"/>
              </a:rPr>
              <a:t> </a:t>
            </a:r>
            <a:r>
              <a:rPr kumimoji="0" lang="en-US" sz="2400" b="0" i="0" u="none" strike="noStrike" kern="1200" cap="none" spc="0" normalizeH="0" noProof="0" dirty="0" err="1">
                <a:ln>
                  <a:noFill/>
                </a:ln>
                <a:solidFill>
                  <a:srgbClr val="C00000"/>
                </a:solidFill>
                <a:effectLst/>
                <a:uLnTx/>
                <a:uFillTx/>
                <a:latin typeface="Arial"/>
                <a:ea typeface="+mn-ea"/>
                <a:cs typeface="Arial"/>
              </a:rPr>
              <a:t>nhân</a:t>
            </a:r>
            <a:r>
              <a:rPr kumimoji="0" lang="en-US" sz="2400" b="0" i="0" u="none" strike="noStrike" kern="1200" cap="none" spc="0" normalizeH="0" noProof="0" dirty="0">
                <a:ln>
                  <a:noFill/>
                </a:ln>
                <a:solidFill>
                  <a:srgbClr val="C00000"/>
                </a:solidFill>
                <a:effectLst/>
                <a:uLnTx/>
                <a:uFillTx/>
                <a:latin typeface="Arial"/>
                <a:ea typeface="+mn-ea"/>
                <a:cs typeface="Arial"/>
              </a:rPr>
              <a:t> </a:t>
            </a:r>
            <a:r>
              <a:rPr kumimoji="0" lang="en-US" sz="2400" b="0" i="0" u="none" strike="noStrike" kern="1200" cap="none" spc="0" normalizeH="0" noProof="0" dirty="0" err="1">
                <a:ln>
                  <a:noFill/>
                </a:ln>
                <a:solidFill>
                  <a:srgbClr val="C00000"/>
                </a:solidFill>
                <a:effectLst/>
                <a:uLnTx/>
                <a:uFillTx/>
                <a:latin typeface="Arial"/>
                <a:ea typeface="+mn-ea"/>
                <a:cs typeface="Arial"/>
              </a:rPr>
              <a:t>vật</a:t>
            </a:r>
            <a:endParaRPr kumimoji="0" lang="en-US" sz="2400" b="0" i="0" u="none" strike="noStrike" kern="1200" cap="none" spc="0" normalizeH="0" baseline="0" noProof="0" dirty="0">
              <a:ln>
                <a:noFill/>
              </a:ln>
              <a:solidFill>
                <a:srgbClr val="C00000"/>
              </a:solidFill>
              <a:effectLst/>
              <a:uLnTx/>
              <a:uFillTx/>
              <a:latin typeface="Arial"/>
              <a:ea typeface="+mn-ea"/>
              <a:cs typeface="Arial"/>
            </a:endParaRPr>
          </a:p>
        </p:txBody>
      </p:sp>
      <p:pic>
        <p:nvPicPr>
          <p:cNvPr id="2" name="Hình ảnh 1" descr="Tạo hình cắt từ Màn hìn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763" y="2638448"/>
            <a:ext cx="1439173" cy="1475608"/>
          </a:xfrm>
          <a:prstGeom prst="rect">
            <a:avLst/>
          </a:prstGeom>
        </p:spPr>
      </p:pic>
      <p:sp>
        <p:nvSpPr>
          <p:cNvPr id="7"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VỀ NHÀ THÔI</a:t>
            </a:r>
          </a:p>
        </p:txBody>
      </p:sp>
    </p:spTree>
    <p:extLst>
      <p:ext uri="{BB962C8B-B14F-4D97-AF65-F5344CB8AC3E}">
        <p14:creationId xmlns:p14="http://schemas.microsoft.com/office/powerpoint/2010/main" val="27315269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WordArt 6"/>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endParaRPr>
          </a:p>
        </p:txBody>
      </p:sp>
      <p:sp>
        <p:nvSpPr>
          <p:cNvPr id="13315" name="AutoShape 7">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33399">
                  <a:lumMod val="50000"/>
                </a:srgbClr>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99">
                    <a:lumMod val="50000"/>
                  </a:srgbClr>
                </a:solidFill>
                <a:effectLst/>
                <a:uLnTx/>
                <a:uFillTx/>
                <a:latin typeface="Arial"/>
                <a:ea typeface="+mn-ea"/>
                <a:cs typeface="Arial"/>
              </a:rPr>
              <a:t>C</a:t>
            </a:r>
            <a:r>
              <a:rPr kumimoji="0" lang="vi-VN" sz="2400" b="1" i="0" u="none" strike="noStrike" kern="1200" cap="none" spc="0" normalizeH="0" baseline="0" noProof="0" dirty="0">
                <a:ln>
                  <a:noFill/>
                </a:ln>
                <a:solidFill>
                  <a:srgbClr val="333399">
                    <a:lumMod val="50000"/>
                  </a:srgbClr>
                </a:solidFill>
                <a:effectLst/>
                <a:uLnTx/>
                <a:uFillTx/>
                <a:latin typeface="Arial"/>
                <a:ea typeface="+mn-ea"/>
                <a:cs typeface="Arial"/>
              </a:rPr>
              <a:t>ảm ơn bạn vì đã giúp chúng mình. Tặng bạn viên ngọc trai tuyệt đẹp</a:t>
            </a:r>
            <a:r>
              <a:rPr kumimoji="0" lang="en-US" sz="2400" b="1" i="0" u="none" strike="noStrike" kern="1200" cap="none" spc="0" normalizeH="0" baseline="0" noProof="0" dirty="0">
                <a:ln>
                  <a:noFill/>
                </a:ln>
                <a:solidFill>
                  <a:srgbClr val="333399">
                    <a:lumMod val="50000"/>
                  </a:srgbClr>
                </a:solidFill>
                <a:effectLst/>
                <a:uLnTx/>
                <a:uFillTx/>
                <a:latin typeface="Arial"/>
                <a:ea typeface="+mn-ea"/>
                <a:cs typeface="Arial"/>
              </a:rPr>
              <a:t> </a:t>
            </a:r>
            <a:r>
              <a:rPr kumimoji="0" lang="en-US" sz="2400" b="1" i="0" u="none" strike="noStrike" kern="1200" cap="none" spc="0" normalizeH="0" baseline="0" noProof="0" dirty="0" err="1">
                <a:ln>
                  <a:noFill/>
                </a:ln>
                <a:solidFill>
                  <a:srgbClr val="333399">
                    <a:lumMod val="50000"/>
                  </a:srgbClr>
                </a:solidFill>
                <a:effectLst/>
                <a:uLnTx/>
                <a:uFillTx/>
                <a:latin typeface="Arial"/>
                <a:ea typeface="+mn-ea"/>
                <a:cs typeface="Arial"/>
              </a:rPr>
              <a:t>này</a:t>
            </a:r>
            <a:endParaRPr kumimoji="0" lang="en-US" sz="24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66945234"/>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19"/>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93294" y="75961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852334" y="2569746"/>
            <a:ext cx="10744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FF0000"/>
                </a:solidFill>
                <a:latin typeface="Times New Roman" panose="02020603050405020304" pitchFamily="18" charset="0"/>
                <a:cs typeface="Times New Roman" panose="02020603050405020304" pitchFamily="18" charset="0"/>
              </a:rPr>
              <a:t>Bài</a:t>
            </a:r>
            <a:r>
              <a:rPr lang="vi-VN"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a:solidFill>
                  <a:srgbClr val="FF0000"/>
                </a:solidFill>
                <a:latin typeface="Times New Roman" panose="02020603050405020304" pitchFamily="18" charset="0"/>
                <a:cs typeface="Times New Roman" panose="02020603050405020304" pitchFamily="18" charset="0"/>
              </a:rPr>
              <a:t>15</a:t>
            </a:r>
            <a:r>
              <a:rPr lang="vi-VN" altLang="en-US" sz="3200" b="1" dirty="0">
                <a:solidFill>
                  <a:srgbClr val="FF0000"/>
                </a:solidFill>
                <a:latin typeface="Times New Roman" panose="02020603050405020304" pitchFamily="18" charset="0"/>
                <a:cs typeface="Times New Roman" panose="02020603050405020304" pitchFamily="18" charset="0"/>
              </a:rPr>
              <a: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Tạo</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chương</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trình</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máy</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tính</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để</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diễn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tả</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a:solidFill>
                  <a:srgbClr val="00B050"/>
                </a:solidFill>
                <a:latin typeface="Times New Roman" panose="02020603050405020304" pitchFamily="18" charset="0"/>
                <a:cs typeface="Times New Roman" panose="02020603050405020304" pitchFamily="18" charset="0"/>
              </a:rPr>
              <a:t>ý tưởng</a:t>
            </a:r>
          </a:p>
          <a:p>
            <a:pPr algn="ctr" eaLnBrk="1" hangingPunct="1">
              <a:spcBef>
                <a:spcPct val="0"/>
              </a:spcBef>
              <a:buClrTx/>
              <a:buSzTx/>
              <a:buFontTx/>
              <a:buNone/>
            </a:pPr>
            <a:r>
              <a:rPr lang="en-US" altLang="en-US" sz="3200" b="1" i="1">
                <a:solidFill>
                  <a:srgbClr val="00B050"/>
                </a:solidFill>
                <a:latin typeface="Times New Roman" panose="02020603050405020304" pitchFamily="18" charset="0"/>
                <a:cs typeface="Times New Roman" panose="02020603050405020304" pitchFamily="18" charset="0"/>
              </a:rPr>
              <a:t>(Tiết 2)</a:t>
            </a:r>
            <a:endParaRPr lang="en-US" altLang="en-US" sz="40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45042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26388" y="467376"/>
            <a:ext cx="3306408" cy="736332"/>
            <a:chOff x="726388" y="467376"/>
            <a:chExt cx="3306408" cy="73633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LUYỆN TẬP</a:t>
              </a:r>
              <a:endParaRPr lang="vi-VN" sz="2800" b="1" dirty="0">
                <a:solidFill>
                  <a:srgbClr val="0998D7"/>
                </a:solidFill>
                <a:latin typeface="SVN-SAF" panose="02040603050506020204" pitchFamily="18" charset="0"/>
                <a:cs typeface="Times New Roman" panose="02020603050405020304" pitchFamily="18" charset="0"/>
              </a:endParaRPr>
            </a:p>
          </p:txBody>
        </p:sp>
      </p:gr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9997" y="4764711"/>
            <a:ext cx="1843272" cy="1843272"/>
          </a:xfrm>
          <a:prstGeom prst="rect">
            <a:avLst/>
          </a:prstGeom>
        </p:spPr>
      </p:pic>
      <p:sp>
        <p:nvSpPr>
          <p:cNvPr id="27" name="Rectangle 26">
            <a:extLst>
              <a:ext uri="{FF2B5EF4-FFF2-40B4-BE49-F238E27FC236}">
                <a16:creationId xmlns:a16="http://schemas.microsoft.com/office/drawing/2014/main" id="{E5F49C9A-AC8D-425D-A924-C40644073EA6}"/>
              </a:ext>
            </a:extLst>
          </p:cNvPr>
          <p:cNvSpPr/>
          <p:nvPr/>
        </p:nvSpPr>
        <p:spPr>
          <a:xfrm>
            <a:off x="895759" y="1200104"/>
            <a:ext cx="7907773" cy="1422505"/>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2. Ý tưởng của bạn Minh là tạo chương trình "Bể cá cảnh", trong đó có một chú cá bơi tung tăng, nếu chạm phải cạnh bể thì chú cá phải quay trở lại. Chương trình nào sau đây diễn tả ý tưởng của bạn Minh?</a:t>
            </a:r>
          </a:p>
        </p:txBody>
      </p:sp>
      <p:sp>
        <p:nvSpPr>
          <p:cNvPr id="12" name="Rectangle 11"/>
          <p:cNvSpPr/>
          <p:nvPr/>
        </p:nvSpPr>
        <p:spPr>
          <a:xfrm>
            <a:off x="1873269" y="5545506"/>
            <a:ext cx="9550337" cy="507831"/>
          </a:xfrm>
          <a:prstGeom prst="rect">
            <a:avLst/>
          </a:prstGeom>
        </p:spPr>
        <p:txBody>
          <a:bodyPr wrap="square">
            <a:spAutoFit/>
          </a:bodyPr>
          <a:lstStyle/>
          <a:p>
            <a:pPr algn="just" defTabSz="342900">
              <a:lnSpc>
                <a:spcPct val="150000"/>
              </a:lnSpc>
            </a:pPr>
            <a:r>
              <a:rPr lang="vi-VN" dirty="0">
                <a:latin typeface="UTM Avo" panose="02040603050506020204" pitchFamily="18" charset="0"/>
                <a:cs typeface="Times New Roman" panose="02020603050405020304" pitchFamily="18" charset="0"/>
              </a:rPr>
              <a:t>2. Em hãy tạo chương trình Scratch để thực hiện ý tưởng của bạn Minh ở Câu 2. .</a:t>
            </a:r>
          </a:p>
        </p:txBody>
      </p:sp>
      <p:pic>
        <p:nvPicPr>
          <p:cNvPr id="8" name="Picture 7"/>
          <p:cNvPicPr>
            <a:picLocks noChangeAspect="1"/>
          </p:cNvPicPr>
          <p:nvPr/>
        </p:nvPicPr>
        <p:blipFill>
          <a:blip r:embed="rId5"/>
          <a:stretch>
            <a:fillRect/>
          </a:stretch>
        </p:blipFill>
        <p:spPr>
          <a:xfrm>
            <a:off x="9059177" y="1151848"/>
            <a:ext cx="2372519" cy="2058279"/>
          </a:xfrm>
          <a:prstGeom prst="rect">
            <a:avLst/>
          </a:prstGeom>
        </p:spPr>
      </p:pic>
      <p:pic>
        <p:nvPicPr>
          <p:cNvPr id="4" name="Hình ảnh 3" descr="Tạo hình cắt từ Màn hìn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0950" y="2767861"/>
            <a:ext cx="6810651" cy="2598618"/>
          </a:xfrm>
          <a:prstGeom prst="rect">
            <a:avLst/>
          </a:prstGeom>
        </p:spPr>
      </p:pic>
      <p:sp>
        <p:nvSpPr>
          <p:cNvPr id="16" name="Oval 15"/>
          <p:cNvSpPr/>
          <p:nvPr/>
        </p:nvSpPr>
        <p:spPr>
          <a:xfrm>
            <a:off x="5280137" y="4880340"/>
            <a:ext cx="486139" cy="486139"/>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8212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26388" y="467376"/>
            <a:ext cx="3306408" cy="752105"/>
            <a:chOff x="726388" y="467376"/>
            <a:chExt cx="3306408" cy="752105"/>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58706"/>
            </a:xfrm>
            <a:prstGeom prst="rect">
              <a:avLst/>
            </a:prstGeom>
          </p:spPr>
          <p:txBody>
            <a:bodyPr wrap="square">
              <a:spAutoFit/>
            </a:bodyPr>
            <a:lstStyle/>
            <a:p>
              <a:pPr defTabSz="342900">
                <a:lnSpc>
                  <a:spcPct val="150000"/>
                </a:lnSpc>
              </a:pPr>
              <a:r>
                <a:rPr lang="en-US" sz="2800" b="1" dirty="0">
                  <a:latin typeface="SVN-SAF" panose="02040603050506020204" pitchFamily="18" charset="0"/>
                  <a:cs typeface="Times New Roman" panose="02020603050405020304" pitchFamily="18" charset="0"/>
                </a:rPr>
                <a:t>LUYỆN TẬP</a:t>
              </a:r>
              <a:endParaRPr lang="vi-VN" sz="2800" b="1" dirty="0">
                <a:latin typeface="SVN-SAF" panose="02040603050506020204" pitchFamily="18" charset="0"/>
                <a:cs typeface="Times New Roman" panose="02020603050405020304" pitchFamily="18" charset="0"/>
              </a:endParaRPr>
            </a:p>
          </p:txBody>
        </p:sp>
      </p:gr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9997" y="4764711"/>
            <a:ext cx="1843272" cy="1843272"/>
          </a:xfrm>
          <a:prstGeom prst="rect">
            <a:avLst/>
          </a:prstGeom>
        </p:spPr>
      </p:pic>
      <p:sp>
        <p:nvSpPr>
          <p:cNvPr id="12" name="Rectangle 11"/>
          <p:cNvSpPr/>
          <p:nvPr/>
        </p:nvSpPr>
        <p:spPr>
          <a:xfrm>
            <a:off x="726388" y="1294704"/>
            <a:ext cx="11081299" cy="580608"/>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2. Em hãy tạo chương trình Scratch để thực hiện ý tưởng của bạn Minh ở Câu 2 .</a:t>
            </a:r>
          </a:p>
        </p:txBody>
      </p:sp>
      <p:pic>
        <p:nvPicPr>
          <p:cNvPr id="21" name="Picture 183" descr="Em hãy tạo chương trình trong Scratch để kiểm tra kết quả Câu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8748" y="2370853"/>
            <a:ext cx="928687" cy="8718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2" descr="Em hãy tạo chương trình trong Scratch để kiểm tra kết quả Câu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7617" y="2359854"/>
            <a:ext cx="1732870" cy="86643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6"/>
          <p:cNvSpPr>
            <a:spLocks noChangeArrowheads="1"/>
          </p:cNvSpPr>
          <p:nvPr/>
        </p:nvSpPr>
        <p:spPr bwMode="auto">
          <a:xfrm>
            <a:off x="1019028" y="2052386"/>
            <a:ext cx="1045845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mềm</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Scratch.</a:t>
            </a:r>
            <a:endPar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Nháy</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chuột</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nút</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4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thả</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chương</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eaLnBrk="0" fontAlgn="base" hangingPunct="0">
              <a:lnSpc>
                <a:spcPct val="150000"/>
              </a:lnSpc>
              <a:spcBef>
                <a:spcPct val="0"/>
              </a:spcBef>
              <a:spcAft>
                <a:spcPct val="0"/>
              </a:spcAft>
            </a:pP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p>
          <a:p>
            <a:pPr eaLnBrk="0" fontAlgn="base" hangingPunct="0">
              <a:lnSpc>
                <a:spcPct val="150000"/>
              </a:lnSpc>
              <a:spcBef>
                <a:spcPct val="0"/>
              </a:spcBef>
              <a:spcAft>
                <a:spcPct val="0"/>
              </a:spcAft>
            </a:pP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a:t>
            </a:r>
          </a:p>
        </p:txBody>
      </p:sp>
      <p:pic>
        <p:nvPicPr>
          <p:cNvPr id="24" name="Picture 203" descr="Em hãy tạo một chương trình điều khiển nhân vật mèo vừa đi vừa vẽ hình tam giác, biết góc quay để vẽ tam giác là 120 độ"/>
          <p:cNvPicPr/>
          <p:nvPr/>
        </p:nvPicPr>
        <p:blipFill>
          <a:blip r:embed="rId7">
            <a:extLst>
              <a:ext uri="{28A0092B-C50C-407E-A947-70E740481C1C}">
                <a14:useLocalDpi xmlns:a14="http://schemas.microsoft.com/office/drawing/2010/main" val="0"/>
              </a:ext>
            </a:extLst>
          </a:blip>
          <a:srcRect/>
          <a:stretch>
            <a:fillRect/>
          </a:stretch>
        </p:blipFill>
        <p:spPr bwMode="auto">
          <a:xfrm>
            <a:off x="5583091" y="3446222"/>
            <a:ext cx="665163" cy="628649"/>
          </a:xfrm>
          <a:prstGeom prst="rect">
            <a:avLst/>
          </a:prstGeom>
          <a:noFill/>
          <a:ln>
            <a:noFill/>
          </a:ln>
        </p:spPr>
      </p:pic>
      <p:pic>
        <p:nvPicPr>
          <p:cNvPr id="26" name="Picture 201" descr="Em hãy tạo một chương trình điều khiển nhân vật mèo vừa đi vừa vẽ hình tam giác, biết góc quay để vẽ tam giác là 120 độ"/>
          <p:cNvPicPr/>
          <p:nvPr/>
        </p:nvPicPr>
        <p:blipFill>
          <a:blip r:embed="rId8">
            <a:extLst>
              <a:ext uri="{28A0092B-C50C-407E-A947-70E740481C1C}">
                <a14:useLocalDpi xmlns:a14="http://schemas.microsoft.com/office/drawing/2010/main" val="0"/>
              </a:ext>
            </a:extLst>
          </a:blip>
          <a:srcRect/>
          <a:stretch>
            <a:fillRect/>
          </a:stretch>
        </p:blipFill>
        <p:spPr bwMode="auto">
          <a:xfrm>
            <a:off x="3391446" y="4935306"/>
            <a:ext cx="641350" cy="533400"/>
          </a:xfrm>
          <a:prstGeom prst="rect">
            <a:avLst/>
          </a:prstGeom>
          <a:noFill/>
          <a:ln>
            <a:noFill/>
          </a:ln>
        </p:spPr>
      </p:pic>
    </p:spTree>
    <p:extLst>
      <p:ext uri="{BB962C8B-B14F-4D97-AF65-F5344CB8AC3E}">
        <p14:creationId xmlns:p14="http://schemas.microsoft.com/office/powerpoint/2010/main" val="336989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81" descr="Em hãy tạo chương trình trong Scratch để kiểm tra kết quả Câ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2651" y="570074"/>
            <a:ext cx="915118" cy="857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828051" y="510550"/>
            <a:ext cx="1045845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4: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Nháy</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chuột</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thả</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lệnh</a:t>
            </a:r>
            <a:endParaRPr lang="en-US"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lnSpc>
                <a:spcPct val="150000"/>
              </a:lnSpc>
              <a:spcBef>
                <a:spcPct val="0"/>
              </a:spcBef>
              <a:spcAft>
                <a:spcPct val="0"/>
              </a:spcAft>
            </a:pP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nối</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altLang="en-US" sz="3200">
                <a:latin typeface="Times New Roman" panose="02020603050405020304" pitchFamily="18" charset="0"/>
                <a:ea typeface="Times New Roman" panose="02020603050405020304" pitchFamily="18" charset="0"/>
                <a:cs typeface="Times New Roman" panose="02020603050405020304" pitchFamily="18" charset="0"/>
              </a:rPr>
              <a:t> 2.</a:t>
            </a:r>
            <a:endParaRPr lang="en-US" alt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lnSpc>
                <a:spcPct val="150000"/>
              </a:lnSpc>
              <a:spcBef>
                <a:spcPct val="0"/>
              </a:spcBef>
              <a:spcAft>
                <a:spcPct val="0"/>
              </a:spcAft>
            </a:pP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5: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4,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thả</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chương</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a:t>
            </a:r>
          </a:p>
          <a:p>
            <a:pPr eaLnBrk="0" fontAlgn="base" hangingPunct="0">
              <a:lnSpc>
                <a:spcPct val="150000"/>
              </a:lnSpc>
              <a:spcBef>
                <a:spcPct val="0"/>
              </a:spcBef>
              <a:spcAft>
                <a:spcPct val="0"/>
              </a:spcAft>
            </a:pP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6: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Nháy</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chuột</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p>
          <a:p>
            <a:pPr eaLnBrk="0" fontAlgn="base" hangingPunct="0">
              <a:lnSpc>
                <a:spcPct val="150000"/>
              </a:lnSpc>
              <a:spcBef>
                <a:spcPct val="0"/>
              </a:spcBef>
              <a:spcAft>
                <a:spcPct val="0"/>
              </a:spcAft>
            </a:pP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thả</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chương</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trình</a:t>
            </a:r>
            <a:endParaRPr lang="en-US" altLang="en-US" sz="3200" dirty="0">
              <a:latin typeface="Times New Roman" panose="02020603050405020304" pitchFamily="18" charset="0"/>
              <a:cs typeface="Times New Roman" panose="02020603050405020304" pitchFamily="18" charset="0"/>
            </a:endParaRPr>
          </a:p>
        </p:txBody>
      </p:sp>
      <p:pic>
        <p:nvPicPr>
          <p:cNvPr id="13" name="Picture 227" descr="Em hãy tạo chương trình Scratch để thực hiện ý tưởng của bạn Minh"/>
          <p:cNvPicPr/>
          <p:nvPr/>
        </p:nvPicPr>
        <p:blipFill>
          <a:blip r:embed="rId3">
            <a:extLst>
              <a:ext uri="{28A0092B-C50C-407E-A947-70E740481C1C}">
                <a14:useLocalDpi xmlns:a14="http://schemas.microsoft.com/office/drawing/2010/main" val="0"/>
              </a:ext>
            </a:extLst>
          </a:blip>
          <a:srcRect/>
          <a:stretch>
            <a:fillRect/>
          </a:stretch>
        </p:blipFill>
        <p:spPr bwMode="auto">
          <a:xfrm>
            <a:off x="10018710" y="685274"/>
            <a:ext cx="1490802" cy="755498"/>
          </a:xfrm>
          <a:prstGeom prst="rect">
            <a:avLst/>
          </a:prstGeom>
          <a:noFill/>
          <a:ln>
            <a:noFill/>
          </a:ln>
        </p:spPr>
      </p:pic>
      <p:pic>
        <p:nvPicPr>
          <p:cNvPr id="14" name="Picture 226" descr="Em hãy tạo chương trình Scratch để thực hiện ý tưởng của bạn Minh"/>
          <p:cNvPicPr/>
          <p:nvPr/>
        </p:nvPicPr>
        <p:blipFill>
          <a:blip r:embed="rId4">
            <a:extLst>
              <a:ext uri="{28A0092B-C50C-407E-A947-70E740481C1C}">
                <a14:useLocalDpi xmlns:a14="http://schemas.microsoft.com/office/drawing/2010/main" val="0"/>
              </a:ext>
            </a:extLst>
          </a:blip>
          <a:srcRect/>
          <a:stretch>
            <a:fillRect/>
          </a:stretch>
        </p:blipFill>
        <p:spPr bwMode="auto">
          <a:xfrm>
            <a:off x="8064291" y="2056923"/>
            <a:ext cx="1954419" cy="862932"/>
          </a:xfrm>
          <a:prstGeom prst="rect">
            <a:avLst/>
          </a:prstGeom>
          <a:noFill/>
          <a:ln>
            <a:noFill/>
          </a:ln>
        </p:spPr>
      </p:pic>
      <p:pic>
        <p:nvPicPr>
          <p:cNvPr id="15" name="Picture 225" descr="Em hãy tạo chương trình Scratch để thực hiện ý tưởng của bạn Minh"/>
          <p:cNvPicPr/>
          <p:nvPr/>
        </p:nvPicPr>
        <p:blipFill>
          <a:blip r:embed="rId5">
            <a:extLst>
              <a:ext uri="{28A0092B-C50C-407E-A947-70E740481C1C}">
                <a14:useLocalDpi xmlns:a14="http://schemas.microsoft.com/office/drawing/2010/main" val="0"/>
              </a:ext>
            </a:extLst>
          </a:blip>
          <a:srcRect/>
          <a:stretch>
            <a:fillRect/>
          </a:stretch>
        </p:blipFill>
        <p:spPr bwMode="auto">
          <a:xfrm>
            <a:off x="6925018" y="3459086"/>
            <a:ext cx="1139273" cy="763523"/>
          </a:xfrm>
          <a:prstGeom prst="rect">
            <a:avLst/>
          </a:prstGeom>
          <a:noFill/>
          <a:ln>
            <a:noFill/>
          </a:ln>
        </p:spPr>
      </p:pic>
      <p:pic>
        <p:nvPicPr>
          <p:cNvPr id="16" name="Picture 224" descr="Em hãy tạo chương trình Scratch để thực hiện ý tưởng của bạn Minh"/>
          <p:cNvPicPr/>
          <p:nvPr/>
        </p:nvPicPr>
        <p:blipFill>
          <a:blip r:embed="rId6">
            <a:extLst>
              <a:ext uri="{28A0092B-C50C-407E-A947-70E740481C1C}">
                <a14:useLocalDpi xmlns:a14="http://schemas.microsoft.com/office/drawing/2010/main" val="0"/>
              </a:ext>
            </a:extLst>
          </a:blip>
          <a:srcRect/>
          <a:stretch>
            <a:fillRect/>
          </a:stretch>
        </p:blipFill>
        <p:spPr bwMode="auto">
          <a:xfrm>
            <a:off x="2992193" y="4222609"/>
            <a:ext cx="2384425" cy="971706"/>
          </a:xfrm>
          <a:prstGeom prst="rect">
            <a:avLst/>
          </a:prstGeom>
          <a:noFill/>
          <a:ln>
            <a:noFill/>
          </a:ln>
        </p:spPr>
      </p:pic>
    </p:spTree>
    <p:extLst>
      <p:ext uri="{BB962C8B-B14F-4D97-AF65-F5344CB8AC3E}">
        <p14:creationId xmlns:p14="http://schemas.microsoft.com/office/powerpoint/2010/main" val="3375031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78667" y="491099"/>
            <a:ext cx="3354794" cy="967481"/>
            <a:chOff x="778667" y="491099"/>
            <a:chExt cx="3354794" cy="967481"/>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778667" y="491099"/>
              <a:ext cx="1048625" cy="967481"/>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VẬN DỤNG</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778667" y="1369568"/>
            <a:ext cx="10349775" cy="2031325"/>
          </a:xfrm>
          <a:prstGeom prst="rect">
            <a:avLst/>
          </a:prstGeom>
        </p:spPr>
        <p:txBody>
          <a:bodyPr wrap="square">
            <a:spAutoFit/>
          </a:bodyPr>
          <a:lstStyle/>
          <a:p>
            <a:pPr algn="just" defTabSz="342900">
              <a:lnSpc>
                <a:spcPct val="150000"/>
              </a:lnSpc>
            </a:pPr>
            <a:r>
              <a:rPr lang="vi-VN" sz="2800" dirty="0">
                <a:latin typeface="UTM Avo" panose="02040603050506020204" pitchFamily="18" charset="0"/>
                <a:cs typeface="Times New Roman" panose="02020603050405020304" pitchFamily="18" charset="0"/>
              </a:rPr>
              <a:t>1. Em hãy nâng cấp chương trình "Chú chó đáng yêu" và "Bể cá cảnh“ để nhân vật va vào cạnh sân khấu khi bật ngược lại không bị lộn ngược đầu..</a:t>
            </a:r>
          </a:p>
        </p:txBody>
      </p:sp>
      <p:sp>
        <p:nvSpPr>
          <p:cNvPr id="4" name="Rectangle 1"/>
          <p:cNvSpPr>
            <a:spLocks noChangeArrowheads="1"/>
          </p:cNvSpPr>
          <p:nvPr/>
        </p:nvSpPr>
        <p:spPr bwMode="auto">
          <a:xfrm>
            <a:off x="995149" y="3713813"/>
            <a:ext cx="1038238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vật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cạnh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sân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khấu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bật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lại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lộn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ta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kéo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thả</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lệnh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lệnh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6" name="Picture 2" descr="Tin học lớp 4 Bài 15: Tạo chương trình máy tính để diễn tả ý tưở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648" y="4437088"/>
            <a:ext cx="1952546" cy="7232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in học lớp 4 Bài 15: Tạo chương trình máy tính để diễn tả ý tưở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549" y="4542944"/>
            <a:ext cx="2230675" cy="61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72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3009789" y="102399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3569" y="3034708"/>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486032" y="1304187"/>
            <a:ext cx="88092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2800" b="1" u="sng" dirty="0" err="1">
                <a:solidFill>
                  <a:srgbClr val="00B050"/>
                </a:solidFill>
                <a:latin typeface="Times New Roman" panose="02020603050405020304" pitchFamily="18" charset="0"/>
                <a:cs typeface="Times New Roman" panose="02020603050405020304" pitchFamily="18" charset="0"/>
              </a:rPr>
              <a:t>Bài</a:t>
            </a:r>
            <a:r>
              <a:rPr lang="vi-VN" altLang="en-US" sz="2800" b="1" u="sng" dirty="0">
                <a:solidFill>
                  <a:srgbClr val="00B050"/>
                </a:solidFill>
                <a:latin typeface="Times New Roman" panose="02020603050405020304" pitchFamily="18" charset="0"/>
                <a:cs typeface="Times New Roman" panose="02020603050405020304" pitchFamily="18" charset="0"/>
              </a:rPr>
              <a:t> </a:t>
            </a:r>
            <a:r>
              <a:rPr lang="en-US" altLang="en-US" sz="2800" b="1" u="sng" dirty="0">
                <a:solidFill>
                  <a:srgbClr val="00B050"/>
                </a:solidFill>
                <a:latin typeface="Times New Roman" panose="02020603050405020304" pitchFamily="18" charset="0"/>
                <a:cs typeface="Times New Roman" panose="02020603050405020304" pitchFamily="18" charset="0"/>
              </a:rPr>
              <a:t>15</a:t>
            </a:r>
            <a:r>
              <a:rPr lang="vi-VN" altLang="en-US" sz="2800" b="1" dirty="0">
                <a:solidFill>
                  <a:srgbClr val="00B050"/>
                </a:solidFill>
                <a:latin typeface="Times New Roman" panose="02020603050405020304" pitchFamily="18" charset="0"/>
                <a:cs typeface="Times New Roman" panose="02020603050405020304" pitchFamily="18" charset="0"/>
              </a:rPr>
              <a:t>:</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Tạo</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chương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trình</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máy</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tính</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để</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diễn</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tả</a:t>
            </a:r>
            <a:r>
              <a:rPr lang="en-US" altLang="en-US" sz="2800" b="1" dirty="0">
                <a:solidFill>
                  <a:srgbClr val="00B050"/>
                </a:solidFill>
                <a:latin typeface="Times New Roman" panose="02020603050405020304" pitchFamily="18" charset="0"/>
                <a:cs typeface="Times New Roman" panose="02020603050405020304" pitchFamily="18" charset="0"/>
              </a:rPr>
              <a:t> ý </a:t>
            </a:r>
            <a:r>
              <a:rPr lang="en-US" altLang="en-US" sz="2800" b="1" dirty="0" err="1">
                <a:solidFill>
                  <a:srgbClr val="00B050"/>
                </a:solidFill>
                <a:latin typeface="Times New Roman" panose="02020603050405020304" pitchFamily="18" charset="0"/>
                <a:cs typeface="Times New Roman" panose="02020603050405020304" pitchFamily="18" charset="0"/>
              </a:rPr>
              <a:t>tưởng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Tiết</a:t>
            </a:r>
            <a:r>
              <a:rPr lang="en-US" altLang="en-US" sz="2800" b="1" dirty="0">
                <a:solidFill>
                  <a:srgbClr val="00B050"/>
                </a:solidFill>
                <a:latin typeface="Times New Roman" panose="02020603050405020304" pitchFamily="18" charset="0"/>
                <a:cs typeface="Times New Roman" panose="02020603050405020304" pitchFamily="18" charset="0"/>
              </a:rPr>
              <a:t> 1)</a:t>
            </a:r>
            <a:endParaRPr lang="en-US" altLang="en-US" sz="2800" b="1" i="1" dirty="0">
              <a:solidFill>
                <a:srgbClr val="00B05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5" name="Nhóm 4"/>
          <p:cNvGrpSpPr/>
          <p:nvPr/>
        </p:nvGrpSpPr>
        <p:grpSpPr>
          <a:xfrm>
            <a:off x="2819400" y="2548231"/>
            <a:ext cx="9220199" cy="1886515"/>
            <a:chOff x="2819400" y="2548231"/>
            <a:chExt cx="9220199" cy="1886515"/>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dirty="0">
                  <a:latin typeface="Times New Roman" panose="02020603050405020304" pitchFamily="18" charset="0"/>
                  <a:cs typeface="Times New Roman" panose="02020603050405020304" pitchFamily="18" charset="0"/>
                </a:endParaRPr>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359059" y="2760597"/>
              <a:ext cx="7265370"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Nêu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ví</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dụ</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cụ</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về</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sử</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dụng</a:t>
              </a:r>
              <a:r>
                <a:rPr lang="vi-VN" sz="2800" dirty="0">
                  <a:latin typeface="Times New Roman" panose="02020603050405020304" pitchFamily="18" charset="0"/>
                  <a:cs typeface="Times New Roman" panose="02020603050405020304" pitchFamily="18" charset="0"/>
                </a:rPr>
                <a:t> chương </a:t>
              </a:r>
              <a:r>
                <a:rPr lang="vi-VN" sz="2800" dirty="0" err="1">
                  <a:latin typeface="Times New Roman" panose="02020603050405020304" pitchFamily="18" charset="0"/>
                  <a:cs typeface="Times New Roman" panose="02020603050405020304" pitchFamily="18" charset="0"/>
                </a:rPr>
                <a:t>trình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máy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tính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diễn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ý </a:t>
              </a:r>
              <a:r>
                <a:rPr lang="vi-VN" sz="2800" dirty="0" err="1">
                  <a:latin typeface="Times New Roman" panose="02020603050405020304" pitchFamily="18" charset="0"/>
                  <a:cs typeface="Times New Roman" panose="02020603050405020304" pitchFamily="18" charset="0"/>
                </a:rPr>
                <a:t>tưởng</a:t>
              </a:r>
              <a:r>
                <a:rPr lang="vi-VN" sz="2800" dirty="0">
                  <a:latin typeface="Times New Roman" panose="02020603050405020304" pitchFamily="18" charset="0"/>
                  <a:cs typeface="Times New Roman" panose="02020603050405020304" pitchFamily="18" charset="0"/>
                </a:rPr>
                <a:t>, câu </a:t>
              </a:r>
              <a:r>
                <a:rPr lang="vi-VN" sz="2800" dirty="0" err="1">
                  <a:latin typeface="Times New Roman" panose="02020603050405020304" pitchFamily="18" charset="0"/>
                  <a:cs typeface="Times New Roman" panose="02020603050405020304" pitchFamily="18" charset="0"/>
                </a:rPr>
                <a:t>chuyện</a:t>
              </a:r>
              <a:r>
                <a:rPr lang="vi-VN" sz="2800" dirty="0">
                  <a:latin typeface="Times New Roman" panose="02020603050405020304" pitchFamily="18" charset="0"/>
                  <a:cs typeface="Times New Roman" panose="02020603050405020304" pitchFamily="18" charset="0"/>
                </a:rPr>
                <a:t> theo </a:t>
              </a:r>
              <a:r>
                <a:rPr lang="vi-VN" sz="2800" dirty="0" err="1">
                  <a:latin typeface="Times New Roman" panose="02020603050405020304" pitchFamily="18" charset="0"/>
                  <a:cs typeface="Times New Roman" panose="02020603050405020304" pitchFamily="18" charset="0"/>
                </a:rPr>
                <a:t>từng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bước</a:t>
              </a:r>
              <a:r>
                <a:rPr lang="vi-VN" sz="28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2992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6889" y="3699331"/>
            <a:ext cx="3246828" cy="2454706"/>
          </a:xfrm>
          <a:prstGeom prst="rect">
            <a:avLst/>
          </a:prstGeom>
        </p:spPr>
      </p:pic>
      <p:grpSp>
        <p:nvGrpSpPr>
          <p:cNvPr id="5" name="Group 4">
            <a:extLst>
              <a:ext uri="{FF2B5EF4-FFF2-40B4-BE49-F238E27FC236}">
                <a16:creationId xmlns:a16="http://schemas.microsoft.com/office/drawing/2014/main" id="{F2A6422E-1239-424D-A9AC-7C016DFA5003}"/>
              </a:ext>
            </a:extLst>
          </p:cNvPr>
          <p:cNvGrpSpPr/>
          <p:nvPr/>
        </p:nvGrpSpPr>
        <p:grpSpPr>
          <a:xfrm>
            <a:off x="229626" y="-72011"/>
            <a:ext cx="3584091" cy="1777917"/>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619914" y="336256"/>
            <a:ext cx="3076025" cy="878959"/>
          </a:xfrm>
          <a:prstGeom prst="rect">
            <a:avLst/>
          </a:prstGeom>
        </p:spPr>
        <p:txBody>
          <a:bodyPr wrap="square">
            <a:spAutoFit/>
          </a:bodyPr>
          <a:lstStyle/>
          <a:p>
            <a:pPr defTabSz="342900">
              <a:lnSpc>
                <a:spcPct val="150000"/>
              </a:lnSpc>
            </a:pPr>
            <a:r>
              <a:rPr lang="en-US" sz="4000" b="1" dirty="0">
                <a:solidFill>
                  <a:srgbClr val="0998D7"/>
                </a:solidFill>
                <a:latin typeface="SVN-SAF" panose="02040603050506020204" pitchFamily="18" charset="0"/>
                <a:cs typeface="Times New Roman" panose="02020603050405020304" pitchFamily="18" charset="0"/>
              </a:rPr>
              <a:t>KHỞI ĐỘNG</a:t>
            </a:r>
            <a:endParaRPr lang="vi-VN" sz="4000" b="1" dirty="0">
              <a:solidFill>
                <a:srgbClr val="0998D7"/>
              </a:solidFill>
              <a:latin typeface="SVN-SAF" panose="02040603050506020204" pitchFamily="18" charset="0"/>
              <a:cs typeface="Times New Roman" panose="02020603050405020304" pitchFamily="18" charset="0"/>
            </a:endParaRPr>
          </a:p>
        </p:txBody>
      </p:sp>
      <p:grpSp>
        <p:nvGrpSpPr>
          <p:cNvPr id="15" name="Group 14"/>
          <p:cNvGrpSpPr/>
          <p:nvPr/>
        </p:nvGrpSpPr>
        <p:grpSpPr>
          <a:xfrm>
            <a:off x="4012085" y="916570"/>
            <a:ext cx="6618519" cy="3421812"/>
            <a:chOff x="1768766" y="4552258"/>
            <a:chExt cx="7300588" cy="1841622"/>
          </a:xfrm>
        </p:grpSpPr>
        <p:sp>
          <p:nvSpPr>
            <p:cNvPr id="16" name="Speech Bubble: Rectangle with Corners Rounded 9"/>
            <p:cNvSpPr/>
            <p:nvPr/>
          </p:nvSpPr>
          <p:spPr>
            <a:xfrm>
              <a:off x="1768766" y="4644318"/>
              <a:ext cx="7212563" cy="1749562"/>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0"/>
            <p:cNvSpPr/>
            <p:nvPr/>
          </p:nvSpPr>
          <p:spPr>
            <a:xfrm>
              <a:off x="1856791" y="4552258"/>
              <a:ext cx="7212563" cy="1749077"/>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4246160" y="1060339"/>
            <a:ext cx="6230170" cy="2862322"/>
          </a:xfrm>
          <a:prstGeom prst="rect">
            <a:avLst/>
          </a:prstGeom>
        </p:spPr>
        <p:txBody>
          <a:bodyPr wrap="square">
            <a:spAutoFit/>
          </a:bodyPr>
          <a:lstStyle/>
          <a:p>
            <a:pPr algn="ctr" defTabSz="342900">
              <a:lnSpc>
                <a:spcPct val="150000"/>
              </a:lnSpc>
            </a:pPr>
            <a:r>
              <a:rPr lang="vi-VN" altLang="vi-VN" sz="2000" dirty="0">
                <a:latin typeface="UTM Avo" panose="02040603050506020204" pitchFamily="18" charset="0"/>
                <a:cs typeface="Times New Roman" panose="02020603050405020304" pitchFamily="18" charset="0"/>
              </a:rPr>
              <a:t>Nhìn thấy chú mèo di chuyển sống động trên màn  hình  khi  làm  chương  trình  "Điều  khiển rô-bốt", bạn An nghĩ ngay đến chú chó Lu đáng yêu ở nhà. Bạn An muốn tạo một chương trình "Chú chó đáng yêu" để mô tả hoạt động của chú chó Lu trong khu vườn. Vừa chạy chú chó Lu vừa phát ra tiếng sủa như đã tìm thấy gì đó.</a:t>
            </a:r>
            <a:endParaRPr lang="vi-VN" sz="2000" dirty="0">
              <a:latin typeface="UTM Avo" panose="02040603050506020204" pitchFamily="18" charset="0"/>
              <a:cs typeface="Times New Roman" panose="02020603050405020304" pitchFamily="18" charset="0"/>
            </a:endParaRPr>
          </a:p>
        </p:txBody>
      </p:sp>
      <p:pic>
        <p:nvPicPr>
          <p:cNvPr id="28"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06632" y="4926684"/>
            <a:ext cx="1156754" cy="822347"/>
          </a:xfrm>
          <a:prstGeom prst="rect">
            <a:avLst/>
          </a:prstGeom>
        </p:spPr>
      </p:pic>
      <p:sp>
        <p:nvSpPr>
          <p:cNvPr id="29" name="Rectangle 28"/>
          <p:cNvSpPr/>
          <p:nvPr/>
        </p:nvSpPr>
        <p:spPr>
          <a:xfrm>
            <a:off x="5875507" y="5044867"/>
            <a:ext cx="5127286" cy="1015663"/>
          </a:xfrm>
          <a:prstGeom prst="rect">
            <a:avLst/>
          </a:prstGeom>
        </p:spPr>
        <p:txBody>
          <a:bodyPr wrap="square">
            <a:spAutoFit/>
          </a:bodyPr>
          <a:lstStyle/>
          <a:p>
            <a:pPr algn="ctr" defTabSz="342900">
              <a:lnSpc>
                <a:spcPct val="150000"/>
              </a:lnSpc>
            </a:pPr>
            <a:r>
              <a:rPr lang="vi-VN" altLang="vi-VN" sz="2000" dirty="0">
                <a:latin typeface="UTM Avo" panose="02040603050506020204" pitchFamily="18" charset="0"/>
                <a:cs typeface="Times New Roman" panose="02020603050405020304" pitchFamily="18" charset="0"/>
              </a:rPr>
              <a:t>Chúng ta cùng bạn An tìm hiểu để tạo được chương trình đó nhé!</a:t>
            </a:r>
            <a:endParaRPr lang="en-US" altLang="vi-VN" sz="2000" dirty="0">
              <a:latin typeface="UTM Avo" panose="02040603050506020204" pitchFamily="18" charset="0"/>
              <a:cs typeface="Times New Roman" panose="02020603050405020304" pitchFamily="18" charset="0"/>
            </a:endParaRPr>
          </a:p>
        </p:txBody>
      </p:sp>
      <p:pic>
        <p:nvPicPr>
          <p:cNvPr id="30" name="Picture 29"/>
          <p:cNvPicPr>
            <a:picLocks noChangeAspect="1"/>
          </p:cNvPicPr>
          <p:nvPr/>
        </p:nvPicPr>
        <p:blipFill>
          <a:blip r:embed="rId7"/>
          <a:stretch>
            <a:fillRect/>
          </a:stretch>
        </p:blipFill>
        <p:spPr>
          <a:xfrm>
            <a:off x="11368207" y="254982"/>
            <a:ext cx="521581" cy="460458"/>
          </a:xfrm>
          <a:prstGeom prst="rect">
            <a:avLst/>
          </a:prstGeom>
        </p:spPr>
      </p:pic>
    </p:spTree>
    <p:extLst>
      <p:ext uri="{BB962C8B-B14F-4D97-AF65-F5344CB8AC3E}">
        <p14:creationId xmlns:p14="http://schemas.microsoft.com/office/powerpoint/2010/main" val="8533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4.44444E-6 L 2.70833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par>
                          <p:cTn id="18" fill="hold">
                            <p:stCondLst>
                              <p:cond delay="1350"/>
                            </p:stCondLst>
                            <p:childTnLst>
                              <p:par>
                                <p:cTn id="19" presetID="42"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80" y="100091"/>
            <a:ext cx="9657729" cy="738664"/>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a:t>
            </a:r>
            <a:r>
              <a:rPr lang="en-US" sz="2800" b="1" dirty="0">
                <a:solidFill>
                  <a:srgbClr val="F03C69"/>
                </a:solidFill>
                <a:latin typeface="SVN-SAF" panose="02040603050506020204" pitchFamily="18" charset="0"/>
                <a:cs typeface="Times New Roman" panose="02020603050405020304" pitchFamily="18" charset="0"/>
              </a:rPr>
              <a:t>. </a:t>
            </a:r>
            <a:r>
              <a:rPr lang="vi-VN" sz="2800" b="1" dirty="0">
                <a:solidFill>
                  <a:srgbClr val="F03C69"/>
                </a:solidFill>
                <a:latin typeface="SVN-SAF" panose="02040603050506020204" pitchFamily="18" charset="0"/>
                <a:cs typeface="Times New Roman" panose="02020603050405020304" pitchFamily="18" charset="0"/>
              </a:rPr>
              <a:t>Ý TƯỞNG CÂU CHUYỆN VÀ XÂY DỰNG CHƯƠNG TRÌNH</a:t>
            </a:r>
            <a:endParaRPr lang="vi-VN" sz="2800" b="1" dirty="0">
              <a:solidFill>
                <a:srgbClr val="F03C69"/>
              </a:solidFill>
              <a:cs typeface="Times New Roman" panose="02020603050405020304" pitchFamily="18" charset="0"/>
            </a:endParaRPr>
          </a:p>
        </p:txBody>
      </p:sp>
      <p:grpSp>
        <p:nvGrpSpPr>
          <p:cNvPr id="3" name="Group 2"/>
          <p:cNvGrpSpPr/>
          <p:nvPr/>
        </p:nvGrpSpPr>
        <p:grpSpPr>
          <a:xfrm>
            <a:off x="614680" y="578575"/>
            <a:ext cx="10962640" cy="4115268"/>
            <a:chOff x="522612" y="941386"/>
            <a:chExt cx="10962947" cy="2113706"/>
          </a:xfrm>
        </p:grpSpPr>
        <p:sp>
          <p:nvSpPr>
            <p:cNvPr id="4" name="Rectangle 3"/>
            <p:cNvSpPr/>
            <p:nvPr/>
          </p:nvSpPr>
          <p:spPr>
            <a:xfrm>
              <a:off x="3940170" y="1111869"/>
              <a:ext cx="7394147" cy="338394"/>
            </a:xfrm>
            <a:prstGeom prst="rect">
              <a:avLst/>
            </a:prstGeom>
          </p:spPr>
          <p:txBody>
            <a:bodyPr wrap="square">
              <a:spAutoFit/>
            </a:bodyPr>
            <a:lstStyle/>
            <a:p>
              <a:pPr defTabSz="342900">
                <a:lnSpc>
                  <a:spcPct val="150000"/>
                </a:lnSpc>
              </a:pPr>
              <a:r>
                <a:rPr lang="en-US" sz="2800" b="1" dirty="0" err="1">
                  <a:solidFill>
                    <a:srgbClr val="7FC354"/>
                  </a:solidFill>
                  <a:latin typeface="SVN-Avo"/>
                  <a:cs typeface="Times New Roman" panose="02020603050405020304" pitchFamily="18" charset="0"/>
                </a:rPr>
                <a:t>Xác</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định</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công</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việc</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cần</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thực</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hiện</a:t>
              </a:r>
              <a:endParaRPr lang="vi-VN" sz="2800" b="1" dirty="0">
                <a:solidFill>
                  <a:srgbClr val="7FC354"/>
                </a:solidFill>
                <a:latin typeface="SVN-Avo"/>
                <a:cs typeface="Times New Roman" panose="02020603050405020304" pitchFamily="18" charset="0"/>
              </a:endParaRPr>
            </a:p>
          </p:txBody>
        </p:sp>
        <p:sp>
          <p:nvSpPr>
            <p:cNvPr id="5" name="Rectangle: Rounded Corners 4"/>
            <p:cNvSpPr/>
            <p:nvPr/>
          </p:nvSpPr>
          <p:spPr>
            <a:xfrm>
              <a:off x="522612" y="1036933"/>
              <a:ext cx="10962947" cy="997433"/>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31144" y="1484778"/>
              <a:ext cx="10145882" cy="493512"/>
            </a:xfrm>
            <a:prstGeom prst="rect">
              <a:avLst/>
            </a:prstGeom>
          </p:spPr>
          <p:txBody>
            <a:bodyPr wrap="square">
              <a:spAutoFit/>
            </a:bodyPr>
            <a:lstStyle/>
            <a:p>
              <a:pPr algn="just" defTabSz="342900">
                <a:lnSpc>
                  <a:spcPct val="150000"/>
                </a:lnSpc>
              </a:pPr>
              <a:r>
                <a:rPr lang="vi-VN" altLang="vi-VN" sz="2000" dirty="0">
                  <a:latin typeface="UTM Avo" panose="02040603050506020204" pitchFamily="18" charset="0"/>
                  <a:cs typeface="Times New Roman" panose="02020603050405020304" pitchFamily="18" charset="0"/>
                </a:rPr>
                <a:t>Để tạo được chương trình "Chú chó đáng yêu" trong Scratch như bạn An mong muốn, em hãy xác định các công việc phải thực hiện.</a:t>
              </a:r>
              <a:endParaRPr lang="en-US" altLang="vi-VN" sz="2000" dirty="0">
                <a:latin typeface="UTM Avo" panose="02040603050506020204" pitchFamily="18" charset="0"/>
                <a:cs typeface="Times New Roman" panose="02020603050405020304" pitchFamily="18" charset="0"/>
              </a:endParaRPr>
            </a:p>
          </p:txBody>
        </p:sp>
        <p:grpSp>
          <p:nvGrpSpPr>
            <p:cNvPr id="7" name="Group 6"/>
            <p:cNvGrpSpPr/>
            <p:nvPr/>
          </p:nvGrpSpPr>
          <p:grpSpPr>
            <a:xfrm>
              <a:off x="638185" y="941386"/>
              <a:ext cx="6010444" cy="2113706"/>
              <a:chOff x="638185" y="941386"/>
              <a:chExt cx="6010444" cy="2113706"/>
            </a:xfrm>
          </p:grpSpPr>
          <p:grpSp>
            <p:nvGrpSpPr>
              <p:cNvPr id="9" name="Group 8"/>
              <p:cNvGrpSpPr/>
              <p:nvPr/>
            </p:nvGrpSpPr>
            <p:grpSpPr>
              <a:xfrm>
                <a:off x="638185" y="1068533"/>
                <a:ext cx="2578172" cy="393882"/>
                <a:chOff x="6021948" y="1377672"/>
                <a:chExt cx="2578172" cy="393882"/>
              </a:xfrm>
            </p:grpSpPr>
            <p:sp>
              <p:nvSpPr>
                <p:cNvPr id="14" name="Rectangle: Top Corners Rounded 13"/>
                <p:cNvSpPr/>
                <p:nvPr/>
              </p:nvSpPr>
              <p:spPr>
                <a:xfrm>
                  <a:off x="6021948" y="1390971"/>
                  <a:ext cx="2578172" cy="380583"/>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p:cNvSpPr/>
                <p:nvPr/>
              </p:nvSpPr>
              <p:spPr>
                <a:xfrm>
                  <a:off x="6116639" y="1377672"/>
                  <a:ext cx="2202877" cy="379397"/>
                </a:xfrm>
                <a:prstGeom prst="rect">
                  <a:avLst/>
                </a:prstGeom>
              </p:spPr>
              <p:txBody>
                <a:bodyPr wrap="square">
                  <a:spAutoFit/>
                </a:bodyPr>
                <a:lstStyle/>
                <a:p>
                  <a:pPr algn="ctr" defTabSz="342900">
                    <a:lnSpc>
                      <a:spcPct val="150000"/>
                    </a:lnSpc>
                  </a:pPr>
                  <a:r>
                    <a:rPr lang="en-US" sz="2800" b="1" dirty="0">
                      <a:solidFill>
                        <a:schemeClr val="bg1"/>
                      </a:solidFill>
                      <a:latin typeface="UTM Bienvenue" panose="02040603050506020204" pitchFamily="18" charset="0"/>
                      <a:cs typeface="Times New Roman" panose="02020603050405020304" pitchFamily="18" charset="0"/>
                    </a:rPr>
                    <a:t>HOẠT ĐỘNG </a:t>
                  </a:r>
                  <a:endParaRPr lang="vi-VN" sz="2800" b="1" dirty="0">
                    <a:solidFill>
                      <a:schemeClr val="bg1"/>
                    </a:solidFill>
                    <a:latin typeface="UTM Avo" panose="02040603050506020204" pitchFamily="18" charset="0"/>
                    <a:cs typeface="Times New Roman" panose="02020603050405020304" pitchFamily="18" charset="0"/>
                  </a:endParaRPr>
                </a:p>
              </p:txBody>
            </p:sp>
          </p:grpSp>
          <p:grpSp>
            <p:nvGrpSpPr>
              <p:cNvPr id="10" name="Group 9"/>
              <p:cNvGrpSpPr/>
              <p:nvPr/>
            </p:nvGrpSpPr>
            <p:grpSpPr>
              <a:xfrm rot="20419193">
                <a:off x="2882543" y="941386"/>
                <a:ext cx="1121133" cy="639780"/>
                <a:chOff x="10442150" y="1062239"/>
                <a:chExt cx="3996719" cy="2341948"/>
              </a:xfrm>
            </p:grpSpPr>
            <p:pic>
              <p:nvPicPr>
                <p:cNvPr id="1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42150" y="1062239"/>
                  <a:ext cx="3497522" cy="2341948"/>
                </a:xfrm>
                <a:prstGeom prst="rect">
                  <a:avLst/>
                </a:prstGeom>
              </p:spPr>
            </p:pic>
            <p:pic>
              <p:nvPicPr>
                <p:cNvPr id="13"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9209" y="1257936"/>
                  <a:ext cx="3839660" cy="2005948"/>
                </a:xfrm>
                <a:prstGeom prst="rect">
                  <a:avLst/>
                </a:prstGeom>
              </p:spPr>
            </p:pic>
          </p:grpSp>
          <p:sp>
            <p:nvSpPr>
              <p:cNvPr id="11" name="Rectangle 10"/>
              <p:cNvSpPr/>
              <p:nvPr/>
            </p:nvSpPr>
            <p:spPr>
              <a:xfrm>
                <a:off x="6061873" y="2676429"/>
                <a:ext cx="586756" cy="378663"/>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4" name="Text Box 23"/>
          <p:cNvSpPr txBox="1"/>
          <p:nvPr/>
        </p:nvSpPr>
        <p:spPr>
          <a:xfrm>
            <a:off x="1110399" y="2788778"/>
            <a:ext cx="10058400" cy="3554819"/>
          </a:xfrm>
          <a:prstGeom prst="rect">
            <a:avLst/>
          </a:prstGeom>
          <a:noFill/>
        </p:spPr>
        <p:txBody>
          <a:bodyPr wrap="square" rtlCol="0" anchor="t">
            <a:spAutoFit/>
          </a:bodyPr>
          <a:lstStyle/>
          <a:p>
            <a:pPr>
              <a:lnSpc>
                <a:spcPts val="3000"/>
              </a:lnSpc>
            </a:pPr>
            <a:r>
              <a:rPr lang="vi-VN" sz="2000" dirty="0">
                <a:latin typeface="UTM Avo" panose="02040603050506020204"/>
              </a:rPr>
              <a:t>             Trong phần mềm Scratch, em là đạo diễn của câu chuyện hay trò chơi,... Muốn tạo ra một chương trình hay, hấp dẫn thì ý tưởng câu chuyện rất quan trọng. Để có thể tạo được chương trình "Chú chó đáng yêu" theo ý tưởng của bạn An, chúng ta thực hiện các công việc như sau: </a:t>
            </a:r>
          </a:p>
          <a:p>
            <a:pPr marL="457200" indent="-457200">
              <a:lnSpc>
                <a:spcPts val="3000"/>
              </a:lnSpc>
              <a:buAutoNum type="arabicPeriod"/>
            </a:pPr>
            <a:r>
              <a:rPr lang="vi-VN" sz="2000" dirty="0">
                <a:latin typeface="UTM Avo" panose="02040603050506020204"/>
              </a:rPr>
              <a:t>Thay đổi nhân vật và sân khấu:</a:t>
            </a:r>
          </a:p>
          <a:p>
            <a:pPr>
              <a:lnSpc>
                <a:spcPts val="3000"/>
              </a:lnSpc>
            </a:pPr>
            <a:r>
              <a:rPr lang="vi-VN" sz="2000" dirty="0">
                <a:latin typeface="UTM Avo" panose="02040603050506020204"/>
              </a:rPr>
              <a:t>− Nhân vật: Một chú chó.</a:t>
            </a:r>
          </a:p>
          <a:p>
            <a:pPr>
              <a:lnSpc>
                <a:spcPts val="3000"/>
              </a:lnSpc>
            </a:pPr>
            <a:r>
              <a:rPr lang="vi-VN" sz="2000" dirty="0">
                <a:latin typeface="UTM Avo" panose="02040603050506020204"/>
              </a:rPr>
              <a:t>− Sân khấu: Một khu vườn.</a:t>
            </a:r>
          </a:p>
          <a:p>
            <a:pPr>
              <a:lnSpc>
                <a:spcPts val="3000"/>
              </a:lnSpc>
            </a:pPr>
            <a:r>
              <a:rPr lang="vi-VN" sz="2000" dirty="0">
                <a:latin typeface="UTM Avo" panose="02040603050506020204"/>
              </a:rPr>
              <a:t>2. Tạo chương trình:− Sử dụng các lệnh điều khiển chú chó di chuyển đến vị trí ngẫu nhiên trong khu vườn.</a:t>
            </a:r>
            <a:endParaRPr lang="en-US" sz="2000" dirty="0">
              <a:latin typeface="UTM Avo" panose="02040603050506020204"/>
            </a:endParaRPr>
          </a:p>
        </p:txBody>
      </p:sp>
      <p:pic>
        <p:nvPicPr>
          <p:cNvPr id="22" name="Picture 21"/>
          <p:cNvPicPr>
            <a:picLocks noChangeAspect="1"/>
          </p:cNvPicPr>
          <p:nvPr/>
        </p:nvPicPr>
        <p:blipFill>
          <a:blip r:embed="rId6"/>
          <a:stretch>
            <a:fillRect/>
          </a:stretch>
        </p:blipFill>
        <p:spPr>
          <a:xfrm>
            <a:off x="1242166" y="2597369"/>
            <a:ext cx="684179" cy="649255"/>
          </a:xfrm>
          <a:prstGeom prst="rect">
            <a:avLst/>
          </a:prstGeom>
        </p:spPr>
      </p:pic>
    </p:spTree>
    <p:extLst>
      <p:ext uri="{BB962C8B-B14F-4D97-AF65-F5344CB8AC3E}">
        <p14:creationId xmlns:p14="http://schemas.microsoft.com/office/powerpoint/2010/main" val="15573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047003-BDC1-441F-A0E1-7728E4169670}"/>
              </a:ext>
            </a:extLst>
          </p:cNvPr>
          <p:cNvSpPr/>
          <p:nvPr/>
        </p:nvSpPr>
        <p:spPr>
          <a:xfrm>
            <a:off x="669986" y="831672"/>
            <a:ext cx="10069349" cy="4708981"/>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 Sử dụng lệnh điều khiển chú chó không chạy ra khỏi khu vườn.</a:t>
            </a:r>
          </a:p>
          <a:p>
            <a:pPr algn="just" defTabSz="342900">
              <a:lnSpc>
                <a:spcPct val="150000"/>
              </a:lnSpc>
            </a:pPr>
            <a:r>
              <a:rPr lang="vi-VN" sz="2000" dirty="0">
                <a:latin typeface="UTM Avo" panose="02040603050506020204" pitchFamily="18" charset="0"/>
                <a:cs typeface="Times New Roman" panose="02020603050405020304" pitchFamily="18" charset="0"/>
              </a:rPr>
              <a:t>− Sử dụng lệnh điều khiển chú chó phát âm thanh tiếng chó sủa.</a:t>
            </a:r>
          </a:p>
          <a:p>
            <a:pPr marL="457200" indent="-457200" algn="just" defTabSz="342900">
              <a:lnSpc>
                <a:spcPct val="150000"/>
              </a:lnSpc>
              <a:buAutoNum type="alphaLcParenR"/>
            </a:pPr>
            <a:r>
              <a:rPr lang="vi-VN" sz="2000" b="1" dirty="0">
                <a:solidFill>
                  <a:schemeClr val="accent6"/>
                </a:solidFill>
                <a:latin typeface="UTM Avo" panose="02040603050506020204" pitchFamily="18" charset="0"/>
                <a:cs typeface="Times New Roman" panose="02020603050405020304" pitchFamily="18" charset="0"/>
              </a:rPr>
              <a:t>Nhân vật và sân khấu</a:t>
            </a:r>
          </a:p>
          <a:p>
            <a:pPr algn="just" defTabSz="342900">
              <a:lnSpc>
                <a:spcPct val="150000"/>
              </a:lnSpc>
            </a:pPr>
            <a:r>
              <a:rPr lang="vi-VN" sz="2000" dirty="0">
                <a:latin typeface="UTM Avo" panose="02040603050506020204" pitchFamily="18" charset="0"/>
                <a:cs typeface="Times New Roman" panose="02020603050405020304" pitchFamily="18" charset="0"/>
              </a:rPr>
              <a:t>Nhân vật thực hiện hành động trên sân khấu theo các câu lệnh mà em lập trình cho nó.Khi em khởi động phần mềm Scratch, nhân vật mặc định là chú mèo và phông nền sân khấu là màu trắng. Em có thể thêm bớt nhân vật, thay đổi phông nền sân khấu cho phù hợp với nội dung ý tưởng câu chuyện.</a:t>
            </a:r>
          </a:p>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b) Một số lệnh để tạo chương trình </a:t>
            </a:r>
          </a:p>
          <a:p>
            <a:pPr algn="just" defTabSz="342900">
              <a:lnSpc>
                <a:spcPct val="150000"/>
              </a:lnSpc>
            </a:pPr>
            <a:r>
              <a:rPr lang="vi-VN" sz="2000" dirty="0">
                <a:latin typeface="UTM Avo" panose="02040603050506020204" pitchFamily="18" charset="0"/>
                <a:cs typeface="Times New Roman" panose="02020603050405020304" pitchFamily="18" charset="0"/>
              </a:rPr>
              <a:t>Bảng 5 là các lệnh sẽ được sử dụng cho nhân vật chú chó để tạo chương trình thực hiện từng bước ý tưởng của bạn An.</a:t>
            </a:r>
          </a:p>
        </p:txBody>
      </p:sp>
    </p:spTree>
    <p:extLst>
      <p:ext uri="{BB962C8B-B14F-4D97-AF65-F5344CB8AC3E}">
        <p14:creationId xmlns:p14="http://schemas.microsoft.com/office/powerpoint/2010/main" val="31088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82900" y="3968264"/>
            <a:ext cx="7502862" cy="787471"/>
            <a:chOff x="1134262" y="2175655"/>
            <a:chExt cx="7502862" cy="787471"/>
          </a:xfrm>
        </p:grpSpPr>
        <p:pic>
          <p:nvPicPr>
            <p:cNvPr id="9" name="Picture 8"/>
            <p:cNvPicPr>
              <a:picLocks noChangeAspect="1"/>
            </p:cNvPicPr>
            <p:nvPr/>
          </p:nvPicPr>
          <p:blipFill>
            <a:blip r:embed="rId3"/>
            <a:stretch>
              <a:fillRect/>
            </a:stretch>
          </p:blipFill>
          <p:spPr>
            <a:xfrm>
              <a:off x="1134262" y="2175655"/>
              <a:ext cx="799873" cy="787471"/>
            </a:xfrm>
            <a:prstGeom prst="rect">
              <a:avLst/>
            </a:prstGeom>
          </p:spPr>
        </p:pic>
        <p:sp>
          <p:nvSpPr>
            <p:cNvPr id="10" name="Rectangle 9"/>
            <p:cNvSpPr/>
            <p:nvPr/>
          </p:nvSpPr>
          <p:spPr>
            <a:xfrm>
              <a:off x="1934135" y="2348656"/>
              <a:ext cx="6702989" cy="441468"/>
            </a:xfrm>
            <a:prstGeom prst="rect">
              <a:avLst/>
            </a:prstGeom>
          </p:spPr>
          <p:txBody>
            <a:bodyPr wrap="none">
              <a:spAutoFit/>
            </a:bodyPr>
            <a:lstStyle/>
            <a:p>
              <a:pPr>
                <a:lnSpc>
                  <a:spcPts val="3000"/>
                </a:lnSpc>
              </a:pPr>
              <a:r>
                <a:rPr lang="en-US" altLang="vi-VN" sz="2000" dirty="0">
                  <a:latin typeface="UTM Avo" panose="02040603050506020204" pitchFamily="18" charset="0"/>
                  <a:cs typeface="Times New Roman" panose="02020603050405020304" pitchFamily="18" charset="0"/>
                </a:rPr>
                <a:t> </a:t>
              </a:r>
              <a:r>
                <a:rPr lang="vi-VN" altLang="vi-VN" sz="2000" dirty="0">
                  <a:latin typeface="UTM Avo" panose="02040603050506020204" pitchFamily="18" charset="0"/>
                  <a:cs typeface="Times New Roman" panose="02020603050405020304" pitchFamily="18" charset="0"/>
                </a:rPr>
                <a:t>Chương trình nào dưới đây thực hiện ý tưởng của bạn An?</a:t>
              </a:r>
              <a:endParaRPr lang="en-US" altLang="vi-VN" sz="2000" dirty="0">
                <a:latin typeface="UTM Avo" panose="02040603050506020204" pitchFamily="18" charset="0"/>
                <a:cs typeface="Times New Roman" panose="02020603050405020304" pitchFamily="18" charset="0"/>
              </a:endParaRPr>
            </a:p>
          </p:txBody>
        </p:sp>
      </p:grpSp>
      <p:pic>
        <p:nvPicPr>
          <p:cNvPr id="4" name="Hình ảnh 3" descr="Tạo hình cắt từ Màn hình"/>
          <p:cNvPicPr>
            <a:picLocks noChangeAspect="1"/>
          </p:cNvPicPr>
          <p:nvPr/>
        </p:nvPicPr>
        <p:blipFill rotWithShape="1">
          <a:blip r:embed="rId4">
            <a:extLst>
              <a:ext uri="{28A0092B-C50C-407E-A947-70E740481C1C}">
                <a14:useLocalDpi xmlns:a14="http://schemas.microsoft.com/office/drawing/2010/main" val="0"/>
              </a:ext>
            </a:extLst>
          </a:blip>
          <a:srcRect t="6205"/>
          <a:stretch/>
        </p:blipFill>
        <p:spPr>
          <a:xfrm>
            <a:off x="2117685" y="4755734"/>
            <a:ext cx="8375430" cy="1969153"/>
          </a:xfrm>
          <a:prstGeom prst="rect">
            <a:avLst/>
          </a:prstGeom>
        </p:spPr>
      </p:pic>
      <p:sp>
        <p:nvSpPr>
          <p:cNvPr id="13" name="Oval 12"/>
          <p:cNvSpPr/>
          <p:nvPr/>
        </p:nvSpPr>
        <p:spPr>
          <a:xfrm>
            <a:off x="7244970" y="6173518"/>
            <a:ext cx="486139" cy="486139"/>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2" name="Hình ảnh 1" descr="Tạo hình cắt từ Màn hình"/>
          <p:cNvPicPr>
            <a:picLocks noChangeAspect="1"/>
          </p:cNvPicPr>
          <p:nvPr/>
        </p:nvPicPr>
        <p:blipFill rotWithShape="1">
          <a:blip r:embed="rId5">
            <a:extLst>
              <a:ext uri="{28A0092B-C50C-407E-A947-70E740481C1C}">
                <a14:useLocalDpi xmlns:a14="http://schemas.microsoft.com/office/drawing/2010/main" val="0"/>
              </a:ext>
            </a:extLst>
          </a:blip>
          <a:srcRect t="1287" b="-1"/>
          <a:stretch/>
        </p:blipFill>
        <p:spPr>
          <a:xfrm>
            <a:off x="1182900" y="156783"/>
            <a:ext cx="9173980" cy="3638479"/>
          </a:xfrm>
          <a:prstGeom prst="rect">
            <a:avLst/>
          </a:prstGeom>
        </p:spPr>
      </p:pic>
    </p:spTree>
    <p:extLst>
      <p:ext uri="{BB962C8B-B14F-4D97-AF65-F5344CB8AC3E}">
        <p14:creationId xmlns:p14="http://schemas.microsoft.com/office/powerpoint/2010/main" val="96686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redondeado 4">
            <a:hlinkClick r:id="rId3" action="ppaction://hlinksldjump"/>
          </p:cNvPr>
          <p:cNvSpPr/>
          <p:nvPr/>
        </p:nvSpPr>
        <p:spPr>
          <a:xfrm>
            <a:off x="7525743" y="2918012"/>
            <a:ext cx="2026024"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black"/>
                </a:solidFill>
                <a:effectLst/>
                <a:uLnTx/>
                <a:uFillTx/>
                <a:latin typeface="Calibri"/>
                <a:ea typeface="+mn-ea"/>
                <a:cs typeface="+mn-cs"/>
              </a:rPr>
              <a:t>BẮT ĐẦU</a:t>
            </a:r>
            <a:endParaRPr kumimoji="0" lang="es-CL"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5783" y="489566"/>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70552"/>
            <a:ext cx="4367579" cy="4039634"/>
          </a:xfrm>
          <a:prstGeom prst="rect">
            <a:avLst/>
          </a:prstGeom>
        </p:spPr>
      </p:pic>
      <p:sp>
        <p:nvSpPr>
          <p:cNvPr id="8" name="TextBox 7"/>
          <p:cNvSpPr txBox="1"/>
          <p:nvPr/>
        </p:nvSpPr>
        <p:spPr>
          <a:xfrm>
            <a:off x="773723" y="703385"/>
            <a:ext cx="4114800" cy="6001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 HÀNH VŨ TRỤ</a:t>
            </a:r>
          </a:p>
        </p:txBody>
      </p:sp>
    </p:spTree>
    <p:extLst>
      <p:ext uri="{BB962C8B-B14F-4D97-AF65-F5344CB8AC3E}">
        <p14:creationId xmlns:p14="http://schemas.microsoft.com/office/powerpoint/2010/main" val="101844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8374</TotalTime>
  <Words>1323</Words>
  <Application>Microsoft Office PowerPoint</Application>
  <PresentationFormat>Widescreen</PresentationFormat>
  <Paragraphs>143</Paragraphs>
  <Slides>34</Slides>
  <Notes>4</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等线</vt:lpstr>
      <vt:lpstr>Arial</vt:lpstr>
      <vt:lpstr>Calibri</vt:lpstr>
      <vt:lpstr>Calibri Light</vt:lpstr>
      <vt:lpstr>iCiel Cadena</vt:lpstr>
      <vt:lpstr>Impact</vt:lpstr>
      <vt:lpstr>Segoe Print</vt:lpstr>
      <vt:lpstr>Sitka Subheading</vt:lpstr>
      <vt:lpstr>SVN-Avo</vt:lpstr>
      <vt:lpstr>SVN-SAF</vt:lpstr>
      <vt:lpstr>Times New Roman</vt:lpstr>
      <vt:lpstr>UTM Avo</vt:lpstr>
      <vt:lpstr>UTM Bienvenue</vt:lpstr>
      <vt:lpstr>UTM HelvetIns</vt:lpstr>
      <vt:lpstr>1_Office 主题</vt:lpstr>
      <vt:lpstr>Tema de Office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Nguyen Van Tiem</cp:lastModifiedBy>
  <cp:revision>304</cp:revision>
  <dcterms:created xsi:type="dcterms:W3CDTF">2021-11-14T08:33:55Z</dcterms:created>
  <dcterms:modified xsi:type="dcterms:W3CDTF">2024-04-15T03:17:31Z</dcterms:modified>
</cp:coreProperties>
</file>