
<file path=[Content_Types].xml><?xml version="1.0" encoding="utf-8"?>
<Types xmlns="http://schemas.openxmlformats.org/package/2006/content-types">
  <Default Extension="png" ContentType="image/png"/>
  <Default Extension="jfif" ContentType="image/jpeg"/>
  <Default Extension="mp3" ContentType="audio/mpe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7.wav" ContentType="audio/wav"/>
  <Override PartName="/ppt/media/audio8.wav" ContentType="audio/wav"/>
  <Override PartName="/ppt/media/audio9.wav" ContentType="audio/wav"/>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37" r:id="rId2"/>
    <p:sldMasterId id="2147483849" r:id="rId3"/>
  </p:sldMasterIdLst>
  <p:notesMasterIdLst>
    <p:notesMasterId r:id="rId34"/>
  </p:notesMasterIdLst>
  <p:sldIdLst>
    <p:sldId id="2995" r:id="rId4"/>
    <p:sldId id="2996" r:id="rId5"/>
    <p:sldId id="2997" r:id="rId6"/>
    <p:sldId id="2998" r:id="rId7"/>
    <p:sldId id="2975" r:id="rId8"/>
    <p:sldId id="2990" r:id="rId9"/>
    <p:sldId id="2994" r:id="rId10"/>
    <p:sldId id="3074" r:id="rId11"/>
    <p:sldId id="3087" r:id="rId12"/>
    <p:sldId id="3088" r:id="rId13"/>
    <p:sldId id="3089" r:id="rId14"/>
    <p:sldId id="3090" r:id="rId15"/>
    <p:sldId id="3031" r:id="rId16"/>
    <p:sldId id="3021" r:id="rId17"/>
    <p:sldId id="3058" r:id="rId18"/>
    <p:sldId id="3059" r:id="rId19"/>
    <p:sldId id="2976" r:id="rId20"/>
    <p:sldId id="3086" r:id="rId21"/>
    <p:sldId id="3077" r:id="rId22"/>
    <p:sldId id="3078" r:id="rId23"/>
    <p:sldId id="3079" r:id="rId24"/>
    <p:sldId id="3080" r:id="rId25"/>
    <p:sldId id="3081" r:id="rId26"/>
    <p:sldId id="3082" r:id="rId27"/>
    <p:sldId id="3083" r:id="rId28"/>
    <p:sldId id="3084" r:id="rId29"/>
    <p:sldId id="3085" r:id="rId30"/>
    <p:sldId id="2993" r:id="rId31"/>
    <p:sldId id="2986"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5A3049"/>
    <a:srgbClr val="5B2F56"/>
    <a:srgbClr val="FF6600"/>
    <a:srgbClr val="0998D7"/>
    <a:srgbClr val="FF3399"/>
    <a:srgbClr val="FFFFFF"/>
    <a:srgbClr val="0000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0" autoAdjust="0"/>
    <p:restoredTop sz="92727" autoAdjust="0"/>
  </p:normalViewPr>
  <p:slideViewPr>
    <p:cSldViewPr snapToGrid="0">
      <p:cViewPr>
        <p:scale>
          <a:sx n="50" d="100"/>
          <a:sy n="50" d="100"/>
        </p:scale>
        <p:origin x="540" y="4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13/06/2023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00734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5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16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11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57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3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37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15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442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5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389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7766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3994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558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6621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887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754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126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77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6/13/2023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1142011"/>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8642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7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8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6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95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36636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2D152F-6F5E-48CF-A181-2BBC38F9FB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B90BE1-FDAB-420A-BDC8-F3D2682E8B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0730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0.png"/><Relationship Id="rId18" Type="http://schemas.openxmlformats.org/officeDocument/2006/relationships/image" Target="../media/image31.png"/><Relationship Id="rId26" Type="http://schemas.openxmlformats.org/officeDocument/2006/relationships/image" Target="../media/image48.png"/><Relationship Id="rId3" Type="http://schemas.openxmlformats.org/officeDocument/2006/relationships/slideLayout" Target="../slideLayouts/slideLayout7.xml"/><Relationship Id="rId21" Type="http://schemas.openxmlformats.org/officeDocument/2006/relationships/image" Target="../media/image43.gif"/><Relationship Id="rId7" Type="http://schemas.openxmlformats.org/officeDocument/2006/relationships/audio" Target="../media/audio1.wav"/><Relationship Id="rId12" Type="http://schemas.openxmlformats.org/officeDocument/2006/relationships/image" Target="../media/image39.png"/><Relationship Id="rId17" Type="http://schemas.openxmlformats.org/officeDocument/2006/relationships/image" Target="../media/image40.png"/><Relationship Id="rId25" Type="http://schemas.openxmlformats.org/officeDocument/2006/relationships/image" Target="../media/image47.png"/><Relationship Id="rId2" Type="http://schemas.microsoft.com/office/2007/relationships/media" Target="../media/media3.mp3"/><Relationship Id="rId16" Type="http://schemas.openxmlformats.org/officeDocument/2006/relationships/image" Target="../media/image28.png"/><Relationship Id="rId20" Type="http://schemas.openxmlformats.org/officeDocument/2006/relationships/image" Target="../media/image42.gif"/><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4.gif"/><Relationship Id="rId24" Type="http://schemas.openxmlformats.org/officeDocument/2006/relationships/image" Target="../media/image46.png"/><Relationship Id="rId5" Type="http://schemas.openxmlformats.org/officeDocument/2006/relationships/audio" Target="../media/audio3.wav"/><Relationship Id="rId15" Type="http://schemas.openxmlformats.org/officeDocument/2006/relationships/image" Target="../media/image27.png"/><Relationship Id="rId23" Type="http://schemas.openxmlformats.org/officeDocument/2006/relationships/image" Target="../media/image45.png"/><Relationship Id="rId28" Type="http://schemas.openxmlformats.org/officeDocument/2006/relationships/image" Target="../media/image49.png"/><Relationship Id="rId10" Type="http://schemas.openxmlformats.org/officeDocument/2006/relationships/image" Target="../media/image25.png"/><Relationship Id="rId19" Type="http://schemas.openxmlformats.org/officeDocument/2006/relationships/image" Target="../media/image41.gif"/><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6.png"/><Relationship Id="rId22" Type="http://schemas.openxmlformats.org/officeDocument/2006/relationships/image" Target="../media/image44.png"/><Relationship Id="rId27"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0.png"/><Relationship Id="rId18" Type="http://schemas.openxmlformats.org/officeDocument/2006/relationships/image" Target="../media/image44.png"/><Relationship Id="rId26" Type="http://schemas.openxmlformats.org/officeDocument/2006/relationships/image" Target="../media/image40.png"/><Relationship Id="rId3" Type="http://schemas.openxmlformats.org/officeDocument/2006/relationships/slideLayout" Target="../slideLayouts/slideLayout7.xml"/><Relationship Id="rId21" Type="http://schemas.openxmlformats.org/officeDocument/2006/relationships/image" Target="../media/image48.png"/><Relationship Id="rId7" Type="http://schemas.openxmlformats.org/officeDocument/2006/relationships/audio" Target="../media/audio1.wav"/><Relationship Id="rId12" Type="http://schemas.openxmlformats.org/officeDocument/2006/relationships/image" Target="../media/image39.png"/><Relationship Id="rId17" Type="http://schemas.openxmlformats.org/officeDocument/2006/relationships/image" Target="../media/image43.gif"/><Relationship Id="rId25" Type="http://schemas.openxmlformats.org/officeDocument/2006/relationships/image" Target="../media/image51.png"/><Relationship Id="rId2" Type="http://schemas.microsoft.com/office/2007/relationships/media" Target="../media/media3.mp3"/><Relationship Id="rId16" Type="http://schemas.openxmlformats.org/officeDocument/2006/relationships/image" Target="../media/image42.gif"/><Relationship Id="rId20" Type="http://schemas.openxmlformats.org/officeDocument/2006/relationships/image" Target="../media/image46.png"/><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4.gif"/><Relationship Id="rId24"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41.gif"/><Relationship Id="rId23" Type="http://schemas.openxmlformats.org/officeDocument/2006/relationships/image" Target="../media/image26.png"/><Relationship Id="rId10" Type="http://schemas.openxmlformats.org/officeDocument/2006/relationships/image" Target="../media/image25.png"/><Relationship Id="rId19" Type="http://schemas.openxmlformats.org/officeDocument/2006/relationships/image" Target="../media/image45.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31.png"/><Relationship Id="rId22" Type="http://schemas.openxmlformats.org/officeDocument/2006/relationships/image" Target="../media/image50.png"/><Relationship Id="rId27"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0.png"/><Relationship Id="rId18" Type="http://schemas.openxmlformats.org/officeDocument/2006/relationships/image" Target="../media/image31.png"/><Relationship Id="rId26" Type="http://schemas.openxmlformats.org/officeDocument/2006/relationships/image" Target="../media/image52.png"/><Relationship Id="rId3" Type="http://schemas.openxmlformats.org/officeDocument/2006/relationships/slideLayout" Target="../slideLayouts/slideLayout7.xml"/><Relationship Id="rId21" Type="http://schemas.openxmlformats.org/officeDocument/2006/relationships/image" Target="../media/image43.gif"/><Relationship Id="rId7" Type="http://schemas.openxmlformats.org/officeDocument/2006/relationships/audio" Target="../media/audio1.wav"/><Relationship Id="rId12" Type="http://schemas.openxmlformats.org/officeDocument/2006/relationships/image" Target="../media/image39.png"/><Relationship Id="rId17" Type="http://schemas.openxmlformats.org/officeDocument/2006/relationships/image" Target="../media/image40.png"/><Relationship Id="rId25" Type="http://schemas.openxmlformats.org/officeDocument/2006/relationships/image" Target="../media/image48.png"/><Relationship Id="rId2" Type="http://schemas.microsoft.com/office/2007/relationships/media" Target="../media/media3.mp3"/><Relationship Id="rId16" Type="http://schemas.openxmlformats.org/officeDocument/2006/relationships/image" Target="../media/image28.png"/><Relationship Id="rId20" Type="http://schemas.openxmlformats.org/officeDocument/2006/relationships/image" Target="../media/image42.gif"/><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4.gif"/><Relationship Id="rId24" Type="http://schemas.openxmlformats.org/officeDocument/2006/relationships/image" Target="../media/image46.png"/><Relationship Id="rId5" Type="http://schemas.openxmlformats.org/officeDocument/2006/relationships/audio" Target="../media/audio3.wav"/><Relationship Id="rId15" Type="http://schemas.openxmlformats.org/officeDocument/2006/relationships/image" Target="../media/image50.png"/><Relationship Id="rId23" Type="http://schemas.openxmlformats.org/officeDocument/2006/relationships/image" Target="../media/image45.png"/><Relationship Id="rId10" Type="http://schemas.openxmlformats.org/officeDocument/2006/relationships/image" Target="../media/image25.png"/><Relationship Id="rId19" Type="http://schemas.openxmlformats.org/officeDocument/2006/relationships/image" Target="../media/image41.gif"/><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6.png"/><Relationship Id="rId22" Type="http://schemas.openxmlformats.org/officeDocument/2006/relationships/image" Target="../media/image44.png"/><Relationship Id="rId27"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4.wav"/><Relationship Id="rId1" Type="http://schemas.openxmlformats.org/officeDocument/2006/relationships/slideLayout" Target="../slideLayouts/slideLayout17.xml"/><Relationship Id="rId5" Type="http://schemas.openxmlformats.org/officeDocument/2006/relationships/audio" Target="../media/audio4.wav"/><Relationship Id="rId4" Type="http://schemas.openxmlformats.org/officeDocument/2006/relationships/image" Target="../media/image63.gi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2.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1.png"/><Relationship Id="rId1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audio" Target="../media/audio7.wav"/><Relationship Id="rId16" Type="http://schemas.openxmlformats.org/officeDocument/2006/relationships/image" Target="../media/image74.gif"/><Relationship Id="rId1" Type="http://schemas.openxmlformats.org/officeDocument/2006/relationships/slideLayout" Target="../slideLayouts/slideLayout23.xml"/><Relationship Id="rId6" Type="http://schemas.openxmlformats.org/officeDocument/2006/relationships/image" Target="../media/image64.jpg"/><Relationship Id="rId11" Type="http://schemas.openxmlformats.org/officeDocument/2006/relationships/image" Target="../media/image69.png"/><Relationship Id="rId5" Type="http://schemas.openxmlformats.org/officeDocument/2006/relationships/audio" Target="../media/audio9.wav"/><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audio" Target="../media/audio8.wav"/><Relationship Id="rId9" Type="http://schemas.openxmlformats.org/officeDocument/2006/relationships/image" Target="../media/image67.png"/><Relationship Id="rId14" Type="http://schemas.openxmlformats.org/officeDocument/2006/relationships/image" Target="../media/image72.gif"/></Relationships>
</file>

<file path=ppt/slides/_rels/slide2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4.wav"/><Relationship Id="rId7" Type="http://schemas.openxmlformats.org/officeDocument/2006/relationships/image" Target="../media/image77.png"/><Relationship Id="rId2" Type="http://schemas.openxmlformats.org/officeDocument/2006/relationships/audio" Target="../media/audio7.wav"/><Relationship Id="rId1" Type="http://schemas.openxmlformats.org/officeDocument/2006/relationships/slideLayout" Target="../slideLayouts/slideLayout23.xml"/><Relationship Id="rId6" Type="http://schemas.openxmlformats.org/officeDocument/2006/relationships/image" Target="../media/image76.jpg"/><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78.gif"/></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4.wav"/><Relationship Id="rId7" Type="http://schemas.openxmlformats.org/officeDocument/2006/relationships/image" Target="../media/image80.gif"/><Relationship Id="rId2" Type="http://schemas.openxmlformats.org/officeDocument/2006/relationships/audio" Target="../media/audio7.wav"/><Relationship Id="rId1" Type="http://schemas.openxmlformats.org/officeDocument/2006/relationships/slideLayout" Target="../slideLayouts/slideLayout23.xml"/><Relationship Id="rId6" Type="http://schemas.openxmlformats.org/officeDocument/2006/relationships/image" Target="../media/image79.jpg"/><Relationship Id="rId5" Type="http://schemas.openxmlformats.org/officeDocument/2006/relationships/audio" Target="../media/audio9.wav"/><Relationship Id="rId10" Type="http://schemas.openxmlformats.org/officeDocument/2006/relationships/image" Target="../media/image82.gif"/><Relationship Id="rId4" Type="http://schemas.openxmlformats.org/officeDocument/2006/relationships/audio" Target="../media/audio8.wav"/><Relationship Id="rId9" Type="http://schemas.openxmlformats.org/officeDocument/2006/relationships/image" Target="../media/image81.jpe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4.wav"/><Relationship Id="rId7" Type="http://schemas.openxmlformats.org/officeDocument/2006/relationships/image" Target="../media/image84.png"/><Relationship Id="rId2" Type="http://schemas.openxmlformats.org/officeDocument/2006/relationships/audio" Target="../media/audio7.wav"/><Relationship Id="rId1" Type="http://schemas.openxmlformats.org/officeDocument/2006/relationships/slideLayout" Target="../slideLayouts/slideLayout23.xml"/><Relationship Id="rId6" Type="http://schemas.openxmlformats.org/officeDocument/2006/relationships/image" Target="../media/image83.jpg"/><Relationship Id="rId5" Type="http://schemas.openxmlformats.org/officeDocument/2006/relationships/audio" Target="../media/audio9.wav"/><Relationship Id="rId10" Type="http://schemas.openxmlformats.org/officeDocument/2006/relationships/image" Target="../media/image86.png"/><Relationship Id="rId4" Type="http://schemas.openxmlformats.org/officeDocument/2006/relationships/audio" Target="../media/audio8.wav"/><Relationship Id="rId9" Type="http://schemas.openxmlformats.org/officeDocument/2006/relationships/image" Target="../media/image85.jpe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tmp"/><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73.jpeg"/><Relationship Id="rId2" Type="http://schemas.openxmlformats.org/officeDocument/2006/relationships/audio" Target="../media/audio7.wav"/><Relationship Id="rId1" Type="http://schemas.openxmlformats.org/officeDocument/2006/relationships/slideLayout" Target="../slideLayouts/slideLayout23.xml"/><Relationship Id="rId6" Type="http://schemas.openxmlformats.org/officeDocument/2006/relationships/image" Target="../media/image87.jpg"/><Relationship Id="rId11" Type="http://schemas.openxmlformats.org/officeDocument/2006/relationships/image" Target="../media/image92.png"/><Relationship Id="rId5" Type="http://schemas.openxmlformats.org/officeDocument/2006/relationships/audio" Target="../media/audio9.wav"/><Relationship Id="rId15" Type="http://schemas.openxmlformats.org/officeDocument/2006/relationships/image" Target="../media/image95.png"/><Relationship Id="rId10" Type="http://schemas.openxmlformats.org/officeDocument/2006/relationships/image" Target="../media/image91.png"/><Relationship Id="rId4" Type="http://schemas.openxmlformats.org/officeDocument/2006/relationships/audio" Target="../media/audio8.wav"/><Relationship Id="rId9" Type="http://schemas.openxmlformats.org/officeDocument/2006/relationships/image" Target="../media/image90.png"/><Relationship Id="rId14" Type="http://schemas.openxmlformats.org/officeDocument/2006/relationships/image" Target="../media/image94.jpg"/></Relationships>
</file>

<file path=ppt/slides/_rels/slide25.xml.rels><?xml version="1.0" encoding="UTF-8" standalone="yes"?>
<Relationships xmlns="http://schemas.openxmlformats.org/package/2006/relationships"><Relationship Id="rId8" Type="http://schemas.openxmlformats.org/officeDocument/2006/relationships/image" Target="../media/image98.gif"/><Relationship Id="rId13" Type="http://schemas.openxmlformats.org/officeDocument/2006/relationships/image" Target="../media/image101.png"/><Relationship Id="rId3" Type="http://schemas.openxmlformats.org/officeDocument/2006/relationships/audio" Target="../media/audio4.wav"/><Relationship Id="rId7" Type="http://schemas.openxmlformats.org/officeDocument/2006/relationships/image" Target="../media/image97.png"/><Relationship Id="rId12" Type="http://schemas.openxmlformats.org/officeDocument/2006/relationships/image" Target="../media/image82.gif"/><Relationship Id="rId2" Type="http://schemas.openxmlformats.org/officeDocument/2006/relationships/audio" Target="../media/audio7.wav"/><Relationship Id="rId1" Type="http://schemas.openxmlformats.org/officeDocument/2006/relationships/slideLayout" Target="../slideLayouts/slideLayout23.xml"/><Relationship Id="rId6" Type="http://schemas.openxmlformats.org/officeDocument/2006/relationships/image" Target="../media/image96.jpg"/><Relationship Id="rId11" Type="http://schemas.openxmlformats.org/officeDocument/2006/relationships/image" Target="../media/image100.jpg"/><Relationship Id="rId5" Type="http://schemas.openxmlformats.org/officeDocument/2006/relationships/audio" Target="../media/audio9.wav"/><Relationship Id="rId10" Type="http://schemas.openxmlformats.org/officeDocument/2006/relationships/image" Target="../media/image99.tmp"/><Relationship Id="rId4" Type="http://schemas.openxmlformats.org/officeDocument/2006/relationships/audio" Target="../media/audio8.wav"/><Relationship Id="rId9" Type="http://schemas.openxmlformats.org/officeDocument/2006/relationships/image" Target="../media/image73.jpeg"/></Relationships>
</file>

<file path=ppt/slides/_rels/slide26.xml.rels><?xml version="1.0" encoding="UTF-8" standalone="yes"?>
<Relationships xmlns="http://schemas.openxmlformats.org/package/2006/relationships"><Relationship Id="rId8" Type="http://schemas.openxmlformats.org/officeDocument/2006/relationships/image" Target="../media/image104.gif"/><Relationship Id="rId13" Type="http://schemas.openxmlformats.org/officeDocument/2006/relationships/image" Target="../media/image108.jpeg"/><Relationship Id="rId3" Type="http://schemas.openxmlformats.org/officeDocument/2006/relationships/audio" Target="../media/audio4.wav"/><Relationship Id="rId7" Type="http://schemas.openxmlformats.org/officeDocument/2006/relationships/image" Target="../media/image103.png"/><Relationship Id="rId12" Type="http://schemas.openxmlformats.org/officeDocument/2006/relationships/image" Target="../media/image107.tmp"/><Relationship Id="rId2" Type="http://schemas.openxmlformats.org/officeDocument/2006/relationships/audio" Target="../media/audio7.wav"/><Relationship Id="rId1" Type="http://schemas.openxmlformats.org/officeDocument/2006/relationships/slideLayout" Target="../slideLayouts/slideLayout23.xml"/><Relationship Id="rId6" Type="http://schemas.openxmlformats.org/officeDocument/2006/relationships/image" Target="../media/image102.png"/><Relationship Id="rId11" Type="http://schemas.openxmlformats.org/officeDocument/2006/relationships/image" Target="../media/image73.jpeg"/><Relationship Id="rId5" Type="http://schemas.openxmlformats.org/officeDocument/2006/relationships/audio" Target="../media/audio9.wav"/><Relationship Id="rId10" Type="http://schemas.openxmlformats.org/officeDocument/2006/relationships/image" Target="../media/image106.gif"/><Relationship Id="rId4" Type="http://schemas.openxmlformats.org/officeDocument/2006/relationships/audio" Target="../media/audio8.wav"/><Relationship Id="rId9" Type="http://schemas.openxmlformats.org/officeDocument/2006/relationships/image" Target="../media/image105.gif"/><Relationship Id="rId1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gif"/><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gif"/><Relationship Id="rId2" Type="http://schemas.openxmlformats.org/officeDocument/2006/relationships/audio" Target="../media/media2.mp3"/><Relationship Id="rId16" Type="http://schemas.openxmlformats.org/officeDocument/2006/relationships/image" Target="../media/image37.gif"/><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72532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0251" y="593929"/>
            <a:ext cx="6172200" cy="707886"/>
          </a:xfrm>
          <a:prstGeom prst="rect">
            <a:avLst/>
          </a:prstGeom>
          <a:noFill/>
        </p:spPr>
        <p:txBody>
          <a:bodyPr wrap="square" rtlCol="0">
            <a:spAutoFit/>
          </a:bodyPr>
          <a:lstStyle/>
          <a:p>
            <a:pPr lvl="0">
              <a:defRPr/>
            </a:pPr>
            <a:r>
              <a:rPr lang="vi-VN" sz="2000" dirty="0" err="1">
                <a:solidFill>
                  <a:srgbClr val="000000"/>
                </a:solidFill>
                <a:latin typeface="UTM Avo" panose="02040603050506020204"/>
              </a:rPr>
              <a:t>Nếu</a:t>
            </a:r>
            <a:r>
              <a:rPr lang="vi-VN" sz="2000" dirty="0">
                <a:solidFill>
                  <a:srgbClr val="000000"/>
                </a:solidFill>
                <a:latin typeface="UTM Avo" panose="02040603050506020204"/>
              </a:rPr>
              <a:t> </a:t>
            </a:r>
            <a:r>
              <a:rPr lang="vi-VN" sz="2000" dirty="0" err="1">
                <a:solidFill>
                  <a:srgbClr val="000000"/>
                </a:solidFill>
                <a:latin typeface="UTM Avo" panose="02040603050506020204"/>
              </a:rPr>
              <a:t>thực</a:t>
            </a:r>
            <a:r>
              <a:rPr lang="vi-VN" sz="2000" dirty="0">
                <a:solidFill>
                  <a:srgbClr val="000000"/>
                </a:solidFill>
                <a:latin typeface="UTM Avo" panose="02040603050506020204"/>
              </a:rPr>
              <a:t> </a:t>
            </a:r>
            <a:r>
              <a:rPr lang="vi-VN" sz="2000" dirty="0" err="1">
                <a:solidFill>
                  <a:srgbClr val="000000"/>
                </a:solidFill>
                <a:latin typeface="UTM Avo" panose="02040603050506020204"/>
              </a:rPr>
              <a:t>hiện</a:t>
            </a:r>
            <a:r>
              <a:rPr lang="vi-VN" sz="2000" dirty="0">
                <a:solidFill>
                  <a:srgbClr val="000000"/>
                </a:solidFill>
                <a:latin typeface="UTM Avo" panose="02040603050506020204"/>
              </a:rPr>
              <a:t> theo </a:t>
            </a:r>
            <a:r>
              <a:rPr lang="vi-VN" sz="2000" dirty="0" err="1">
                <a:solidFill>
                  <a:srgbClr val="000000"/>
                </a:solidFill>
                <a:latin typeface="UTM Avo" panose="02040603050506020204"/>
              </a:rPr>
              <a:t>các</a:t>
            </a:r>
            <a:r>
              <a:rPr lang="vi-VN" sz="2000" dirty="0">
                <a:solidFill>
                  <a:srgbClr val="000000"/>
                </a:solidFill>
                <a:latin typeface="UTM Avo" panose="02040603050506020204"/>
              </a:rPr>
              <a:t> </a:t>
            </a:r>
            <a:r>
              <a:rPr lang="vi-VN" sz="2000" dirty="0" err="1">
                <a:solidFill>
                  <a:srgbClr val="000000"/>
                </a:solidFill>
                <a:latin typeface="UTM Avo" panose="02040603050506020204"/>
              </a:rPr>
              <a:t>chỉ</a:t>
            </a:r>
            <a:r>
              <a:rPr lang="vi-VN" sz="2000" dirty="0">
                <a:solidFill>
                  <a:srgbClr val="000000"/>
                </a:solidFill>
                <a:latin typeface="UTM Avo" panose="02040603050506020204"/>
              </a:rPr>
              <a:t> </a:t>
            </a:r>
            <a:r>
              <a:rPr lang="vi-VN" sz="2000" dirty="0" err="1">
                <a:solidFill>
                  <a:srgbClr val="000000"/>
                </a:solidFill>
                <a:latin typeface="UTM Avo" panose="02040603050506020204"/>
              </a:rPr>
              <a:t>dẫn</a:t>
            </a:r>
            <a:r>
              <a:rPr lang="vi-VN" sz="2000" dirty="0">
                <a:solidFill>
                  <a:srgbClr val="000000"/>
                </a:solidFill>
                <a:latin typeface="UTM Avo" panose="02040603050506020204"/>
              </a:rPr>
              <a:t> ở </a:t>
            </a:r>
            <a:r>
              <a:rPr lang="vi-VN" sz="2000" dirty="0" err="1">
                <a:solidFill>
                  <a:srgbClr val="000000"/>
                </a:solidFill>
                <a:latin typeface="UTM Avo" panose="02040603050506020204"/>
              </a:rPr>
              <a:t>Hình</a:t>
            </a:r>
            <a:r>
              <a:rPr lang="vi-VN" sz="2000" dirty="0">
                <a:solidFill>
                  <a:srgbClr val="000000"/>
                </a:solidFill>
                <a:latin typeface="UTM Avo" panose="02040603050506020204"/>
              </a:rPr>
              <a:t> 62a, </a:t>
            </a:r>
            <a:r>
              <a:rPr lang="vi-VN" sz="2000" dirty="0" err="1">
                <a:solidFill>
                  <a:srgbClr val="000000"/>
                </a:solidFill>
                <a:latin typeface="UTM Avo" panose="02040603050506020204"/>
              </a:rPr>
              <a:t>bạn</a:t>
            </a:r>
            <a:r>
              <a:rPr lang="vi-VN" sz="2000" dirty="0">
                <a:solidFill>
                  <a:srgbClr val="000000"/>
                </a:solidFill>
                <a:latin typeface="UTM Avo" panose="02040603050506020204"/>
              </a:rPr>
              <a:t> </a:t>
            </a:r>
            <a:r>
              <a:rPr lang="vi-VN" sz="2000" dirty="0" err="1">
                <a:solidFill>
                  <a:srgbClr val="000000"/>
                </a:solidFill>
                <a:latin typeface="UTM Avo" panose="02040603050506020204"/>
              </a:rPr>
              <a:t>học</a:t>
            </a:r>
            <a:r>
              <a:rPr lang="vi-VN" sz="2000" dirty="0">
                <a:solidFill>
                  <a:srgbClr val="000000"/>
                </a:solidFill>
                <a:latin typeface="UTM Avo" panose="02040603050506020204"/>
              </a:rPr>
              <a:t> sinh </a:t>
            </a:r>
            <a:r>
              <a:rPr lang="vi-VN" sz="2000" dirty="0" err="1">
                <a:solidFill>
                  <a:srgbClr val="000000"/>
                </a:solidFill>
                <a:latin typeface="UTM Avo" panose="02040603050506020204"/>
              </a:rPr>
              <a:t>sẽ</a:t>
            </a:r>
            <a:r>
              <a:rPr lang="vi-VN" sz="2000" dirty="0">
                <a:solidFill>
                  <a:srgbClr val="000000"/>
                </a:solidFill>
                <a:latin typeface="UTM Avo" panose="02040603050506020204"/>
              </a:rPr>
              <a:t> đi như </a:t>
            </a:r>
            <a:r>
              <a:rPr lang="vi-VN" sz="2000" dirty="0" err="1">
                <a:solidFill>
                  <a:srgbClr val="000000"/>
                </a:solidFill>
                <a:latin typeface="UTM Avo" panose="02040603050506020204"/>
              </a:rPr>
              <a:t>thế</a:t>
            </a:r>
            <a:r>
              <a:rPr lang="vi-VN" sz="2000" dirty="0">
                <a:solidFill>
                  <a:srgbClr val="000000"/>
                </a:solidFill>
                <a:latin typeface="UTM Avo" panose="02040603050506020204"/>
              </a:rPr>
              <a:t> </a:t>
            </a:r>
            <a:r>
              <a:rPr lang="vi-VN" sz="2000" dirty="0" err="1">
                <a:solidFill>
                  <a:srgbClr val="000000"/>
                </a:solidFill>
                <a:latin typeface="UTM Avo" panose="02040603050506020204"/>
              </a:rPr>
              <a:t>nào</a:t>
            </a:r>
            <a:r>
              <a:rPr lang="vi-VN" sz="2000" dirty="0">
                <a:solidFill>
                  <a:srgbClr val="000000"/>
                </a:solidFill>
                <a:latin typeface="UTM Avo" panose="02040603050506020204"/>
              </a:rPr>
              <a:t>?</a:t>
            </a:r>
            <a:endParaRPr kumimoji="0" lang="en-US" sz="20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064222" y="1418009"/>
            <a:ext cx="26484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Calibri" panose="020F0502020204030204"/>
              </a:rPr>
              <a:t>Đi</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theo</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một</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hình</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vuông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085709" y="2188314"/>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Đi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thẳng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087385" y="2893328"/>
            <a:ext cx="2623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Đi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theo</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một</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hình</a:t>
            </a:r>
            <a:r>
              <a:rPr lang="en-US" dirty="0" smtClean="0">
                <a:solidFill>
                  <a:prstClr val="black"/>
                </a:solidFill>
                <a:latin typeface="Calibri" panose="020F0502020204030204"/>
              </a:rPr>
              <a:t> tam </a:t>
            </a:r>
            <a:r>
              <a:rPr lang="en-US" dirty="0" err="1" smtClean="0">
                <a:solidFill>
                  <a:prstClr val="black"/>
                </a:solidFill>
                <a:latin typeface="Calibri" panose="020F0502020204030204"/>
              </a:rPr>
              <a:t>giác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119290" y="3638861"/>
            <a:ext cx="2227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Đi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theo</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một</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hình</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tròn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30396" y="1352718"/>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486328" y="212302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6468240" y="2855327"/>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6430396" y="3573570"/>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155839" y="1260240"/>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27558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06018" y="534063"/>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máy</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tạo</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ra</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4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5443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6440504" y="164330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6460863" y="256816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6460863" y="3630470"/>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1"/>
          <a:stretch>
            <a:fillRect/>
          </a:stretch>
        </p:blipFill>
        <p:spPr>
          <a:xfrm>
            <a:off x="6163446" y="2499756"/>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3"/>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4"/>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6"/>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8" name="TextBox 47">
            <a:extLst>
              <a:ext uri="{FF2B5EF4-FFF2-40B4-BE49-F238E27FC236}">
                <a16:creationId xmlns:a16="http://schemas.microsoft.com/office/drawing/2014/main" id="{5548E7CF-D360-4144-AF33-65AED6B91676}"/>
              </a:ext>
            </a:extLst>
          </p:cNvPr>
          <p:cNvSpPr txBox="1"/>
          <p:nvPr/>
        </p:nvSpPr>
        <p:spPr>
          <a:xfrm>
            <a:off x="7064222" y="1684709"/>
            <a:ext cx="2025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Calibri" panose="020F0502020204030204"/>
              </a:rPr>
              <a:t>Viết</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chương</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trình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48">
            <a:extLst>
              <a:ext uri="{FF2B5EF4-FFF2-40B4-BE49-F238E27FC236}">
                <a16:creationId xmlns:a16="http://schemas.microsoft.com/office/drawing/2014/main" id="{D7A6994F-0630-4713-8748-399C79D2DD9F}"/>
              </a:ext>
            </a:extLst>
          </p:cNvPr>
          <p:cNvSpPr txBox="1"/>
          <p:nvPr/>
        </p:nvSpPr>
        <p:spPr>
          <a:xfrm>
            <a:off x="7085709" y="2626464"/>
            <a:ext cx="4631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smtClean="0">
                <a:solidFill>
                  <a:prstClr val="black"/>
                </a:solidFill>
                <a:latin typeface="Calibri" panose="020F0502020204030204"/>
              </a:rPr>
              <a:t>Viết</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chương</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trình</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trong</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một</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ngôn</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ngữ</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lập</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trình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49">
            <a:extLst>
              <a:ext uri="{FF2B5EF4-FFF2-40B4-BE49-F238E27FC236}">
                <a16:creationId xmlns:a16="http://schemas.microsoft.com/office/drawing/2014/main" id="{301BFAFA-D38F-44D0-AA98-393BAFBBEA3F}"/>
              </a:ext>
            </a:extLst>
          </p:cNvPr>
          <p:cNvSpPr txBox="1"/>
          <p:nvPr/>
        </p:nvSpPr>
        <p:spPr>
          <a:xfrm>
            <a:off x="7087385" y="3560078"/>
            <a:ext cx="2654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Dùng</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lời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nói</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để</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điều</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khiển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494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0" y="817966"/>
            <a:ext cx="62774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Chương</a:t>
            </a:r>
            <a:r>
              <a:rPr kumimoji="0" lang="en-US" sz="28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28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gồm</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lệnh</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sắp</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xếp</a:t>
            </a:r>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352642" y="3522859"/>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Ngôn</a:t>
              </a:r>
              <a:r>
                <a:rPr kumimoji="0" lang="en-US" sz="16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ngữ</a:t>
              </a: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310017" y="1956185"/>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310017" y="263790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6362475" y="3436792"/>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5"/>
          <a:stretch>
            <a:fillRect/>
          </a:stretch>
        </p:blipFill>
        <p:spPr>
          <a:xfrm>
            <a:off x="6068196" y="3344314"/>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34" name="TextBox 47">
            <a:extLst>
              <a:ext uri="{FF2B5EF4-FFF2-40B4-BE49-F238E27FC236}">
                <a16:creationId xmlns:a16="http://schemas.microsoft.com/office/drawing/2014/main" id="{5548E7CF-D360-4144-AF33-65AED6B91676}"/>
              </a:ext>
            </a:extLst>
          </p:cNvPr>
          <p:cNvSpPr txBox="1"/>
          <p:nvPr/>
        </p:nvSpPr>
        <p:spPr>
          <a:xfrm>
            <a:off x="6846511" y="1978569"/>
            <a:ext cx="30382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smtClean="0">
                <a:solidFill>
                  <a:prstClr val="black"/>
                </a:solidFill>
                <a:latin typeface="Calibri" panose="020F0502020204030204"/>
              </a:rPr>
              <a:t>Không</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theo</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thứ</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tự</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xác</a:t>
            </a:r>
            <a:r>
              <a:rPr lang="en-US" sz="2000" dirty="0" smtClean="0">
                <a:solidFill>
                  <a:prstClr val="black"/>
                </a:solidFill>
                <a:latin typeface="Calibri" panose="020F0502020204030204"/>
              </a:rPr>
              <a:t> </a:t>
            </a:r>
            <a:r>
              <a:rPr lang="en-US" sz="2000" dirty="0" err="1" smtClean="0">
                <a:solidFill>
                  <a:prstClr val="black"/>
                </a:solidFill>
                <a:latin typeface="Calibri" panose="020F0502020204030204"/>
              </a:rPr>
              <a:t>định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48">
            <a:extLst>
              <a:ext uri="{FF2B5EF4-FFF2-40B4-BE49-F238E27FC236}">
                <a16:creationId xmlns:a16="http://schemas.microsoft.com/office/drawing/2014/main" id="{D7A6994F-0630-4713-8748-399C79D2DD9F}"/>
              </a:ext>
            </a:extLst>
          </p:cNvPr>
          <p:cNvSpPr txBox="1"/>
          <p:nvPr/>
        </p:nvSpPr>
        <p:spPr>
          <a:xfrm>
            <a:off x="6846511" y="2741815"/>
            <a:ext cx="16580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smtClean="0">
                <a:solidFill>
                  <a:prstClr val="black"/>
                </a:solidFill>
                <a:latin typeface="Calibri" panose="020F0502020204030204"/>
              </a:rPr>
              <a:t>Từ</a:t>
            </a:r>
            <a:r>
              <a:rPr lang="en-US" noProof="0" dirty="0" smtClean="0">
                <a:solidFill>
                  <a:prstClr val="black"/>
                </a:solidFill>
                <a:latin typeface="Calibri" panose="020F0502020204030204"/>
              </a:rPr>
              <a:t> </a:t>
            </a:r>
            <a:r>
              <a:rPr lang="en-US" noProof="0" dirty="0" err="1" smtClean="0">
                <a:solidFill>
                  <a:prstClr val="black"/>
                </a:solidFill>
                <a:latin typeface="Calibri" panose="020F0502020204030204"/>
              </a:rPr>
              <a:t>trái</a:t>
            </a:r>
            <a:r>
              <a:rPr lang="en-US" noProof="0" dirty="0" smtClean="0">
                <a:solidFill>
                  <a:prstClr val="black"/>
                </a:solidFill>
                <a:latin typeface="Calibri" panose="020F0502020204030204"/>
              </a:rPr>
              <a:t> qua </a:t>
            </a:r>
            <a:r>
              <a:rPr lang="en-US" noProof="0" dirty="0" err="1" smtClean="0">
                <a:solidFill>
                  <a:prstClr val="black"/>
                </a:solidFill>
                <a:latin typeface="Calibri" panose="020F0502020204030204"/>
              </a:rPr>
              <a:t>phải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49">
            <a:extLst>
              <a:ext uri="{FF2B5EF4-FFF2-40B4-BE49-F238E27FC236}">
                <a16:creationId xmlns:a16="http://schemas.microsoft.com/office/drawing/2014/main" id="{301BFAFA-D38F-44D0-AA98-393BAFBBEA3F}"/>
              </a:ext>
            </a:extLst>
          </p:cNvPr>
          <p:cNvSpPr txBox="1"/>
          <p:nvPr/>
        </p:nvSpPr>
        <p:spPr>
          <a:xfrm>
            <a:off x="6976579" y="3546934"/>
            <a:ext cx="21489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prstClr val="black"/>
                </a:solidFill>
                <a:latin typeface="Calibri" panose="020F0502020204030204"/>
              </a:rPr>
              <a:t>Theo </a:t>
            </a:r>
            <a:r>
              <a:rPr lang="en-US" dirty="0" err="1" smtClean="0">
                <a:solidFill>
                  <a:prstClr val="black"/>
                </a:solidFill>
                <a:latin typeface="Calibri" panose="020F0502020204030204"/>
              </a:rPr>
              <a:t>thứ</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tự</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xác</a:t>
            </a:r>
            <a:r>
              <a:rPr lang="en-US" dirty="0" smtClean="0">
                <a:solidFill>
                  <a:prstClr val="black"/>
                </a:solidFill>
                <a:latin typeface="Calibri" panose="020F0502020204030204"/>
              </a:rPr>
              <a:t> </a:t>
            </a:r>
            <a:r>
              <a:rPr lang="en-US" dirty="0" err="1" smtClean="0">
                <a:solidFill>
                  <a:prstClr val="black"/>
                </a:solidFill>
                <a:latin typeface="Calibri" panose="020F0502020204030204"/>
              </a:rPr>
              <a:t>định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8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Segoe Print"/>
                <a:cs typeface="+mn-cs"/>
              </a:endParaRPr>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LOVE</a:t>
              </a:r>
              <a:endParaRPr kumimoji="0" lang="zh-CN" altLang="zh-CN" sz="1600" b="0" i="0" u="none" strike="noStrike" kern="1200" cap="none" spc="0" normalizeH="0" baseline="0" noProof="0" dirty="0">
                <a:ln>
                  <a:noFill/>
                </a:ln>
                <a:solidFill>
                  <a:srgbClr val="000000"/>
                </a:solidFill>
                <a:effectLst/>
                <a:uLnTx/>
                <a:uFillTx/>
                <a:latin typeface="iCiel Cadena"/>
                <a:cs typeface="+mn-cs"/>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FFFFFF"/>
                </a:solidFill>
                <a:effectLst/>
                <a:uLnTx/>
                <a:uFillTx/>
                <a:latin typeface="iCiel Cadena"/>
                <a:cs typeface="+mn-cs"/>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PIRCE</a:t>
              </a:r>
              <a:endParaRPr kumimoji="0" lang="zh-CN" altLang="zh-CN" sz="1400" b="0" i="0" u="none" strike="noStrike" kern="1200" cap="none" spc="0" normalizeH="0" baseline="0" noProof="0" dirty="0">
                <a:ln>
                  <a:noFill/>
                </a:ln>
                <a:solidFill>
                  <a:srgbClr val="FFFFFF"/>
                </a:solidFill>
                <a:effectLst/>
                <a:uLnTx/>
                <a:uFillTx/>
                <a:latin typeface="iCiel Cadena"/>
                <a:cs typeface="+mn-cs"/>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G</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S</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T</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H</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DC8FF"/>
                  </a:solidFill>
                  <a:prstDash val="solid"/>
                </a:ln>
                <a:solidFill>
                  <a:srgbClr val="7DC8FF">
                    <a:lumMod val="75000"/>
                  </a:srgbClr>
                </a:solidFill>
                <a:effectLst/>
                <a:uLnTx/>
                <a:uFillTx/>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519645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Verdana" panose="020B0604030504040204" pitchFamily="34" charset="0"/>
                <a:cs typeface="Times New Roman" panose="02020603050405020304" pitchFamily="18" charset="0"/>
              </a:rPr>
              <a:t>MỤC TIÊU</a:t>
            </a:r>
            <a:endPar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Tin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sng"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Bài</a:t>
            </a:r>
            <a:r>
              <a:rPr kumimoji="0" lang="vi-VN" altLang="en-US" sz="3200" b="1" i="0" u="sng"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sng"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13</a:t>
            </a:r>
            <a:r>
              <a:rPr kumimoji="0" lang="vi-VN"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Chơi</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với</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máy</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tính</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a:t>
            </a:r>
            <a:r>
              <a:rPr kumimoji="0" lang="en-US" alt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cs typeface="Times New Roman" panose="02020603050405020304" pitchFamily="18" charset="0"/>
              </a:rPr>
              <a:t>Tiết</a:t>
            </a:r>
            <a:r>
              <a:rPr kumimoji="0" lang="en-US" altLang="en-US" sz="3200" b="1" i="0" u="none" strike="noStrike" kern="120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rPr>
              <a:t> 2)</a:t>
            </a:r>
            <a:endParaRPr kumimoji="0" lang="en-US" altLang="en-US" sz="3200" b="1" i="1"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4" name="Nhóm 3"/>
          <p:cNvGrpSpPr/>
          <p:nvPr/>
        </p:nvGrpSpPr>
        <p:grpSpPr>
          <a:xfrm>
            <a:off x="2907393" y="4814128"/>
            <a:ext cx="8999747" cy="1399211"/>
            <a:chOff x="2594346" y="4814610"/>
            <a:chExt cx="8999747" cy="1399211"/>
          </a:xfrm>
        </p:grpSpPr>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Print"/>
                  <a:cs typeface="+mn-cs"/>
                </a:endParaRPr>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Print"/>
                  <a:cs typeface="+mn-cs"/>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3" name="Hình chữ nhật 2"/>
            <p:cNvSpPr/>
            <p:nvPr/>
          </p:nvSpPr>
          <p:spPr>
            <a:xfrm>
              <a:off x="4112361" y="5013949"/>
              <a:ext cx="727066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thao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cơ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mở</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chạy</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chương </a:t>
              </a:r>
              <a:r>
                <a:rPr kumimoji="0" 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mềm</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grpSp>
        <p:nvGrpSpPr>
          <p:cNvPr id="21" name="Nhóm 20"/>
          <p:cNvGrpSpPr/>
          <p:nvPr/>
        </p:nvGrpSpPr>
        <p:grpSpPr>
          <a:xfrm>
            <a:off x="2819400" y="2548231"/>
            <a:ext cx="9370117" cy="1886515"/>
            <a:chOff x="2819400" y="2548231"/>
            <a:chExt cx="9370117" cy="1886515"/>
          </a:xfrm>
        </p:grpSpPr>
        <p:grpSp>
          <p:nvGrpSpPr>
            <p:cNvPr id="22" name="Group 61"/>
            <p:cNvGrpSpPr/>
            <p:nvPr/>
          </p:nvGrpSpPr>
          <p:grpSpPr>
            <a:xfrm>
              <a:off x="2819400" y="2548231"/>
              <a:ext cx="9220199" cy="1886515"/>
              <a:chOff x="2904687" y="2243621"/>
              <a:chExt cx="8580963" cy="908655"/>
            </a:xfrm>
          </p:grpSpPr>
          <p:sp>
            <p:nvSpPr>
              <p:cNvPr id="24"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3" name="Hình chữ nhật 22"/>
            <p:cNvSpPr/>
            <p:nvPr/>
          </p:nvSpPr>
          <p:spPr>
            <a:xfrm>
              <a:off x="4209761" y="2548231"/>
              <a:ext cx="7979756" cy="1307537"/>
            </a:xfrm>
            <a:prstGeom prst="rect">
              <a:avLst/>
            </a:prstGeom>
          </p:spPr>
          <p:txBody>
            <a:bodyPr wrap="square">
              <a:spAutoFit/>
            </a:bodyPr>
            <a:lstStyle/>
            <a:p>
              <a:pPr>
                <a:lnSpc>
                  <a:spcPct val="150000"/>
                </a:lnSpc>
              </a:pPr>
              <a:r>
                <a:rPr lang="vi-VN" sz="2800" dirty="0" err="1" smtClean="0">
                  <a:latin typeface="Times New Roman" panose="02020603050405020304" pitchFamily="18" charset="0"/>
                  <a:cs typeface="Times New Roman" panose="02020603050405020304" pitchFamily="18" charset="0"/>
                </a:rPr>
                <a:t>Nhận</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biết</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được</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các</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vùng</a:t>
              </a:r>
              <a:r>
                <a:rPr lang="vi-VN" sz="2800" dirty="0" smtClean="0">
                  <a:latin typeface="Times New Roman" panose="02020603050405020304" pitchFamily="18" charset="0"/>
                  <a:cs typeface="Times New Roman" panose="02020603050405020304" pitchFamily="18" charset="0"/>
                </a:rPr>
                <a:t> cơ </a:t>
              </a:r>
              <a:r>
                <a:rPr lang="vi-VN" sz="2800" dirty="0" err="1" smtClean="0">
                  <a:latin typeface="Times New Roman" panose="02020603050405020304" pitchFamily="18" charset="0"/>
                  <a:cs typeface="Times New Roman" panose="02020603050405020304" pitchFamily="18" charset="0"/>
                </a:rPr>
                <a:t>bản</a:t>
              </a:r>
              <a:r>
                <a:rPr lang="vi-VN" sz="2800" dirty="0" smtClean="0">
                  <a:latin typeface="Times New Roman" panose="02020603050405020304" pitchFamily="18" charset="0"/>
                  <a:cs typeface="Times New Roman" panose="02020603050405020304" pitchFamily="18" charset="0"/>
                </a:rPr>
                <a:t> trong </a:t>
              </a:r>
              <a:r>
                <a:rPr lang="vi-VN" sz="2800" dirty="0" err="1" smtClean="0">
                  <a:latin typeface="Times New Roman" panose="02020603050405020304" pitchFamily="18" charset="0"/>
                  <a:cs typeface="Times New Roman" panose="02020603050405020304" pitchFamily="18" charset="0"/>
                </a:rPr>
                <a:t>cửa</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sổ</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lập</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trình</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trực</a:t>
              </a:r>
              <a:r>
                <a:rPr lang="vi-VN" sz="2800" dirty="0" smtClean="0">
                  <a:latin typeface="Times New Roman" panose="02020603050405020304" pitchFamily="18" charset="0"/>
                  <a:cs typeface="Times New Roman" panose="02020603050405020304" pitchFamily="18" charset="0"/>
                </a:rPr>
                <a:t> quan.</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0075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 fill="hold"/>
                                        <p:tgtEl>
                                          <p:spTgt spid="4"/>
                                        </p:tgtEl>
                                        <p:attrNameLst>
                                          <p:attrName>ppt_x</p:attrName>
                                        </p:attrNameLst>
                                      </p:cBhvr>
                                      <p:tavLst>
                                        <p:tav tm="0">
                                          <p:val>
                                            <p:strVal val="#ppt_x"/>
                                          </p:val>
                                        </p:tav>
                                        <p:tav tm="100000">
                                          <p:val>
                                            <p:strVal val="#ppt_x"/>
                                          </p:val>
                                        </p:tav>
                                      </p:tavLst>
                                    </p:anim>
                                    <p:anim calcmode="lin" valueType="num">
                                      <p:cBhvr additive="base">
                                        <p:cTn id="16"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 fill="hold"/>
                                        <p:tgtEl>
                                          <p:spTgt spid="21"/>
                                        </p:tgtEl>
                                        <p:attrNameLst>
                                          <p:attrName>ppt_x</p:attrName>
                                        </p:attrNameLst>
                                      </p:cBhvr>
                                      <p:tavLst>
                                        <p:tav tm="0">
                                          <p:val>
                                            <p:strVal val="#ppt_x"/>
                                          </p:val>
                                        </p:tav>
                                        <p:tav tm="100000">
                                          <p:val>
                                            <p:strVal val="#ppt_x"/>
                                          </p:val>
                                        </p:tav>
                                      </p:tavLst>
                                    </p:anim>
                                    <p:anim calcmode="lin" valueType="num">
                                      <p:cBhvr additive="base">
                                        <p:cTn id="22" dur="1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6897" y="1221443"/>
            <a:ext cx="8538210" cy="73866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2</a:t>
            </a:r>
            <a:r>
              <a:rPr kumimoji="0" lang="en-US" sz="2800" b="1" i="0" u="none" strike="noStrike" kern="1200" cap="none" spc="0" normalizeH="0" baseline="0" noProof="0" dirty="0" smtClean="0">
                <a:ln>
                  <a:noFill/>
                </a:ln>
                <a:solidFill>
                  <a:srgbClr val="F03C69"/>
                </a:solidFill>
                <a:effectLst/>
                <a:uLnTx/>
                <a:uFillTx/>
                <a:latin typeface="SVN-SAF" panose="02040603050506020204" pitchFamily="18" charset="0"/>
                <a:cs typeface="Times New Roman" panose="02020603050405020304" pitchFamily="18" charset="0"/>
              </a:rPr>
              <a:t>. </a:t>
            </a:r>
            <a:r>
              <a:rPr kumimoji="0" lang="vi-VN" sz="2800" b="1" i="0" u="none" strike="noStrike" kern="1200" cap="none" spc="0" normalizeH="0" baseline="0" noProof="0" dirty="0">
                <a:ln>
                  <a:noFill/>
                </a:ln>
                <a:solidFill>
                  <a:srgbClr val="F03C69"/>
                </a:solidFill>
                <a:effectLst/>
                <a:uLnTx/>
                <a:uFillTx/>
                <a:latin typeface="SVN-SAF" panose="02040603050506020204" pitchFamily="18" charset="0"/>
                <a:cs typeface="Times New Roman" panose="02020603050405020304" pitchFamily="18" charset="0"/>
              </a:rPr>
              <a:t>Thực hành Chơi cùng máy tính </a:t>
            </a:r>
            <a:endParaRPr kumimoji="0" lang="vi-VN" sz="2800" b="1" i="0" u="none" strike="noStrike" kern="1200" cap="none" spc="0" normalizeH="0" baseline="0" noProof="0" dirty="0">
              <a:ln>
                <a:noFill/>
              </a:ln>
              <a:solidFill>
                <a:srgbClr val="F03C69"/>
              </a:solidFill>
              <a:effectLst/>
              <a:uLnTx/>
              <a:uFillTx/>
              <a:cs typeface="Times New Roman" panose="02020603050405020304" pitchFamily="18" charset="0"/>
            </a:endParaRPr>
          </a:p>
        </p:txBody>
      </p:sp>
      <p:sp>
        <p:nvSpPr>
          <p:cNvPr id="6" name="Rectangle 5">
            <a:extLst>
              <a:ext uri="{FF2B5EF4-FFF2-40B4-BE49-F238E27FC236}">
                <a16:creationId xmlns:a16="http://schemas.microsoft.com/office/drawing/2014/main" id="{39558349-1F9F-48F3-830E-5BABDBF449D9}"/>
              </a:ext>
            </a:extLst>
          </p:cNvPr>
          <p:cNvSpPr/>
          <p:nvPr/>
        </p:nvSpPr>
        <p:spPr>
          <a:xfrm>
            <a:off x="956897" y="2884152"/>
            <a:ext cx="9537500" cy="240065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srgbClr val="F95421"/>
                </a:solidFill>
                <a:effectLst/>
                <a:uLnTx/>
                <a:uFillTx/>
                <a:latin typeface="UTM Avo" panose="02040603050506020204" pitchFamily="18" charset="0"/>
                <a:cs typeface="Times New Roman" panose="02020603050405020304" pitchFamily="18" charset="0"/>
              </a:rPr>
              <a:t>Hướng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F95421"/>
                </a:solidFill>
                <a:effectLst/>
                <a:uLnTx/>
                <a:uFillTx/>
                <a:latin typeface="UTM Avo" panose="02040603050506020204" pitchFamily="18" charset="0"/>
                <a:cs typeface="Times New Roman" panose="02020603050405020304" pitchFamily="18" charset="0"/>
              </a:rPr>
              <a:t>Bước </a:t>
            </a:r>
            <a:r>
              <a:rPr kumimoji="0" lang="vi-VN" sz="2000" b="0" i="1"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1: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Nháy đúp chuột vào biểu </a:t>
            </a:r>
            <a:r>
              <a:rPr kumimoji="0" lang="vi-VN" sz="2000" b="0"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tượng</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trên màn hình nền để khởi động phần mềm Scratch</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1"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Bước 2</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Nháy chuột vào biểu tượng quả địa </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cầu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ở góc trên bên trái màn hình và chọn một ngôn ngữ, chẳng hạn ngôn ngữ Tiếng Việt.</a:t>
            </a:r>
          </a:p>
        </p:txBody>
      </p:sp>
      <p:grpSp>
        <p:nvGrpSpPr>
          <p:cNvPr id="9" name="Group 8"/>
          <p:cNvGrpSpPr/>
          <p:nvPr/>
        </p:nvGrpSpPr>
        <p:grpSpPr>
          <a:xfrm>
            <a:off x="956897" y="1762126"/>
            <a:ext cx="10558624" cy="1160029"/>
            <a:chOff x="708098" y="292955"/>
            <a:chExt cx="10558624" cy="1160029"/>
          </a:xfrm>
        </p:grpSpPr>
        <p:sp>
          <p:nvSpPr>
            <p:cNvPr id="10" name="Rectangle 9">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95421"/>
                  </a:solidFill>
                  <a:effectLst/>
                  <a:uLnTx/>
                  <a:uFillTx/>
                  <a:latin typeface="Sitka Subheading" pitchFamily="2" charset="0"/>
                  <a:cs typeface="Times New Roman" panose="02020603050405020304" pitchFamily="18" charset="0"/>
                </a:rPr>
                <a:t>NHIỆM VỤ </a:t>
              </a:r>
            </a:p>
          </p:txBody>
        </p:sp>
        <p:sp>
          <p:nvSpPr>
            <p:cNvPr id="11" name="Rectangle 10">
              <a:extLst>
                <a:ext uri="{FF2B5EF4-FFF2-40B4-BE49-F238E27FC236}">
                  <a16:creationId xmlns:a16="http://schemas.microsoft.com/office/drawing/2014/main" id="{39558349-1F9F-48F3-830E-5BABDBF449D9}"/>
                </a:ext>
              </a:extLst>
            </p:cNvPr>
            <p:cNvSpPr/>
            <p:nvPr/>
          </p:nvSpPr>
          <p:spPr>
            <a:xfrm>
              <a:off x="3091069" y="437321"/>
              <a:ext cx="8175653" cy="1015663"/>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Khởi động phần mềm Scratch, chọn hiển thị tiếng Việt, mở tệp chương trình, quan sát và nhận biết màn hình Scratch.</a:t>
              </a:r>
              <a:endPar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12" name="Rounded Rectangle 11"/>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FFFFFF"/>
                  </a:solidFill>
                  <a:effectLst/>
                  <a:uLnTx/>
                  <a:uFillTx/>
                  <a:latin typeface="Sitka Subheading" pitchFamily="2" charset="0"/>
                  <a:cs typeface="Times New Roman" panose="02020603050405020304" pitchFamily="18" charset="0"/>
                </a:rPr>
                <a:t>1</a:t>
              </a:r>
              <a:endParaRPr kumimoji="0" lang="vi-VN" sz="2800" b="1" i="0" u="none" strike="noStrike" kern="1200" cap="none" spc="0" normalizeH="0" baseline="0" noProof="0" dirty="0">
                <a:ln>
                  <a:noFill/>
                </a:ln>
                <a:solidFill>
                  <a:srgbClr val="FFFFFF"/>
                </a:solidFill>
                <a:effectLst/>
                <a:uLnTx/>
                <a:uFillTx/>
                <a:latin typeface="Sitka Subheading" pitchFamily="2" charset="0"/>
                <a:cs typeface="Times New Roman" panose="02020603050405020304" pitchFamily="18" charset="0"/>
              </a:endParaRPr>
            </a:p>
          </p:txBody>
        </p:sp>
      </p:grpSp>
      <p:pic>
        <p:nvPicPr>
          <p:cNvPr id="14" name="Picture 13"/>
          <p:cNvPicPr>
            <a:picLocks noChangeAspect="1"/>
          </p:cNvPicPr>
          <p:nvPr/>
        </p:nvPicPr>
        <p:blipFill>
          <a:blip r:embed="rId2"/>
          <a:stretch>
            <a:fillRect/>
          </a:stretch>
        </p:blipFill>
        <p:spPr>
          <a:xfrm>
            <a:off x="5611794" y="3299900"/>
            <a:ext cx="509994" cy="614608"/>
          </a:xfrm>
          <a:prstGeom prst="rect">
            <a:avLst/>
          </a:prstGeom>
        </p:spPr>
      </p:pic>
      <p:pic>
        <p:nvPicPr>
          <p:cNvPr id="15" name="Picture 14"/>
          <p:cNvPicPr>
            <a:picLocks noChangeAspect="1"/>
          </p:cNvPicPr>
          <p:nvPr/>
        </p:nvPicPr>
        <p:blipFill>
          <a:blip r:embed="rId3"/>
          <a:stretch>
            <a:fillRect/>
          </a:stretch>
        </p:blipFill>
        <p:spPr>
          <a:xfrm>
            <a:off x="6263803" y="4295732"/>
            <a:ext cx="588220" cy="453770"/>
          </a:xfrm>
          <a:prstGeom prst="rect">
            <a:avLst/>
          </a:prstGeom>
        </p:spPr>
      </p:pic>
    </p:spTree>
    <p:extLst>
      <p:ext uri="{BB962C8B-B14F-4D97-AF65-F5344CB8AC3E}">
        <p14:creationId xmlns:p14="http://schemas.microsoft.com/office/powerpoint/2010/main" val="129818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745198" y="282589"/>
            <a:ext cx="9537500" cy="1938992"/>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F95421"/>
                </a:solidFill>
                <a:effectLst/>
                <a:uLnTx/>
                <a:uFillTx/>
                <a:latin typeface="UTM Avo" panose="02040603050506020204" pitchFamily="18" charset="0"/>
                <a:cs typeface="Times New Roman" panose="02020603050405020304" pitchFamily="18" charset="0"/>
              </a:rPr>
              <a:t>Bước 3</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 Nháy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chuột  chọn </a:t>
            </a:r>
            <a:r>
              <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Tập </a:t>
            </a:r>
            <a:r>
              <a:rPr kumimoji="0" lang="vi-VN" sz="2000" b="1"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tin </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và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chọn  lệnh </a:t>
            </a:r>
            <a:r>
              <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Mở từ máy tính</a:t>
            </a:r>
            <a:r>
              <a:rPr kumimoji="0" lang="vi-VN" sz="20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vi-VN" sz="20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Mở  tệp chương trình trò chơi “Điều khiển rô-bốt” có tên là Robot. Khi đó màn hình của phần mềm Scratch sẽ xuất hiện như Hình 63. Em hãy quan sát và nhận biết các thành phần của màn hình.          </a:t>
            </a:r>
          </a:p>
        </p:txBody>
      </p:sp>
      <p:pic>
        <p:nvPicPr>
          <p:cNvPr id="4" name="Picture 3"/>
          <p:cNvPicPr>
            <a:picLocks noChangeAspect="1"/>
          </p:cNvPicPr>
          <p:nvPr/>
        </p:nvPicPr>
        <p:blipFill>
          <a:blip r:embed="rId2"/>
          <a:stretch>
            <a:fillRect/>
          </a:stretch>
        </p:blipFill>
        <p:spPr>
          <a:xfrm>
            <a:off x="2566468" y="1889395"/>
            <a:ext cx="6451072" cy="4486896"/>
          </a:xfrm>
          <a:prstGeom prst="rect">
            <a:avLst/>
          </a:prstGeom>
        </p:spPr>
      </p:pic>
    </p:spTree>
    <p:extLst>
      <p:ext uri="{BB962C8B-B14F-4D97-AF65-F5344CB8AC3E}">
        <p14:creationId xmlns:p14="http://schemas.microsoft.com/office/powerpoint/2010/main" val="44901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47823" y="686246"/>
            <a:ext cx="7313158" cy="685420"/>
            <a:chOff x="708098" y="292955"/>
            <a:chExt cx="7313158" cy="685420"/>
          </a:xfrm>
        </p:grpSpPr>
        <p:sp>
          <p:nvSpPr>
            <p:cNvPr id="11" name="Rectangle 10">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13" name="Rectangle 12">
              <a:extLst>
                <a:ext uri="{FF2B5EF4-FFF2-40B4-BE49-F238E27FC236}">
                  <a16:creationId xmlns:a16="http://schemas.microsoft.com/office/drawing/2014/main" id="{39558349-1F9F-48F3-830E-5BABDBF449D9}"/>
                </a:ext>
              </a:extLst>
            </p:cNvPr>
            <p:cNvSpPr/>
            <p:nvPr/>
          </p:nvSpPr>
          <p:spPr>
            <a:xfrm>
              <a:off x="3091070" y="437321"/>
              <a:ext cx="4930186" cy="499176"/>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từ với bài học </a:t>
              </a:r>
              <a:r>
                <a:rPr lang="vi-VN" sz="2000" b="1" dirty="0">
                  <a:solidFill>
                    <a:schemeClr val="accent6"/>
                  </a:solidFill>
                  <a:latin typeface="UTM Avo" panose="02040603050506020204" pitchFamily="18" charset="0"/>
                  <a:cs typeface="Times New Roman" panose="02020603050405020304" pitchFamily="18" charset="0"/>
                </a:rPr>
                <a:t>Words</a:t>
              </a:r>
              <a:r>
                <a:rPr lang="vi-VN" sz="2000" b="1"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6" name="Rounded Rectangle 15"/>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2</a:t>
              </a:r>
            </a:p>
          </p:txBody>
        </p:sp>
      </p:grpSp>
      <p:sp>
        <p:nvSpPr>
          <p:cNvPr id="18" name="Rectangle 17">
            <a:extLst>
              <a:ext uri="{FF2B5EF4-FFF2-40B4-BE49-F238E27FC236}">
                <a16:creationId xmlns:a16="http://schemas.microsoft.com/office/drawing/2014/main" id="{39558349-1F9F-48F3-830E-5BABDBF449D9}"/>
              </a:ext>
            </a:extLst>
          </p:cNvPr>
          <p:cNvSpPr/>
          <p:nvPr/>
        </p:nvSpPr>
        <p:spPr>
          <a:xfrm>
            <a:off x="807308" y="1515775"/>
            <a:ext cx="9537500" cy="2862322"/>
          </a:xfrm>
          <a:prstGeom prst="rect">
            <a:avLst/>
          </a:prstGeom>
        </p:spPr>
        <p:txBody>
          <a:bodyPr wrap="square">
            <a:spAutoFit/>
          </a:bodyPr>
          <a:lstStyle/>
          <a:p>
            <a:pPr algn="just" defTabSz="342900">
              <a:lnSpc>
                <a:spcPct val="150000"/>
              </a:lnSpc>
            </a:pPr>
            <a:r>
              <a:rPr lang="vi-VN" sz="2000" b="1" dirty="0" smtClean="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solidFill>
                  <a:schemeClr val="accent6"/>
                </a:solidFill>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Nháy chuột vào khối lệnh hoặc nút lệnh cờ </a:t>
            </a:r>
            <a:r>
              <a:rPr lang="vi-VN" sz="2000" dirty="0" smtClean="0">
                <a:latin typeface="UTM Avo" panose="02040603050506020204" pitchFamily="18" charset="0"/>
                <a:cs typeface="Times New Roman" panose="02020603050405020304" pitchFamily="18" charset="0"/>
              </a:rPr>
              <a:t>xanh       để </a:t>
            </a:r>
            <a:r>
              <a:rPr lang="vi-VN" sz="2000" dirty="0">
                <a:latin typeface="UTM Avo" panose="02040603050506020204" pitchFamily="18" charset="0"/>
                <a:cs typeface="Times New Roman" panose="02020603050405020304" pitchFamily="18" charset="0"/>
              </a:rPr>
              <a:t>chạy chương trình</a:t>
            </a:r>
            <a:r>
              <a:rPr lang="vi-VN" sz="2000" dirty="0" smtClean="0">
                <a:latin typeface="UTM Avo" panose="02040603050506020204" pitchFamily="18" charset="0"/>
                <a:cs typeface="Times New Roman" panose="02020603050405020304" pitchFamily="18" charset="0"/>
              </a:rPr>
              <a:t>.</a:t>
            </a: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a:t>
            </a:r>
            <a:r>
              <a:rPr lang="vi-VN" sz="2000" i="1" dirty="0">
                <a:solidFill>
                  <a:schemeClr val="accent6"/>
                </a:solidFill>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Nháy chuột vào nút </a:t>
            </a:r>
            <a:r>
              <a:rPr lang="vi-VN" sz="2000" dirty="0" smtClean="0">
                <a:latin typeface="UTM Avo" panose="02040603050506020204" pitchFamily="18" charset="0"/>
                <a:cs typeface="Times New Roman" panose="02020603050405020304" pitchFamily="18" charset="0"/>
              </a:rPr>
              <a:t>lệnh        </a:t>
            </a:r>
            <a:r>
              <a:rPr lang="vi-VN" sz="2000" dirty="0">
                <a:latin typeface="UTM Avo" panose="02040603050506020204" pitchFamily="18" charset="0"/>
                <a:cs typeface="Times New Roman" panose="02020603050405020304" pitchFamily="18" charset="0"/>
              </a:rPr>
              <a:t>để dừng chương trình. </a:t>
            </a:r>
            <a:endParaRPr lang="vi-VN" sz="2000" dirty="0" smtClean="0">
              <a:latin typeface="UTM Avo" panose="02040603050506020204" pitchFamily="18" charset="0"/>
              <a:cs typeface="Times New Roman" panose="02020603050405020304" pitchFamily="18" charset="0"/>
            </a:endParaRP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a:t>
            </a:r>
            <a:r>
              <a:rPr lang="vi-VN" sz="2000" i="1" dirty="0">
                <a:solidFill>
                  <a:schemeClr val="accent6"/>
                </a:solidFill>
                <a:latin typeface="UTM Avo" panose="02040603050506020204" pitchFamily="18" charset="0"/>
                <a:cs typeface="Times New Roman" panose="02020603050405020304" pitchFamily="18" charset="0"/>
              </a:rPr>
              <a:t>3: </a:t>
            </a:r>
            <a:r>
              <a:rPr lang="vi-VN" sz="2000" dirty="0">
                <a:latin typeface="UTM Avo" panose="02040603050506020204" pitchFamily="18" charset="0"/>
                <a:cs typeface="Times New Roman" panose="02020603050405020304" pitchFamily="18" charset="0"/>
              </a:rPr>
              <a:t>Em có thể nháy chuột vào nút lệnh </a:t>
            </a:r>
            <a:r>
              <a:rPr lang="vi-VN" sz="2000" dirty="0" smtClean="0">
                <a:latin typeface="UTM Avo" panose="02040603050506020204" pitchFamily="18" charset="0"/>
                <a:cs typeface="Times New Roman" panose="02020603050405020304" pitchFamily="18" charset="0"/>
              </a:rPr>
              <a:t>        để </a:t>
            </a:r>
            <a:r>
              <a:rPr lang="vi-VN" sz="2000" dirty="0">
                <a:latin typeface="UTM Avo" panose="02040603050506020204" pitchFamily="18" charset="0"/>
                <a:cs typeface="Times New Roman" panose="02020603050405020304" pitchFamily="18" charset="0"/>
              </a:rPr>
              <a:t>tiếp tục lượt chơi khác. </a:t>
            </a:r>
            <a:endParaRPr lang="vi-VN" sz="2000" dirty="0" smtClean="0">
              <a:latin typeface="UTM Avo" panose="02040603050506020204" pitchFamily="18" charset="0"/>
              <a:cs typeface="Times New Roman" panose="02020603050405020304" pitchFamily="18" charset="0"/>
            </a:endParaRPr>
          </a:p>
          <a:p>
            <a:pPr algn="just" defTabSz="342900">
              <a:lnSpc>
                <a:spcPct val="150000"/>
              </a:lnSpc>
            </a:pPr>
            <a:r>
              <a:rPr lang="vi-VN" sz="2000" i="1" dirty="0" smtClean="0">
                <a:solidFill>
                  <a:schemeClr val="accent6"/>
                </a:solidFill>
                <a:latin typeface="UTM Avo" panose="02040603050506020204" pitchFamily="18" charset="0"/>
                <a:cs typeface="Times New Roman" panose="02020603050405020304" pitchFamily="18" charset="0"/>
              </a:rPr>
              <a:t>Bước </a:t>
            </a:r>
            <a:r>
              <a:rPr lang="vi-VN" sz="2000" i="1" dirty="0">
                <a:solidFill>
                  <a:schemeClr val="accent6"/>
                </a:solidFill>
                <a:latin typeface="UTM Avo" panose="02040603050506020204" pitchFamily="18" charset="0"/>
                <a:cs typeface="Times New Roman" panose="02020603050405020304" pitchFamily="18" charset="0"/>
              </a:rPr>
              <a:t>4: </a:t>
            </a:r>
            <a:r>
              <a:rPr lang="vi-VN" sz="2000" dirty="0">
                <a:latin typeface="UTM Avo" panose="02040603050506020204" pitchFamily="18" charset="0"/>
                <a:cs typeface="Times New Roman" panose="02020603050405020304" pitchFamily="18" charset="0"/>
              </a:rPr>
              <a:t>Nháy chuột vào </a:t>
            </a:r>
            <a:r>
              <a:rPr lang="vi-VN" sz="2000" dirty="0" smtClean="0">
                <a:latin typeface="UTM Avo" panose="02040603050506020204" pitchFamily="18" charset="0"/>
                <a:cs typeface="Times New Roman" panose="02020603050405020304" pitchFamily="18" charset="0"/>
              </a:rPr>
              <a:t>nút        </a:t>
            </a:r>
            <a:r>
              <a:rPr lang="vi-VN" sz="2000" dirty="0">
                <a:latin typeface="UTM Avo" panose="02040603050506020204" pitchFamily="18" charset="0"/>
                <a:cs typeface="Times New Roman" panose="02020603050405020304" pitchFamily="18" charset="0"/>
              </a:rPr>
              <a:t>ở góc trên bên phải của màn hình Scratch để thoát khỏi phần mềm. </a:t>
            </a:r>
            <a:endParaRPr lang="vi-VN" sz="2000" dirty="0" smtClean="0">
              <a:latin typeface="UTM Avo" panose="0204060305050602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99199" y="1999143"/>
            <a:ext cx="347944" cy="478423"/>
          </a:xfrm>
          <a:prstGeom prst="rect">
            <a:avLst/>
          </a:prstGeom>
        </p:spPr>
      </p:pic>
      <p:pic>
        <p:nvPicPr>
          <p:cNvPr id="6" name="Picture 5"/>
          <p:cNvPicPr>
            <a:picLocks noChangeAspect="1"/>
          </p:cNvPicPr>
          <p:nvPr/>
        </p:nvPicPr>
        <p:blipFill>
          <a:blip r:embed="rId3"/>
          <a:stretch>
            <a:fillRect/>
          </a:stretch>
        </p:blipFill>
        <p:spPr>
          <a:xfrm>
            <a:off x="4443698" y="2477566"/>
            <a:ext cx="453724" cy="469370"/>
          </a:xfrm>
          <a:prstGeom prst="rect">
            <a:avLst/>
          </a:prstGeom>
        </p:spPr>
      </p:pic>
      <p:pic>
        <p:nvPicPr>
          <p:cNvPr id="14" name="Picture 13"/>
          <p:cNvPicPr>
            <a:picLocks noChangeAspect="1"/>
          </p:cNvPicPr>
          <p:nvPr/>
        </p:nvPicPr>
        <p:blipFill>
          <a:blip r:embed="rId2"/>
          <a:stretch>
            <a:fillRect/>
          </a:stretch>
        </p:blipFill>
        <p:spPr>
          <a:xfrm>
            <a:off x="5618435" y="2887065"/>
            <a:ext cx="347944" cy="478423"/>
          </a:xfrm>
          <a:prstGeom prst="rect">
            <a:avLst/>
          </a:prstGeom>
        </p:spPr>
      </p:pic>
      <p:grpSp>
        <p:nvGrpSpPr>
          <p:cNvPr id="10" name="Group 9"/>
          <p:cNvGrpSpPr/>
          <p:nvPr/>
        </p:nvGrpSpPr>
        <p:grpSpPr>
          <a:xfrm>
            <a:off x="4061799" y="3389145"/>
            <a:ext cx="406009" cy="507831"/>
            <a:chOff x="3866864" y="2587836"/>
            <a:chExt cx="406009" cy="507831"/>
          </a:xfrm>
        </p:grpSpPr>
        <p:sp>
          <p:nvSpPr>
            <p:cNvPr id="7" name="Rectangle 6"/>
            <p:cNvSpPr/>
            <p:nvPr/>
          </p:nvSpPr>
          <p:spPr>
            <a:xfrm>
              <a:off x="3866864" y="2638748"/>
              <a:ext cx="406009" cy="4060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90973" y="2587836"/>
              <a:ext cx="357790" cy="507831"/>
            </a:xfrm>
            <a:prstGeom prst="rect">
              <a:avLst/>
            </a:prstGeom>
          </p:spPr>
          <p:txBody>
            <a:bodyPr wrap="none">
              <a:spAutoFit/>
            </a:bodyPr>
            <a:lstStyle/>
            <a:p>
              <a:pPr algn="just" defTabSz="342900">
                <a:lnSpc>
                  <a:spcPct val="150000"/>
                </a:lnSpc>
              </a:pPr>
              <a:r>
                <a:rPr lang="vi-VN" dirty="0">
                  <a:latin typeface="UTM Avo" panose="02040603050506020204" pitchFamily="18" charset="0"/>
                  <a:cs typeface="Times New Roman" panose="02020603050405020304" pitchFamily="18" charset="0"/>
                </a:rPr>
                <a:t>X</a:t>
              </a:r>
            </a:p>
          </p:txBody>
        </p:sp>
      </p:grpSp>
    </p:spTree>
    <p:extLst>
      <p:ext uri="{BB962C8B-B14F-4D97-AF65-F5344CB8AC3E}">
        <p14:creationId xmlns:p14="http://schemas.microsoft.com/office/powerpoint/2010/main" val="39824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7CB2AB6A-C448-44B7-AD25-BA1B268D61E4}"/>
              </a:ext>
            </a:extLst>
          </p:cNvPr>
          <p:cNvGrpSpPr/>
          <p:nvPr/>
        </p:nvGrpSpPr>
        <p:grpSpPr>
          <a:xfrm>
            <a:off x="988292" y="548277"/>
            <a:ext cx="3306408" cy="736332"/>
            <a:chOff x="726388" y="467376"/>
            <a:chExt cx="3306408" cy="736332"/>
          </a:xfrm>
        </p:grpSpPr>
        <p:pic>
          <p:nvPicPr>
            <p:cNvPr id="10"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12"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LUYỆN TẬP</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692186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649265">
            <a:off x="2063416" y="3098220"/>
            <a:ext cx="6384537" cy="1766459"/>
          </a:xfr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Travelling with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495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272907"/>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14977945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957264" y="304800"/>
            <a:ext cx="10658474" cy="202538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Em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có</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thể</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dùng</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ngôn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ngữ</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lập</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trình</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Scratch</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để</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diễn</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tả</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từng</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bước</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thực</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hiện</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một</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trò</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chơi trên </a:t>
            </a:r>
            <a:r>
              <a:rPr kumimoji="0" lang="vi-VN" sz="3600" b="0" i="0" u="none" strike="noStrike" kern="1200" cap="none" spc="0" normalizeH="0" baseline="0" noProof="0" dirty="0" err="1">
                <a:ln>
                  <a:noFill/>
                </a:ln>
                <a:solidFill>
                  <a:srgbClr val="FF0000"/>
                </a:solidFill>
                <a:effectLst/>
                <a:uLnTx/>
                <a:uFillTx/>
                <a:latin typeface="UTM Avo" panose="02040603050506020204" pitchFamily="18" charset="0"/>
                <a:ea typeface="+mj-ea"/>
                <a:cs typeface="Times New Roman" panose="02020603050405020304" pitchFamily="18" charset="0"/>
              </a:rPr>
              <a:t>máy</a:t>
            </a:r>
            <a:r>
              <a:rPr kumimoji="0" lang="vi-VN" sz="3600" b="0" i="0" u="none" strike="noStrike" kern="1200" cap="none" spc="0" normalizeH="0" baseline="0" noProof="0" dirty="0">
                <a:ln>
                  <a:noFill/>
                </a:ln>
                <a:solidFill>
                  <a:srgbClr val="FF0000"/>
                </a:solidFill>
                <a:effectLst/>
                <a:uLnTx/>
                <a:uFillTx/>
                <a:latin typeface="UTM Avo" panose="02040603050506020204" pitchFamily="18" charset="0"/>
                <a:ea typeface="+mj-ea"/>
                <a:cs typeface="Times New Roman" panose="02020603050405020304" pitchFamily="18" charset="0"/>
              </a:rPr>
              <a:t> </a:t>
            </a:r>
            <a:r>
              <a:rPr kumimoji="0" lang="vi-VN" sz="3600" b="0" i="0" u="none" strike="noStrike" kern="1200" cap="none" spc="0" normalizeH="0" baseline="0" noProof="0" dirty="0" err="1" smtClean="0">
                <a:ln>
                  <a:noFill/>
                </a:ln>
                <a:solidFill>
                  <a:srgbClr val="FF0000"/>
                </a:solidFill>
                <a:effectLst/>
                <a:uLnTx/>
                <a:uFillTx/>
                <a:latin typeface="UTM Avo" panose="02040603050506020204" pitchFamily="18" charset="0"/>
                <a:ea typeface="+mj-ea"/>
                <a:cs typeface="Times New Roman" panose="02020603050405020304" pitchFamily="18" charset="0"/>
              </a:rPr>
              <a:t>tính</a:t>
            </a:r>
            <a:r>
              <a:rPr kumimoji="0" lang="en-US" sz="3600" b="0" i="0" u="none" strike="noStrike" kern="1200" cap="none" spc="0" normalizeH="0" baseline="0" noProof="0" dirty="0" smtClean="0">
                <a:ln>
                  <a:noFill/>
                </a:ln>
                <a:solidFill>
                  <a:srgbClr val="FF0000"/>
                </a:solidFill>
                <a:effectLst/>
                <a:uLnTx/>
                <a:uFillTx/>
                <a:latin typeface="UTM Avo" panose="02040603050506020204" pitchFamily="18" charset="0"/>
                <a:ea typeface="+mj-ea"/>
                <a:cs typeface="Times New Roman" panose="02020603050405020304" pitchFamily="18" charset="0"/>
              </a:rPr>
              <a:t>.</a:t>
            </a:r>
            <a:endParaRPr kumimoji="0" lang="en-US" sz="5400" b="0" i="0" u="none" strike="noStrike" kern="1200" cap="none" spc="0" normalizeH="0" baseline="0" noProof="0" dirty="0">
              <a:ln>
                <a:noFill/>
              </a:ln>
              <a:solidFill>
                <a:srgbClr val="FF0000"/>
              </a:solidFill>
              <a:effectLst/>
              <a:uLnTx/>
              <a:uFillTx/>
              <a:latin typeface="Calibri"/>
              <a:ea typeface="+mj-ea"/>
              <a:cs typeface="+mj-cs"/>
            </a:endParaRP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234275" y="394751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84" name="Picture 12" descr="D:\background\character\snake.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90113" y="4271225"/>
            <a:ext cx="1987711" cy="180597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097313" y="3101379"/>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9" name="No"/>
          <p:cNvSpPr txBox="1">
            <a:spLocks/>
          </p:cNvSpPr>
          <p:nvPr/>
        </p:nvSpPr>
        <p:spPr>
          <a:xfrm>
            <a:off x="3097312" y="2369938"/>
            <a:ext cx="229862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93926" y="2607107"/>
            <a:ext cx="942271" cy="918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background\character\Monkey-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7220" y="3202600"/>
            <a:ext cx="1636839" cy="163683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background\character\giraffe-clipart-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3000" y="2449620"/>
            <a:ext cx="2995782" cy="29957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background\character\anima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3507" y="4402053"/>
            <a:ext cx="1135708" cy="1544323"/>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D:\background\character\178186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72469" y="5322404"/>
            <a:ext cx="1392038" cy="139203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background\character\mouse-clipart-mouse-clipart-free-clip-art-images-image-cliparting-plant-clipart.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5090" y="5882206"/>
            <a:ext cx="1298968" cy="4866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677400" y="0"/>
            <a:ext cx="9525000" cy="6858000"/>
            <a:chOff x="-4038600" y="93915"/>
            <a:chExt cx="9144000"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7" name="Picture 5" descr="D:\background\character\577.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12198926" y="-1719986"/>
            <a:ext cx="15309273" cy="8654186"/>
            <a:chOff x="9150927" y="66643"/>
            <a:chExt cx="12131814" cy="6857999"/>
          </a:xfrm>
        </p:grpSpPr>
        <p:grpSp>
          <p:nvGrpSpPr>
            <p:cNvPr id="23" name="Group 22"/>
            <p:cNvGrpSpPr/>
            <p:nvPr/>
          </p:nvGrpSpPr>
          <p:grpSpPr>
            <a:xfrm>
              <a:off x="9150927" y="66643"/>
              <a:ext cx="12131814" cy="6857999"/>
              <a:chOff x="9150927" y="66643"/>
              <a:chExt cx="12131814" cy="6857999"/>
            </a:xfrm>
          </p:grpSpPr>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562095" y="94189"/>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Han River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mn-cs"/>
                  </a:rPr>
                  <a:t>Danang</a:t>
                </a:r>
                <a:r>
                  <a:rPr kumimoji="0" lang="en-US" sz="2400" b="1" i="0" u="none" strike="noStrike" kern="1200" cap="none" spc="0" normalizeH="0" baseline="0" noProof="0" dirty="0">
                    <a:ln>
                      <a:noFill/>
                    </a:ln>
                    <a:solidFill>
                      <a:prstClr val="white"/>
                    </a:solidFill>
                    <a:effectLst/>
                    <a:uLnTx/>
                    <a:uFillTx/>
                    <a:latin typeface="Calibri"/>
                    <a:ea typeface="+mn-ea"/>
                    <a:cs typeface="+mn-cs"/>
                  </a:rPr>
                  <a:t> Vietnam</a:t>
                </a:r>
              </a:p>
            </p:txBody>
          </p:sp>
        </p:grpSp>
        <p:pic>
          <p:nvPicPr>
            <p:cNvPr id="2050" name="Picture 2" descr="D:\background\character\maxresdefault.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0139" b="99583" l="32656" r="64844"/>
                      </a14:imgEffect>
                    </a14:imgLayer>
                  </a14:imgProps>
                </a:ext>
                <a:ext uri="{28A0092B-C50C-407E-A947-70E740481C1C}">
                  <a14:useLocalDpi xmlns:a14="http://schemas.microsoft.com/office/drawing/2010/main" val="0"/>
                </a:ext>
              </a:extLst>
            </a:blip>
            <a:srcRect l="32603" t="56743" r="34793"/>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0015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77778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6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66132" y="4417148"/>
            <a:ext cx="2190749" cy="219074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nipe 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6879758" y="3413053"/>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YEs"/>
          <p:cNvSpPr txBox="1">
            <a:spLocks/>
          </p:cNvSpPr>
          <p:nvPr/>
        </p:nvSpPr>
        <p:spPr>
          <a:xfrm>
            <a:off x="2861216" y="2681612"/>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0" name="No"/>
          <p:cNvSpPr txBox="1">
            <a:spLocks/>
          </p:cNvSpPr>
          <p:nvPr/>
        </p:nvSpPr>
        <p:spPr>
          <a:xfrm>
            <a:off x="6874002" y="2681612"/>
            <a:ext cx="239566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8" name="Title 1"/>
          <p:cNvSpPr txBox="1">
            <a:spLocks/>
          </p:cNvSpPr>
          <p:nvPr/>
        </p:nvSpPr>
        <p:spPr>
          <a:xfrm>
            <a:off x="1071562" y="304800"/>
            <a:ext cx="9329737" cy="1811085"/>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342900" rtl="0" eaLnBrk="1" fontAlgn="auto" latinLnBrk="0" hangingPunct="1">
              <a:lnSpc>
                <a:spcPct val="150000"/>
              </a:lnSpc>
              <a:spcBef>
                <a:spcPct val="0"/>
              </a:spcBef>
              <a:spcAft>
                <a:spcPts val="0"/>
              </a:spcAft>
              <a:buClrTx/>
              <a:buSzTx/>
              <a:buFontTx/>
              <a:buNone/>
              <a:tabLst/>
              <a:defRPr/>
            </a:pP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Các</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câu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lệnh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của</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Scratch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được</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sắp</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xếp</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theo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một</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thứ</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tự</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nhất</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định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tạo</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thành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một</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chương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trình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máy</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tính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a:t>
            </a:r>
          </a:p>
        </p:txBody>
      </p:sp>
      <p:grpSp>
        <p:nvGrpSpPr>
          <p:cNvPr id="21" name="Group 20"/>
          <p:cNvGrpSpPr/>
          <p:nvPr/>
        </p:nvGrpSpPr>
        <p:grpSpPr>
          <a:xfrm>
            <a:off x="-10076315" y="120975"/>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4328180" y="52514"/>
            <a:ext cx="12188226" cy="6857999"/>
            <a:chOff x="2978340" y="-259706"/>
            <a:chExt cx="12188226" cy="6857999"/>
          </a:xfrm>
        </p:grpSpPr>
        <p:grpSp>
          <p:nvGrpSpPr>
            <p:cNvPr id="3" name="Group 2"/>
            <p:cNvGrpSpPr/>
            <p:nvPr/>
          </p:nvGrpSpPr>
          <p:grpSpPr>
            <a:xfrm>
              <a:off x="2978340" y="-259706"/>
              <a:ext cx="12188226" cy="6857999"/>
              <a:chOff x="2978340" y="-259706"/>
              <a:chExt cx="12188226" cy="6857999"/>
            </a:xfrm>
          </p:grpSpPr>
          <p:pic>
            <p:nvPicPr>
              <p:cNvPr id="5123" name="Picture 3" descr="D:\pp game\doraemon\E0eXuZc.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8340" y="-259706"/>
                <a:ext cx="12188226"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4727467" y="80574"/>
                <a:ext cx="3070523" cy="34310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mn-cs"/>
                  </a:rPr>
                  <a:t>Dragon bridge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Danang Vietnam</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5124" name="Picture 4" descr="D:\background\character\gambar-doraemon-png-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511990" y="4611702"/>
              <a:ext cx="1790434" cy="17904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180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0 1.11111E-6 L -1.1582 -0.00023 " pathEditMode="relative" rAng="0" ptsTypes="AA">
                                      <p:cBhvr>
                                        <p:cTn id="16" dur="2000" fill="hold"/>
                                        <p:tgtEl>
                                          <p:spTgt spid="5"/>
                                        </p:tgtEl>
                                        <p:attrNameLst>
                                          <p:attrName>ppt_x</p:attrName>
                                          <p:attrName>ppt_y</p:attrName>
                                        </p:attrNameLst>
                                      </p:cBhvr>
                                      <p:rCtr x="-57917" y="-23"/>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0.05729 -2.59259E-6 L 0.96771 -2.59259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221769" y="4413575"/>
            <a:ext cx="1666875" cy="17835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YEs"/>
          <p:cNvSpPr txBox="1">
            <a:spLocks/>
          </p:cNvSpPr>
          <p:nvPr/>
        </p:nvSpPr>
        <p:spPr>
          <a:xfrm>
            <a:off x="2883568" y="2681612"/>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0" name="No"/>
          <p:cNvSpPr txBox="1">
            <a:spLocks/>
          </p:cNvSpPr>
          <p:nvPr/>
        </p:nvSpPr>
        <p:spPr>
          <a:xfrm>
            <a:off x="6879758" y="2681612"/>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7" name="Title 1"/>
          <p:cNvSpPr txBox="1">
            <a:spLocks/>
          </p:cNvSpPr>
          <p:nvPr/>
        </p:nvSpPr>
        <p:spPr>
          <a:xfrm>
            <a:off x="1513329" y="304800"/>
            <a:ext cx="9616634" cy="1235796"/>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vi-VN"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Máy</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tính</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không </a:t>
            </a:r>
            <a:r>
              <a:rPr kumimoji="0" lang="vi-VN"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thể</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thực</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hiện</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trò</a:t>
            </a: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4400" b="0" i="0" u="none" strike="noStrike" kern="1200" cap="none" spc="0" normalizeH="0" baseline="0" noProof="0" dirty="0" smtClean="0">
                <a:ln>
                  <a:noFill/>
                </a:ln>
                <a:solidFill>
                  <a:prstClr val="black"/>
                </a:solidFill>
                <a:effectLst/>
                <a:uLnTx/>
                <a:uFillTx/>
                <a:latin typeface="UTM Avo" panose="02040603050506020204" pitchFamily="18" charset="0"/>
                <a:ea typeface="+mj-ea"/>
                <a:cs typeface="Times New Roman" panose="02020603050405020304" pitchFamily="18" charset="0"/>
              </a:rPr>
              <a:t>chơi</a:t>
            </a:r>
            <a:r>
              <a:rPr kumimoji="0" lang="en-US" sz="4400" b="0" i="0" u="none" strike="noStrike" kern="1200" cap="none" spc="0" normalizeH="0" baseline="0" noProof="0" dirty="0" smtClean="0">
                <a:ln>
                  <a:noFill/>
                </a:ln>
                <a:solidFill>
                  <a:prstClr val="black"/>
                </a:solidFill>
                <a:effectLst/>
                <a:uLnTx/>
                <a:uFillTx/>
                <a:latin typeface="UTM Avo" panose="02040603050506020204" pitchFamily="18" charset="0"/>
                <a:ea typeface="+mj-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3019532" y="-28954"/>
            <a:ext cx="11830049" cy="6884013"/>
            <a:chOff x="9399870" y="-28955"/>
            <a:chExt cx="10120745" cy="6884013"/>
          </a:xfrm>
        </p:grpSpPr>
        <p:pic>
          <p:nvPicPr>
            <p:cNvPr id="4099" name="Picture 3" descr="D:\pp game\doraemon\toan_canh_asia_park_ve_de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9870" y="-28955"/>
              <a:ext cx="10120745" cy="688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ckground\character\5827730-doraemon-images.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616">
              <a:off x="16821263" y="697671"/>
              <a:ext cx="1491907" cy="248651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9601200" y="304800"/>
              <a:ext cx="3886200" cy="21089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mn-cs"/>
                </a:rPr>
                <a:t>Asia Park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Danang Vietnam</a:t>
              </a: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688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4.79167E-6 4.81481E-6 L -1.03971 0.00231 " pathEditMode="relative" rAng="0" ptsTypes="AA">
                                      <p:cBhvr>
                                        <p:cTn id="16" dur="2000" fill="hold"/>
                                        <p:tgtEl>
                                          <p:spTgt spid="3"/>
                                        </p:tgtEl>
                                        <p:attrNameLst>
                                          <p:attrName>ppt_x</p:attrName>
                                          <p:attrName>ppt_y</p:attrName>
                                        </p:attrNameLst>
                                      </p:cBhvr>
                                      <p:rCtr x="-51992" y="11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1000"/>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425995" y="3938020"/>
            <a:ext cx="2007314" cy="19809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3097313"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Sai"/>
          <p:cNvGrpSpPr/>
          <p:nvPr/>
        </p:nvGrpSpPr>
        <p:grpSpPr>
          <a:xfrm>
            <a:off x="3475753" y="3525665"/>
            <a:ext cx="1649623" cy="2346272"/>
            <a:chOff x="3031442" y="1338093"/>
            <a:chExt cx="2754153" cy="3917253"/>
          </a:xfrm>
        </p:grpSpPr>
        <p:sp>
          <p:nvSpPr>
            <p:cNvPr id="16" name="Rectangle 15"/>
            <p:cNvSpPr/>
            <p:nvPr/>
          </p:nvSpPr>
          <p:spPr>
            <a:xfrm>
              <a:off x="3031442" y="1338093"/>
              <a:ext cx="2754153" cy="391725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9" name="No"/>
          <p:cNvSpPr txBox="1">
            <a:spLocks/>
          </p:cNvSpPr>
          <p:nvPr/>
        </p:nvSpPr>
        <p:spPr>
          <a:xfrm>
            <a:off x="3113909" y="2369938"/>
            <a:ext cx="2356715"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8" name="Title 1"/>
          <p:cNvSpPr txBox="1">
            <a:spLocks/>
          </p:cNvSpPr>
          <p:nvPr/>
        </p:nvSpPr>
        <p:spPr>
          <a:xfrm>
            <a:off x="271462" y="233331"/>
            <a:ext cx="10015537" cy="1693632"/>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Trong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Scratch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các</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lệnh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của</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chương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trình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máy</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tính</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có</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thể</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được</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thể</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hiện</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bằng</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ngôn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ngữ</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tiếng</a:t>
            </a: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vi-VN" sz="32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Việt</a:t>
            </a:r>
            <a:r>
              <a:rPr kumimoji="0" lang="vi-VN" sz="3200" b="0" i="0" u="none" strike="noStrike" kern="1200" cap="none" spc="0" normalizeH="0" baseline="0" noProof="0" dirty="0" smtClean="0">
                <a:ln>
                  <a:noFill/>
                </a:ln>
                <a:solidFill>
                  <a:prstClr val="black"/>
                </a:solidFill>
                <a:effectLst/>
                <a:uLnTx/>
                <a:uFillTx/>
                <a:latin typeface="UTM Avo" panose="02040603050506020204" pitchFamily="18" charset="0"/>
                <a:ea typeface="+mj-ea"/>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Calibri"/>
                <a:ea typeface="+mj-ea"/>
                <a:cs typeface="+mj-cs"/>
              </a:rPr>
              <a:t/>
            </a:r>
            <a:br>
              <a:rPr kumimoji="0" lang="en-US" sz="3200" b="0" i="0" u="none" strike="noStrike" kern="1200" cap="none" spc="0" normalizeH="0" baseline="0" noProof="0" dirty="0">
                <a:ln>
                  <a:noFill/>
                </a:ln>
                <a:solidFill>
                  <a:prstClr val="black"/>
                </a:solidFill>
                <a:effectLst/>
                <a:uLnTx/>
                <a:uFillTx/>
                <a:latin typeface="Calibri"/>
                <a:ea typeface="+mj-ea"/>
                <a:cs typeface="+mj-cs"/>
              </a:rPr>
            </a:br>
            <a:endParaRPr kumimoji="0" lang="en-US" sz="32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5" descr="D:\background\character\57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3000603" y="-58252"/>
            <a:ext cx="11383397" cy="7162335"/>
            <a:chOff x="0" y="-332096"/>
            <a:chExt cx="9549781" cy="7162335"/>
          </a:xfrm>
        </p:grpSpPr>
        <p:pic>
          <p:nvPicPr>
            <p:cNvPr id="9218" name="Picture 2" descr="D:\pp game\doraemon\cau-tinh-yeu-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2096"/>
              <a:ext cx="9549781" cy="716233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background\character\34_result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0553" y="4460861"/>
              <a:ext cx="2199228" cy="2199228"/>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Cloud 25"/>
            <p:cNvSpPr/>
            <p:nvPr/>
          </p:nvSpPr>
          <p:spPr>
            <a:xfrm>
              <a:off x="207819" y="12465"/>
              <a:ext cx="4725517" cy="2022924"/>
            </a:xfrm>
            <a:prstGeom prst="cloud">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a:ea typeface="+mn-ea"/>
                  <a:cs typeface="+mn-cs"/>
                </a:rPr>
                <a:t>Love bridge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Danang Vietnam</a:t>
              </a: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33287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2.91667E-6 2.59259E-6 L -1.03893 0.00347 " pathEditMode="relative" rAng="0" ptsTypes="AA">
                                      <p:cBhvr>
                                        <p:cTn id="16" dur="2000" fill="hold"/>
                                        <p:tgtEl>
                                          <p:spTgt spid="23"/>
                                        </p:tgtEl>
                                        <p:attrNameLst>
                                          <p:attrName>ppt_x</p:attrName>
                                          <p:attrName>ppt_y</p:attrName>
                                        </p:attrNameLst>
                                      </p:cBhvr>
                                      <p:rCtr x="-51953"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b="-1000"/>
          </a:stretch>
        </a:blipFill>
        <a:effectLst/>
      </p:bgPr>
    </p:bg>
    <p:spTree>
      <p:nvGrpSpPr>
        <p:cNvPr id="1" name=""/>
        <p:cNvGrpSpPr/>
        <p:nvPr/>
      </p:nvGrpSpPr>
      <p:grpSpPr>
        <a:xfrm>
          <a:off x="0" y="0"/>
          <a:ext cx="0" cy="0"/>
          <a:chOff x="0" y="0"/>
          <a:chExt cx="0" cy="0"/>
        </a:xfrm>
      </p:grpSpPr>
      <p:pic>
        <p:nvPicPr>
          <p:cNvPr id="7170" name="Picture 2" descr="D:\background\character\Winnie_the_Pooh_and_Tiger_PNG_Free_Clipar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3597" y="2843766"/>
            <a:ext cx="2844990" cy="19601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background\character\picnic-logo-large-9082de3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074" y="5179773"/>
            <a:ext cx="3949970" cy="1342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3251804" y="4420799"/>
            <a:ext cx="1822512" cy="18164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nip"/>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173" name="Picture 5" descr="D:\background\character\1503790005_photoshop-kopona.com_children-playing-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9601" y="4950294"/>
            <a:ext cx="1210647" cy="131110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879758" y="3413053"/>
            <a:ext cx="2389909" cy="3194844"/>
            <a:chOff x="2334491" y="533400"/>
            <a:chExt cx="3990109" cy="5334000"/>
          </a:xfrm>
        </p:grpSpPr>
        <p:sp>
          <p:nvSpPr>
            <p:cNvPr id="12" name="Snip e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YEs"/>
          <p:cNvSpPr txBox="1">
            <a:spLocks/>
          </p:cNvSpPr>
          <p:nvPr/>
        </p:nvSpPr>
        <p:spPr>
          <a:xfrm>
            <a:off x="2861215" y="2681612"/>
            <a:ext cx="2379068"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0" name="No"/>
          <p:cNvSpPr txBox="1">
            <a:spLocks/>
          </p:cNvSpPr>
          <p:nvPr/>
        </p:nvSpPr>
        <p:spPr>
          <a:xfrm>
            <a:off x="6879758" y="2681612"/>
            <a:ext cx="2431211"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7171" name="Picture 3" descr="D:\background\character\0b30fd9d511893ac55ac1e16fc739631_happy-children-clipart-99543-kids-playing-clipart-transparent_594-399.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2722" y="3760536"/>
            <a:ext cx="1431157" cy="961333"/>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1354083" y="262502"/>
            <a:ext cx="8341460" cy="985994"/>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Biểu</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tượng</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phần</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mềm</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000" b="0" i="0" u="none" strike="noStrike" kern="1200" cap="none" spc="0" normalizeH="0" baseline="0" noProof="0" dirty="0" smtClean="0">
                <a:ln>
                  <a:noFill/>
                </a:ln>
                <a:solidFill>
                  <a:prstClr val="black"/>
                </a:solidFill>
                <a:effectLst/>
                <a:uLnTx/>
                <a:uFillTx/>
                <a:latin typeface="UTM Avo" panose="02040603050506020204" pitchFamily="18" charset="0"/>
                <a:ea typeface="+mj-ea"/>
                <a:cs typeface="Times New Roman" panose="02020603050405020304" pitchFamily="18" charset="0"/>
              </a:rPr>
              <a:t>Scratch:</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endParaRP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5" descr="D:\background\character\57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Hình ảnh 2" descr="Tạo hình cắt từ Màn hình"/>
          <p:cNvPicPr>
            <a:picLocks noChangeAspect="1"/>
          </p:cNvPicPr>
          <p:nvPr/>
        </p:nvPicPr>
        <p:blipFill rotWithShape="1">
          <a:blip r:embed="rId13">
            <a:extLst>
              <a:ext uri="{28A0092B-C50C-407E-A947-70E740481C1C}">
                <a14:useLocalDpi xmlns:a14="http://schemas.microsoft.com/office/drawing/2010/main" val="0"/>
              </a:ext>
            </a:extLst>
          </a:blip>
          <a:srcRect l="8697"/>
          <a:stretch/>
        </p:blipFill>
        <p:spPr>
          <a:xfrm>
            <a:off x="8349827" y="193644"/>
            <a:ext cx="1092586" cy="1196658"/>
          </a:xfrm>
          <a:prstGeom prst="rect">
            <a:avLst/>
          </a:prstGeom>
        </p:spPr>
      </p:pic>
      <p:grpSp>
        <p:nvGrpSpPr>
          <p:cNvPr id="26" name="Group 25"/>
          <p:cNvGrpSpPr/>
          <p:nvPr/>
        </p:nvGrpSpPr>
        <p:grpSpPr>
          <a:xfrm>
            <a:off x="13171830" y="168932"/>
            <a:ext cx="10051879" cy="6689068"/>
            <a:chOff x="-68298" y="145218"/>
            <a:chExt cx="10051879" cy="6689068"/>
          </a:xfrm>
        </p:grpSpPr>
        <p:pic>
          <p:nvPicPr>
            <p:cNvPr id="5" name="Picture 3"/>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8298" y="145218"/>
              <a:ext cx="10051879" cy="66890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919343" y="4404851"/>
              <a:ext cx="1218442" cy="139895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186316" y="533074"/>
              <a:ext cx="2951469" cy="1398951"/>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Banh xeo</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31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875E-6 1.48148E-6 L -1.00794 -0.01111 " pathEditMode="relative" rAng="0" ptsTypes="AA">
                                      <p:cBhvr>
                                        <p:cTn id="16" dur="2000" fill="hold"/>
                                        <p:tgtEl>
                                          <p:spTgt spid="26"/>
                                        </p:tgtEl>
                                        <p:attrNameLst>
                                          <p:attrName>ppt_x</p:attrName>
                                          <p:attrName>ppt_y</p:attrName>
                                        </p:attrNameLst>
                                      </p:cBhvr>
                                      <p:rCtr x="-50404" y="-556"/>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098" name="Picture 2" descr="D:\background\character\art-school-easels-clipart-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9611" y="4047770"/>
            <a:ext cx="1717540" cy="23510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3317403" y="4038601"/>
            <a:ext cx="1785834" cy="21585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866972" y="3413053"/>
            <a:ext cx="2389909" cy="3194844"/>
            <a:chOff x="2334491" y="533400"/>
            <a:chExt cx="3990109" cy="5334000"/>
          </a:xfrm>
        </p:grpSpPr>
        <p:sp>
          <p:nvSpPr>
            <p:cNvPr id="2" name="Snip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Frame 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nip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ĐÚng"/>
          <p:cNvGrpSpPr/>
          <p:nvPr/>
        </p:nvGrpSpPr>
        <p:grpSpPr>
          <a:xfrm>
            <a:off x="3251805" y="3823819"/>
            <a:ext cx="1636839" cy="2373313"/>
            <a:chOff x="2982190" y="1219200"/>
            <a:chExt cx="2732809" cy="3962400"/>
          </a:xfrm>
        </p:grpSpPr>
        <p:sp>
          <p:nvSpPr>
            <p:cNvPr id="7" name="Rectangle 6"/>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Or 7"/>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6879758" y="3413053"/>
            <a:ext cx="2389909" cy="3194844"/>
            <a:chOff x="2334491" y="533400"/>
            <a:chExt cx="3990109" cy="5334000"/>
          </a:xfrm>
        </p:grpSpPr>
        <p:sp>
          <p:nvSpPr>
            <p:cNvPr id="12" name="Snip 11"/>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Sai"/>
          <p:cNvGrpSpPr/>
          <p:nvPr/>
        </p:nvGrpSpPr>
        <p:grpSpPr>
          <a:xfrm>
            <a:off x="7264591" y="3823819"/>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YEs"/>
          <p:cNvSpPr txBox="1">
            <a:spLocks/>
          </p:cNvSpPr>
          <p:nvPr/>
        </p:nvSpPr>
        <p:spPr>
          <a:xfrm>
            <a:off x="2866970" y="2681612"/>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0" name="No"/>
          <p:cNvSpPr txBox="1">
            <a:spLocks/>
          </p:cNvSpPr>
          <p:nvPr/>
        </p:nvSpPr>
        <p:spPr>
          <a:xfrm>
            <a:off x="6896354" y="2681612"/>
            <a:ext cx="2373313"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9" name="Title 1"/>
          <p:cNvSpPr txBox="1">
            <a:spLocks/>
          </p:cNvSpPr>
          <p:nvPr/>
        </p:nvSpPr>
        <p:spPr>
          <a:xfrm>
            <a:off x="2866971" y="304800"/>
            <a:ext cx="7142938" cy="1088571"/>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Chạy</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chương</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trình</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p>
        </p:txBody>
      </p:sp>
      <p:grpSp>
        <p:nvGrpSpPr>
          <p:cNvPr id="21" name="Group 20"/>
          <p:cNvGrpSpPr/>
          <p:nvPr/>
        </p:nvGrpSpPr>
        <p:grpSpPr>
          <a:xfrm>
            <a:off x="-9677400" y="0"/>
            <a:ext cx="9525000" cy="6858000"/>
            <a:chOff x="-4038600" y="93915"/>
            <a:chExt cx="9144000" cy="6858000"/>
          </a:xfrm>
        </p:grpSpPr>
        <p:sp>
          <p:nvSpPr>
            <p:cNvPr id="22" name="Rectangle 21"/>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Hình ảnh 4" descr="Tạo hình cắt từ Màn hình"/>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0838" y="304799"/>
            <a:ext cx="1029311" cy="1200863"/>
          </a:xfrm>
          <a:prstGeom prst="rect">
            <a:avLst/>
          </a:prstGeom>
        </p:spPr>
      </p:pic>
      <p:grpSp>
        <p:nvGrpSpPr>
          <p:cNvPr id="3" name="Group 2"/>
          <p:cNvGrpSpPr/>
          <p:nvPr/>
        </p:nvGrpSpPr>
        <p:grpSpPr>
          <a:xfrm>
            <a:off x="13190119" y="-15947"/>
            <a:ext cx="10967600" cy="6857999"/>
            <a:chOff x="9680602" y="845813"/>
            <a:chExt cx="8448402" cy="5410123"/>
          </a:xfrm>
        </p:grpSpPr>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680602" y="845813"/>
              <a:ext cx="8448402" cy="54101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5468475" y="2058557"/>
              <a:ext cx="579865" cy="9664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background\character\cac-nhan-vat-chinh-trong-truyen-va-phim-doraemon-cho-be-yeu-tham-kha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4513313" y="1602128"/>
              <a:ext cx="859386" cy="912859"/>
            </a:xfrm>
            <a:prstGeom prst="rect">
              <a:avLst/>
            </a:prstGeom>
            <a:noFill/>
            <a:extLst>
              <a:ext uri="{909E8E84-426E-40DD-AFC4-6F175D3DCCD1}">
                <a14:hiddenFill xmlns:a14="http://schemas.microsoft.com/office/drawing/2010/main">
                  <a:solidFill>
                    <a:srgbClr val="FFFFFF"/>
                  </a:solidFill>
                </a14:hiddenFill>
              </a:ext>
            </a:extLst>
          </p:spPr>
        </p:pic>
        <p:sp>
          <p:nvSpPr>
            <p:cNvPr id="28" name="Cloud 27"/>
            <p:cNvSpPr/>
            <p:nvPr/>
          </p:nvSpPr>
          <p:spPr>
            <a:xfrm>
              <a:off x="9901659" y="979609"/>
              <a:ext cx="4390597" cy="1811085"/>
            </a:xfrm>
            <a:prstGeom prst="cloud">
              <a:avLst/>
            </a:prstGeom>
            <a:solidFill>
              <a:srgbClr val="B7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ysClr val="windowText" lastClr="000000"/>
                  </a:solidFill>
                  <a:effectLst/>
                  <a:uLnTx/>
                  <a:uFillTx/>
                  <a:latin typeface="Calibri"/>
                  <a:ea typeface="+mn-ea"/>
                  <a:cs typeface="+mn-cs"/>
                </a:rPr>
                <a:t>Da Nang Beach</a:t>
              </a:r>
              <a:endParaRPr kumimoji="0" lang="en-US" sz="4800" b="0" i="0" u="none" strike="noStrike" kern="120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2427442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9"/>
                                        </p:tgtEl>
                                        <p:attrNameLst>
                                          <p:attrName>style.color</p:attrName>
                                        </p:attrNameLst>
                                      </p:cBhvr>
                                      <p:by>
                                        <p:hsl h="0" s="-12549" l="-25098"/>
                                      </p:by>
                                    </p:animClr>
                                    <p:animClr clrSpc="hsl" dir="cw">
                                      <p:cBhvr>
                                        <p:cTn id="11" dur="500" fill="hold"/>
                                        <p:tgtEl>
                                          <p:spTgt spid="19"/>
                                        </p:tgtEl>
                                        <p:attrNameLst>
                                          <p:attrName>fillcolor</p:attrName>
                                        </p:attrNameLst>
                                      </p:cBhvr>
                                      <p:by>
                                        <p:hsl h="0" s="-12549" l="-25098"/>
                                      </p:by>
                                    </p:animClr>
                                    <p:animClr clrSpc="hsl" dir="cw">
                                      <p:cBhvr>
                                        <p:cTn id="12" dur="500" fill="hold"/>
                                        <p:tgtEl>
                                          <p:spTgt spid="19"/>
                                        </p:tgtEl>
                                        <p:attrNameLst>
                                          <p:attrName>stroke.color</p:attrName>
                                        </p:attrNameLst>
                                      </p:cBhvr>
                                      <p:by>
                                        <p:hsl h="0" s="-12549" l="-25098"/>
                                      </p:by>
                                    </p:animClr>
                                    <p:set>
                                      <p:cBhvr>
                                        <p:cTn id="13" dur="500" fill="hold"/>
                                        <p:tgtEl>
                                          <p:spTgt spid="19"/>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6.25E-7 4.81481E-6 L -1.02904 -0.00348 " pathEditMode="relative" rAng="0" ptsTypes="AA">
                                      <p:cBhvr>
                                        <p:cTn id="16" dur="2000" fill="hold"/>
                                        <p:tgtEl>
                                          <p:spTgt spid="3"/>
                                        </p:tgtEl>
                                        <p:attrNameLst>
                                          <p:attrName>ppt_x</p:attrName>
                                          <p:attrName>ppt_y</p:attrName>
                                        </p:attrNameLst>
                                      </p:cBhvr>
                                      <p:rCtr x="-51458" y="-185"/>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1"/>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47908" y="4085274"/>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89726" y="3101378"/>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056181" y="3112150"/>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Đúng"/>
          <p:cNvGrpSpPr/>
          <p:nvPr/>
        </p:nvGrpSpPr>
        <p:grpSpPr>
          <a:xfrm>
            <a:off x="7441014" y="3522916"/>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3097313" y="310137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Sai"/>
          <p:cNvGrpSpPr/>
          <p:nvPr/>
        </p:nvGrpSpPr>
        <p:grpSpPr>
          <a:xfrm>
            <a:off x="3482146" y="3512145"/>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No"/>
          <p:cNvSpPr txBox="1">
            <a:spLocks/>
          </p:cNvSpPr>
          <p:nvPr/>
        </p:nvSpPr>
        <p:spPr>
          <a:xfrm>
            <a:off x="3097313" y="2369938"/>
            <a:ext cx="2389909"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A. </a:t>
            </a: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Sai</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5123" name="Picture 3" descr="D:\background\water\sddfffd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3402266"/>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57266"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txBox="1">
            <a:spLocks/>
          </p:cNvSpPr>
          <p:nvPr/>
        </p:nvSpPr>
        <p:spPr>
          <a:xfrm>
            <a:off x="2383980" y="152402"/>
            <a:ext cx="7772400" cy="1327686"/>
          </a:xfrm>
          <a:prstGeom prst="rect">
            <a:avLst/>
          </a:prstGeom>
          <a:solidFill>
            <a:srgbClr val="B7DEE8">
              <a:alpha val="58039"/>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3429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hiển</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UTM Avo" panose="02040603050506020204" pitchFamily="18" charset="0"/>
                <a:ea typeface="+mj-ea"/>
                <a:cs typeface="Times New Roman" panose="02020603050405020304" pitchFamily="18" charset="0"/>
              </a:rPr>
              <a:t>thị</a:t>
            </a: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j-ea"/>
                <a:cs typeface="Times New Roman" panose="02020603050405020304" pitchFamily="18" charset="0"/>
              </a:rPr>
              <a:t>:</a:t>
            </a:r>
          </a:p>
        </p:txBody>
      </p:sp>
      <p:sp>
        <p:nvSpPr>
          <p:cNvPr id="18" name="YEs"/>
          <p:cNvSpPr txBox="1">
            <a:spLocks/>
          </p:cNvSpPr>
          <p:nvPr/>
        </p:nvSpPr>
        <p:spPr>
          <a:xfrm>
            <a:off x="7072778" y="2380709"/>
            <a:ext cx="2356714" cy="731441"/>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j-ea"/>
                <a:cs typeface="+mj-cs"/>
              </a:rPr>
              <a:t>B. </a:t>
            </a:r>
            <a:r>
              <a:rPr kumimoji="0" lang="en-US" sz="4400" b="0" i="0" u="none" strike="noStrike" kern="1200" cap="none" spc="0" normalizeH="0" baseline="0" noProof="0" dirty="0" err="1" smtClean="0">
                <a:ln>
                  <a:noFill/>
                </a:ln>
                <a:solidFill>
                  <a:prstClr val="black"/>
                </a:solidFill>
                <a:effectLst/>
                <a:uLnTx/>
                <a:uFillTx/>
                <a:latin typeface="Calibri"/>
                <a:ea typeface="+mj-ea"/>
                <a:cs typeface="+mj-cs"/>
              </a:rPr>
              <a:t>Đúng</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0" name="Group 19"/>
          <p:cNvGrpSpPr/>
          <p:nvPr/>
        </p:nvGrpSpPr>
        <p:grpSpPr>
          <a:xfrm>
            <a:off x="-9677400" y="0"/>
            <a:ext cx="9525000" cy="6858000"/>
            <a:chOff x="-4038600" y="93915"/>
            <a:chExt cx="9144000"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9500" y="2209800"/>
              <a:ext cx="5715000" cy="32893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Hình ảnh 1" descr="Tạo hình cắt từ Màn hình"/>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87825" y="441806"/>
            <a:ext cx="1423928" cy="1038282"/>
          </a:xfrm>
          <a:prstGeom prst="rect">
            <a:avLst/>
          </a:prstGeom>
        </p:spPr>
      </p:pic>
      <p:grpSp>
        <p:nvGrpSpPr>
          <p:cNvPr id="23" name="Group 22"/>
          <p:cNvGrpSpPr/>
          <p:nvPr/>
        </p:nvGrpSpPr>
        <p:grpSpPr>
          <a:xfrm>
            <a:off x="13987650" y="0"/>
            <a:ext cx="11547232" cy="6942420"/>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3">
              <a:extLst>
                <a:ext uri="{28A0092B-C50C-407E-A947-70E740481C1C}">
                  <a14:useLocalDpi xmlns:a14="http://schemas.microsoft.com/office/drawing/2010/main" val="0"/>
                </a:ext>
              </a:extLst>
            </a:blip>
            <a:srcRect r="12677"/>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a:ea typeface="+mn-ea"/>
                  <a:cs typeface="+mn-cs"/>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mn-cs"/>
                </a:rPr>
                <a:t>Danang Vietnam</a:t>
              </a:r>
              <a:endParaRPr kumimoji="0" lang="en-US" sz="4800" b="1"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D:\background\character\Dora-Character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3860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33333E-6 1.48148E-6 L -1.11862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3.33333E-6 -1.96532E-6 L 1.025 -1.96532E-6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29400" y="3276601"/>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ormAutofit/>
          </a:bodyPr>
          <a:lstStyle/>
          <a:p>
            <a:r>
              <a:rPr lang="en-US" b="1" dirty="0">
                <a:solidFill>
                  <a:srgbClr val="7030A0"/>
                </a:solidFill>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8400" y="-6553200"/>
            <a:ext cx="609600" cy="609600"/>
          </a:xfrm>
          <a:prstGeom prst="rect">
            <a:avLst/>
          </a:prstGeom>
        </p:spPr>
      </p:pic>
    </p:spTree>
    <p:extLst>
      <p:ext uri="{BB962C8B-B14F-4D97-AF65-F5344CB8AC3E}">
        <p14:creationId xmlns:p14="http://schemas.microsoft.com/office/powerpoint/2010/main" val="30633302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8292" y="1617297"/>
            <a:ext cx="9550337" cy="1305037"/>
          </a:xfrm>
          <a:prstGeom prst="rect">
            <a:avLst/>
          </a:prstGeom>
        </p:spPr>
        <p:txBody>
          <a:bodyPr wrap="square">
            <a:spAutoFit/>
          </a:bodyPr>
          <a:lstStyle/>
          <a:p>
            <a:pPr algn="just" defTabSz="342900">
              <a:lnSpc>
                <a:spcPct val="150000"/>
              </a:lnSpc>
            </a:pPr>
            <a:r>
              <a:rPr lang="vi-VN" sz="2800" dirty="0">
                <a:latin typeface="UTM Avo" panose="02040603050506020204" pitchFamily="18" charset="0"/>
                <a:cs typeface="Times New Roman" panose="02020603050405020304" pitchFamily="18" charset="0"/>
              </a:rPr>
              <a:t> 3. Em hãy thực hành trò chơi rô-bốt nhiều lần để luyện tập thành thạo các thao tác chạy chương trình trong Scratch</a:t>
            </a:r>
            <a:r>
              <a:rPr lang="vi-VN" sz="2800" dirty="0" smtClean="0">
                <a:latin typeface="UTM Avo" panose="02040603050506020204" pitchFamily="18" charset="0"/>
                <a:cs typeface="Times New Roman" panose="02020603050405020304" pitchFamily="18" charset="0"/>
              </a:rPr>
              <a:t>.</a:t>
            </a:r>
          </a:p>
        </p:txBody>
      </p:sp>
      <p:grpSp>
        <p:nvGrpSpPr>
          <p:cNvPr id="9" name="Group 5">
            <a:extLst>
              <a:ext uri="{FF2B5EF4-FFF2-40B4-BE49-F238E27FC236}">
                <a16:creationId xmlns:a16="http://schemas.microsoft.com/office/drawing/2014/main" id="{7CB2AB6A-C448-44B7-AD25-BA1B268D61E4}"/>
              </a:ext>
            </a:extLst>
          </p:cNvPr>
          <p:cNvGrpSpPr/>
          <p:nvPr/>
        </p:nvGrpSpPr>
        <p:grpSpPr>
          <a:xfrm>
            <a:off x="988292" y="548277"/>
            <a:ext cx="3306408" cy="736332"/>
            <a:chOff x="726388" y="467376"/>
            <a:chExt cx="3306408" cy="736332"/>
          </a:xfrm>
        </p:grpSpPr>
        <p:pic>
          <p:nvPicPr>
            <p:cNvPr id="10"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12"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LUYỆN TẬP</a:t>
              </a:r>
              <a:endParaRPr lang="vi-VN" sz="2800" b="1" dirty="0">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28569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305037"/>
          </a:xfrm>
          <a:prstGeom prst="rect">
            <a:avLst/>
          </a:prstGeom>
        </p:spPr>
        <p:txBody>
          <a:bodyPr wrap="square">
            <a:spAutoFit/>
          </a:bodyPr>
          <a:lstStyle/>
          <a:p>
            <a:pPr algn="just" defTabSz="342900">
              <a:lnSpc>
                <a:spcPct val="150000"/>
              </a:lnSpc>
            </a:pPr>
            <a:r>
              <a:rPr lang="vi-VN" sz="2800" dirty="0">
                <a:latin typeface="UTM Avo" panose="02040603050506020204" pitchFamily="18" charset="0"/>
                <a:cs typeface="Times New Roman" panose="02020603050405020304" pitchFamily="18" charset="0"/>
              </a:rPr>
              <a:t>Em hãy vận dụng các bước hướng dẫn của bài học để mở tệp </a:t>
            </a:r>
            <a:r>
              <a:rPr lang="vi-VN" sz="2800" dirty="0">
                <a:solidFill>
                  <a:schemeClr val="accent6"/>
                </a:solidFill>
                <a:latin typeface="UTM Avo" panose="02040603050506020204" pitchFamily="18" charset="0"/>
                <a:cs typeface="Times New Roman" panose="02020603050405020304" pitchFamily="18" charset="0"/>
              </a:rPr>
              <a:t>Trochoi</a:t>
            </a:r>
            <a:r>
              <a:rPr lang="vi-VN" sz="2800" dirty="0">
                <a:latin typeface="UTM Avo" panose="02040603050506020204" pitchFamily="18" charset="0"/>
                <a:cs typeface="Times New Roman" panose="02020603050405020304" pitchFamily="18" charset="0"/>
              </a:rPr>
              <a:t> trên máy tính, chạy chương trình và chơi trò chơi.</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40236" y="2858848"/>
            <a:ext cx="2975264" cy="2975264"/>
          </a:xfrm>
          <a:prstGeom prst="rect">
            <a:avLst/>
          </a:prstGeom>
        </p:spPr>
      </p:pic>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71588" y="2590800"/>
            <a:ext cx="10615612" cy="2800767"/>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a:t>
            </a: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6:</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en-US" sz="44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GIẢI QUYẾT VẤN ĐỀ VỚI SỰ TRỢ GIÚP CỦA MÁY TÍNH</a:t>
            </a: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09650" y="4683681"/>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smtClean="0">
                <a:solidFill>
                  <a:srgbClr val="FF0000"/>
                </a:solidFill>
                <a:latin typeface="Times New Roman" panose="02020603050405020304" pitchFamily="18" charset="0"/>
                <a:cs typeface="Times New Roman" panose="02020603050405020304" pitchFamily="18" charset="0"/>
              </a:rPr>
              <a:t>13</a:t>
            </a:r>
            <a:r>
              <a:rPr lang="vi-VN" altLang="en-US" sz="4000" b="1" dirty="0" smtClean="0">
                <a:solidFill>
                  <a:srgbClr val="FF0000"/>
                </a:solidFill>
                <a:latin typeface="Times New Roman" panose="02020603050405020304" pitchFamily="18" charset="0"/>
                <a:cs typeface="Times New Roman" panose="02020603050405020304" pitchFamily="18" charset="0"/>
              </a:rPr>
              <a: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Chơi</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với</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máy</a:t>
            </a:r>
            <a:r>
              <a:rPr lang="en-US" altLang="en-US" sz="4000" b="1" dirty="0" smtClean="0">
                <a:solidFill>
                  <a:srgbClr val="00B050"/>
                </a:solidFill>
                <a:latin typeface="Times New Roman" panose="02020603050405020304" pitchFamily="18" charset="0"/>
                <a:cs typeface="Times New Roman" panose="02020603050405020304" pitchFamily="18" charset="0"/>
              </a:rPr>
              <a:t> </a:t>
            </a:r>
            <a:r>
              <a:rPr lang="en-US" altLang="en-US" sz="4000" b="1" dirty="0" err="1" smtClean="0">
                <a:solidFill>
                  <a:srgbClr val="00B050"/>
                </a:solidFill>
                <a:latin typeface="Times New Roman" panose="02020603050405020304" pitchFamily="18" charset="0"/>
                <a:cs typeface="Times New Roman" panose="02020603050405020304" pitchFamily="18" charset="0"/>
              </a:rPr>
              <a:t>tính</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20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smtClean="0">
                <a:solidFill>
                  <a:srgbClr val="00B050"/>
                </a:solidFill>
                <a:latin typeface="Times New Roman" panose="02020603050405020304" pitchFamily="18" charset="0"/>
                <a:cs typeface="Times New Roman" panose="02020603050405020304" pitchFamily="18" charset="0"/>
              </a:rPr>
              <a:t>13</a:t>
            </a:r>
            <a:r>
              <a:rPr lang="vi-VN"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Chơi</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với</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máy</a:t>
            </a:r>
            <a:r>
              <a:rPr lang="en-US" altLang="en-US" sz="3200" b="1" dirty="0" smtClean="0">
                <a:solidFill>
                  <a:srgbClr val="00B050"/>
                </a:solidFill>
                <a:latin typeface="Times New Roman" panose="02020603050405020304" pitchFamily="18" charset="0"/>
                <a:cs typeface="Times New Roman" panose="02020603050405020304" pitchFamily="18" charset="0"/>
              </a:rPr>
              <a:t> </a:t>
            </a:r>
            <a:r>
              <a:rPr lang="en-US" altLang="en-US" sz="3200" b="1" dirty="0" err="1" smtClean="0">
                <a:solidFill>
                  <a:srgbClr val="00B050"/>
                </a:solidFill>
                <a:latin typeface="Times New Roman" panose="02020603050405020304" pitchFamily="18" charset="0"/>
                <a:cs typeface="Times New Roman" panose="02020603050405020304" pitchFamily="18" charset="0"/>
              </a:rPr>
              <a:t>tính</a:t>
            </a:r>
            <a:r>
              <a:rPr lang="en-US" altLang="en-US" sz="3200" b="1" dirty="0" smtClean="0">
                <a:solidFill>
                  <a:srgbClr val="00B050"/>
                </a:solidFill>
                <a:latin typeface="Times New Roman" panose="02020603050405020304" pitchFamily="18" charset="0"/>
                <a:cs typeface="Times New Roman" panose="02020603050405020304" pitchFamily="18" charset="0"/>
              </a:rPr>
              <a:t>(</a:t>
            </a:r>
            <a:r>
              <a:rPr lang="en-US" altLang="en-US" sz="3200" b="1" dirty="0" err="1" smtClean="0">
                <a:solidFill>
                  <a:srgbClr val="00B050"/>
                </a:solidFill>
                <a:latin typeface="Times New Roman" panose="02020603050405020304" pitchFamily="18" charset="0"/>
                <a:cs typeface="Times New Roman" panose="02020603050405020304" pitchFamily="18" charset="0"/>
              </a:rPr>
              <a:t>Tiết</a:t>
            </a:r>
            <a:r>
              <a:rPr lang="en-US" altLang="en-US" sz="3200" b="1" dirty="0" smtClean="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nvGrpSpPr>
          <p:cNvPr id="5" name="Nhóm 4"/>
          <p:cNvGrpSpPr/>
          <p:nvPr/>
        </p:nvGrpSpPr>
        <p:grpSpPr>
          <a:xfrm>
            <a:off x="2819400" y="2548231"/>
            <a:ext cx="9370117" cy="2031325"/>
            <a:chOff x="2819400" y="2548231"/>
            <a:chExt cx="9370117" cy="2031325"/>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209761" y="2548231"/>
              <a:ext cx="7979756" cy="2031325"/>
            </a:xfrm>
            <a:prstGeom prst="rect">
              <a:avLst/>
            </a:prstGeom>
          </p:spPr>
          <p:txBody>
            <a:bodyPr wrap="square">
              <a:spAutoFit/>
            </a:bodyPr>
            <a:lstStyle/>
            <a:p>
              <a:pPr>
                <a:lnSpc>
                  <a:spcPct val="150000"/>
                </a:lnSpc>
              </a:pPr>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ra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chương </a:t>
              </a:r>
              <a:r>
                <a:rPr lang="vi-VN" sz="2800" dirty="0" err="1">
                  <a:latin typeface="Times New Roman" panose="02020603050405020304" pitchFamily="18" charset="0"/>
                  <a:cs typeface="Times New Roman" panose="02020603050405020304" pitchFamily="18" charset="0"/>
                </a:rPr>
                <a:t>trình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máy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tính</a:t>
              </a:r>
              <a:r>
                <a:rPr lang="vi-VN" sz="2800" dirty="0">
                  <a:latin typeface="Times New Roman" panose="02020603050405020304" pitchFamily="18" charset="0"/>
                  <a:cs typeface="Times New Roman" panose="02020603050405020304" pitchFamily="18" charset="0"/>
                </a:rPr>
                <a:t> qua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trò</a:t>
              </a:r>
              <a:r>
                <a:rPr lang="vi-VN" sz="2800" dirty="0">
                  <a:latin typeface="Times New Roman" panose="02020603050405020304" pitchFamily="18" charset="0"/>
                  <a:cs typeface="Times New Roman" panose="02020603050405020304" pitchFamily="18" charset="0"/>
                </a:rPr>
                <a:t> chơi</a:t>
              </a:r>
              <a:r>
                <a:rPr lang="vi-VN" sz="2800" dirty="0" smtClean="0">
                  <a:latin typeface="Times New Roman" panose="02020603050405020304" pitchFamily="18" charset="0"/>
                  <a:cs typeface="Times New Roman" panose="02020603050405020304" pitchFamily="18" charset="0"/>
                </a:rPr>
                <a:t>.</a:t>
              </a:r>
            </a:p>
            <a:p>
              <a:pPr>
                <a:lnSpc>
                  <a:spcPct val="150000"/>
                </a:lnSpc>
              </a:pPr>
              <a:r>
                <a:rPr lang="vi-VN" sz="2800" dirty="0" err="1" smtClean="0">
                  <a:latin typeface="Times New Roman" panose="02020603050405020304" pitchFamily="18" charset="0"/>
                  <a:cs typeface="Times New Roman" panose="02020603050405020304" pitchFamily="18" charset="0"/>
                </a:rPr>
                <a:t>Nhận</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biết</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được</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các</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vùng</a:t>
              </a:r>
              <a:r>
                <a:rPr lang="vi-VN" sz="2800" dirty="0" smtClean="0">
                  <a:latin typeface="Times New Roman" panose="02020603050405020304" pitchFamily="18" charset="0"/>
                  <a:cs typeface="Times New Roman" panose="02020603050405020304" pitchFamily="18" charset="0"/>
                </a:rPr>
                <a:t> cơ </a:t>
              </a:r>
              <a:r>
                <a:rPr lang="vi-VN" sz="2800" dirty="0" err="1" smtClean="0">
                  <a:latin typeface="Times New Roman" panose="02020603050405020304" pitchFamily="18" charset="0"/>
                  <a:cs typeface="Times New Roman" panose="02020603050405020304" pitchFamily="18" charset="0"/>
                </a:rPr>
                <a:t>bản</a:t>
              </a:r>
              <a:r>
                <a:rPr lang="vi-VN" sz="2800" dirty="0" smtClean="0">
                  <a:latin typeface="Times New Roman" panose="02020603050405020304" pitchFamily="18" charset="0"/>
                  <a:cs typeface="Times New Roman" panose="02020603050405020304" pitchFamily="18" charset="0"/>
                </a:rPr>
                <a:t> trong </a:t>
              </a:r>
              <a:r>
                <a:rPr lang="vi-VN" sz="2800" dirty="0" err="1" smtClean="0">
                  <a:latin typeface="Times New Roman" panose="02020603050405020304" pitchFamily="18" charset="0"/>
                  <a:cs typeface="Times New Roman" panose="02020603050405020304" pitchFamily="18" charset="0"/>
                </a:rPr>
                <a:t>cửa</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sổ</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lập</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trình</a:t>
              </a:r>
              <a:r>
                <a:rPr lang="vi-VN" sz="2800" dirty="0" smtClean="0">
                  <a:latin typeface="Times New Roman" panose="02020603050405020304" pitchFamily="18" charset="0"/>
                  <a:cs typeface="Times New Roman" panose="02020603050405020304" pitchFamily="18" charset="0"/>
                </a:rPr>
                <a:t> </a:t>
              </a:r>
              <a:r>
                <a:rPr lang="vi-VN" sz="2800" dirty="0" err="1" smtClean="0">
                  <a:latin typeface="Times New Roman" panose="02020603050405020304" pitchFamily="18" charset="0"/>
                  <a:cs typeface="Times New Roman" panose="02020603050405020304" pitchFamily="18" charset="0"/>
                </a:rPr>
                <a:t>trực</a:t>
              </a:r>
              <a:r>
                <a:rPr lang="vi-VN" sz="2800" dirty="0" smtClean="0">
                  <a:latin typeface="Times New Roman" panose="02020603050405020304" pitchFamily="18" charset="0"/>
                  <a:cs typeface="Times New Roman" panose="02020603050405020304" pitchFamily="18" charset="0"/>
                </a:rPr>
                <a:t> quan.</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6980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229626" y="-72011"/>
            <a:ext cx="3584091" cy="1777917"/>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619914" y="336256"/>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grpSp>
        <p:nvGrpSpPr>
          <p:cNvPr id="15" name="Group 14"/>
          <p:cNvGrpSpPr/>
          <p:nvPr/>
        </p:nvGrpSpPr>
        <p:grpSpPr>
          <a:xfrm>
            <a:off x="3898288" y="254982"/>
            <a:ext cx="7593013" cy="5182779"/>
            <a:chOff x="1768766" y="4552258"/>
            <a:chExt cx="7300588" cy="1841622"/>
          </a:xfrm>
        </p:grpSpPr>
        <p:sp>
          <p:nvSpPr>
            <p:cNvPr id="16" name="Speech Bubble: Rectangle with Corners Rounded 9"/>
            <p:cNvSpPr/>
            <p:nvPr/>
          </p:nvSpPr>
          <p:spPr>
            <a:xfrm>
              <a:off x="1768766" y="4644318"/>
              <a:ext cx="7212563" cy="174956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Speech Bubble: Rectangle with Corners Rounded 10"/>
            <p:cNvSpPr/>
            <p:nvPr/>
          </p:nvSpPr>
          <p:spPr>
            <a:xfrm>
              <a:off x="1856791" y="4552258"/>
              <a:ext cx="7212563" cy="1749077"/>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18" name="Rectangle 17"/>
          <p:cNvSpPr/>
          <p:nvPr/>
        </p:nvSpPr>
        <p:spPr>
          <a:xfrm>
            <a:off x="4404232" y="413684"/>
            <a:ext cx="7087069" cy="4708981"/>
          </a:xfrm>
          <a:prstGeom prst="rect">
            <a:avLst/>
          </a:prstGeom>
        </p:spPr>
        <p:txBody>
          <a:bodyPr wrap="square">
            <a:spAutoFit/>
          </a:bodyPr>
          <a:lstStyle/>
          <a:p>
            <a:pPr defTabSz="342900">
              <a:lnSpc>
                <a:spcPct val="150000"/>
              </a:lnSpc>
            </a:pPr>
            <a:r>
              <a:rPr lang="vi-VN" altLang="vi-VN" sz="2000" b="1" dirty="0">
                <a:latin typeface="UTM Avo" panose="02040603050506020204" pitchFamily="18" charset="0"/>
                <a:cs typeface="Times New Roman" panose="02020603050405020304" pitchFamily="18" charset="0"/>
              </a:rPr>
              <a:t>Trò chơi: </a:t>
            </a:r>
            <a:r>
              <a:rPr lang="vi-VN" altLang="vi-VN" sz="2000" dirty="0">
                <a:latin typeface="UTM Avo" panose="02040603050506020204" pitchFamily="18" charset="0"/>
                <a:cs typeface="Times New Roman" panose="02020603050405020304" pitchFamily="18" charset="0"/>
              </a:rPr>
              <a:t>Điều khiển </a:t>
            </a:r>
            <a:r>
              <a:rPr lang="vi-VN" altLang="vi-VN" sz="2000" dirty="0" smtClean="0">
                <a:latin typeface="UTM Avo" panose="02040603050506020204" pitchFamily="18" charset="0"/>
                <a:cs typeface="Times New Roman" panose="02020603050405020304" pitchFamily="18" charset="0"/>
              </a:rPr>
              <a:t>rô-bốt</a:t>
            </a:r>
          </a:p>
          <a:p>
            <a:pPr defTabSz="342900">
              <a:lnSpc>
                <a:spcPct val="150000"/>
              </a:lnSpc>
            </a:pPr>
            <a:r>
              <a:rPr lang="vi-VN" altLang="vi-VN" sz="2000" b="1" dirty="0" smtClean="0">
                <a:latin typeface="UTM Avo" panose="02040603050506020204" pitchFamily="18" charset="0"/>
                <a:cs typeface="Times New Roman" panose="02020603050405020304" pitchFamily="18" charset="0"/>
              </a:rPr>
              <a:t>Chuẩn </a:t>
            </a:r>
            <a:r>
              <a:rPr lang="vi-VN" altLang="vi-VN" sz="2000" b="1" dirty="0">
                <a:latin typeface="UTM Avo" panose="02040603050506020204" pitchFamily="18" charset="0"/>
                <a:cs typeface="Times New Roman" panose="02020603050405020304" pitchFamily="18" charset="0"/>
              </a:rPr>
              <a:t>bị: </a:t>
            </a:r>
            <a:r>
              <a:rPr lang="vi-VN" altLang="vi-VN" sz="2000" dirty="0">
                <a:latin typeface="UTM Avo" panose="02040603050506020204" pitchFamily="18" charset="0"/>
                <a:cs typeface="Times New Roman" panose="02020603050405020304" pitchFamily="18" charset="0"/>
              </a:rPr>
              <a:t>Trò chơi tiến hành theo cặp. Với mỗi cặp, một bạn đóng vai rô-bốt, một bạn đưa ra chỉ dẫn để rô-bốt thực hiện. Biết rằng rô-bốt có khả năng: đi về phía trước từng bước, quay trái hoặc phải một góc 90 độ</a:t>
            </a:r>
            <a:r>
              <a:rPr lang="vi-VN" altLang="vi-VN" sz="2000" dirty="0" smtClean="0">
                <a:latin typeface="UTM Avo" panose="02040603050506020204" pitchFamily="18" charset="0"/>
                <a:cs typeface="Times New Roman" panose="02020603050405020304" pitchFamily="18" charset="0"/>
              </a:rPr>
              <a:t>.</a:t>
            </a:r>
          </a:p>
          <a:p>
            <a:pPr defTabSz="342900">
              <a:lnSpc>
                <a:spcPct val="150000"/>
              </a:lnSpc>
            </a:pPr>
            <a:r>
              <a:rPr lang="vi-VN" altLang="vi-VN" sz="2000" b="1" dirty="0" smtClean="0">
                <a:latin typeface="UTM Avo" panose="02040603050506020204" pitchFamily="18" charset="0"/>
                <a:cs typeface="Times New Roman" panose="02020603050405020304" pitchFamily="18" charset="0"/>
              </a:rPr>
              <a:t>Cách </a:t>
            </a:r>
            <a:r>
              <a:rPr lang="vi-VN" altLang="vi-VN" sz="2000" b="1" dirty="0">
                <a:latin typeface="UTM Avo" panose="02040603050506020204" pitchFamily="18" charset="0"/>
                <a:cs typeface="Times New Roman" panose="02020603050405020304" pitchFamily="18" charset="0"/>
              </a:rPr>
              <a:t>chơi: </a:t>
            </a:r>
            <a:r>
              <a:rPr lang="vi-VN" altLang="vi-VN" sz="2000" dirty="0">
                <a:latin typeface="UTM Avo" panose="02040603050506020204" pitchFamily="18" charset="0"/>
                <a:cs typeface="Times New Roman" panose="02020603050405020304" pitchFamily="18" charset="0"/>
              </a:rPr>
              <a:t>Mỗi cặp thực hiện trong thời gian 2 phút. Trong lúc chơi, một học sinh ghi lại các lệnh của mỗi cặp lên bảng</a:t>
            </a:r>
            <a:r>
              <a:rPr lang="vi-VN" altLang="vi-VN" sz="2000" dirty="0" smtClean="0">
                <a:latin typeface="UTM Avo" panose="02040603050506020204" pitchFamily="18" charset="0"/>
                <a:cs typeface="Times New Roman" panose="02020603050405020304" pitchFamily="18" charset="0"/>
              </a:rPr>
              <a:t>.</a:t>
            </a:r>
          </a:p>
          <a:p>
            <a:pPr defTabSz="342900">
              <a:lnSpc>
                <a:spcPct val="150000"/>
              </a:lnSpc>
            </a:pPr>
            <a:r>
              <a:rPr lang="vi-VN" altLang="vi-VN" sz="2000" dirty="0" smtClean="0">
                <a:latin typeface="UTM Avo" panose="02040603050506020204" pitchFamily="18" charset="0"/>
                <a:cs typeface="Times New Roman" panose="02020603050405020304" pitchFamily="18" charset="0"/>
              </a:rPr>
              <a:t>• </a:t>
            </a:r>
            <a:r>
              <a:rPr lang="vi-VN" altLang="vi-VN" sz="2000" dirty="0">
                <a:latin typeface="UTM Avo" panose="02040603050506020204" pitchFamily="18" charset="0"/>
                <a:cs typeface="Times New Roman" panose="02020603050405020304" pitchFamily="18" charset="0"/>
              </a:rPr>
              <a:t>Học sinh 1: Lần lượt đưa ra chỉ dẫn để rô-bốt thực hiện</a:t>
            </a:r>
            <a:r>
              <a:rPr lang="vi-VN" altLang="vi-VN" sz="2000" dirty="0" smtClean="0">
                <a:latin typeface="UTM Avo" panose="02040603050506020204" pitchFamily="18" charset="0"/>
                <a:cs typeface="Times New Roman" panose="02020603050405020304" pitchFamily="18" charset="0"/>
              </a:rPr>
              <a:t>.</a:t>
            </a:r>
          </a:p>
          <a:p>
            <a:pPr defTabSz="342900">
              <a:lnSpc>
                <a:spcPct val="150000"/>
              </a:lnSpc>
            </a:pPr>
            <a:r>
              <a:rPr lang="vi-VN" altLang="vi-VN" sz="2000" dirty="0" smtClean="0">
                <a:latin typeface="UTM Avo" panose="02040603050506020204" pitchFamily="18" charset="0"/>
                <a:cs typeface="Times New Roman" panose="02020603050405020304" pitchFamily="18" charset="0"/>
              </a:rPr>
              <a:t>• </a:t>
            </a:r>
            <a:r>
              <a:rPr lang="vi-VN" altLang="vi-VN" sz="2000" dirty="0">
                <a:latin typeface="UTM Avo" panose="02040603050506020204" pitchFamily="18" charset="0"/>
                <a:cs typeface="Times New Roman" panose="02020603050405020304" pitchFamily="18" charset="0"/>
              </a:rPr>
              <a:t>Học sinh 2: Đóng vai rô-bốt, thực hiện theo chỉ dẫn của học sinh 1. </a:t>
            </a:r>
            <a:endParaRPr lang="vi-VN" sz="2000" dirty="0">
              <a:latin typeface="UTM Avo" panose="02040603050506020204" pitchFamily="18" charset="0"/>
              <a:cs typeface="Times New Roman" panose="02020603050405020304" pitchFamily="18" charset="0"/>
            </a:endParaRPr>
          </a:p>
        </p:txBody>
      </p:sp>
      <p:pic>
        <p:nvPicPr>
          <p:cNvPr id="30" name="Picture 29"/>
          <p:cNvPicPr>
            <a:picLocks noChangeAspect="1"/>
          </p:cNvPicPr>
          <p:nvPr/>
        </p:nvPicPr>
        <p:blipFill>
          <a:blip r:embed="rId4"/>
          <a:stretch>
            <a:fillRect/>
          </a:stretch>
        </p:blipFill>
        <p:spPr>
          <a:xfrm>
            <a:off x="11368207" y="254982"/>
            <a:ext cx="521581" cy="460458"/>
          </a:xfrm>
          <a:prstGeom prst="rect">
            <a:avLst/>
          </a:prstGeom>
        </p:spPr>
      </p:pic>
      <p:pic>
        <p:nvPicPr>
          <p:cNvPr id="3" name="Picture 2"/>
          <p:cNvPicPr>
            <a:picLocks noChangeAspect="1"/>
          </p:cNvPicPr>
          <p:nvPr/>
        </p:nvPicPr>
        <p:blipFill>
          <a:blip r:embed="rId5"/>
          <a:stretch>
            <a:fillRect/>
          </a:stretch>
        </p:blipFill>
        <p:spPr>
          <a:xfrm>
            <a:off x="213182" y="2205681"/>
            <a:ext cx="3249181" cy="1822177"/>
          </a:xfrm>
          <a:prstGeom prst="rect">
            <a:avLst/>
          </a:prstGeom>
        </p:spPr>
      </p:pic>
      <p:pic>
        <p:nvPicPr>
          <p:cNvPr id="4" name="Picture 3"/>
          <p:cNvPicPr>
            <a:picLocks noChangeAspect="1"/>
          </p:cNvPicPr>
          <p:nvPr/>
        </p:nvPicPr>
        <p:blipFill>
          <a:blip r:embed="rId6"/>
          <a:stretch>
            <a:fillRect/>
          </a:stretch>
        </p:blipFill>
        <p:spPr>
          <a:xfrm>
            <a:off x="229626" y="4518549"/>
            <a:ext cx="3232737" cy="1838426"/>
          </a:xfrm>
          <a:prstGeom prst="rect">
            <a:avLst/>
          </a:prstGeom>
        </p:spPr>
      </p:pic>
      <p:sp>
        <p:nvSpPr>
          <p:cNvPr id="9" name="Rectangle 8"/>
          <p:cNvSpPr/>
          <p:nvPr/>
        </p:nvSpPr>
        <p:spPr>
          <a:xfrm>
            <a:off x="3898287" y="5436397"/>
            <a:ext cx="7317703" cy="923330"/>
          </a:xfrm>
          <a:prstGeom prst="rect">
            <a:avLst/>
          </a:prstGeom>
        </p:spPr>
        <p:txBody>
          <a:bodyPr wrap="square">
            <a:spAutoFit/>
          </a:bodyPr>
          <a:lstStyle/>
          <a:p>
            <a:pPr>
              <a:lnSpc>
                <a:spcPct val="150000"/>
              </a:lnSpc>
            </a:pPr>
            <a:r>
              <a:rPr lang="vi-VN" altLang="vi-VN" b="1" dirty="0">
                <a:latin typeface="UTM Avo" panose="02040603050506020204" pitchFamily="18" charset="0"/>
                <a:cs typeface="Times New Roman" panose="02020603050405020304" pitchFamily="18" charset="0"/>
              </a:rPr>
              <a:t>Kết quả: </a:t>
            </a:r>
            <a:r>
              <a:rPr lang="vi-VN" altLang="vi-VN" dirty="0">
                <a:latin typeface="UTM Avo" panose="02040603050506020204" pitchFamily="18" charset="0"/>
                <a:cs typeface="Times New Roman" panose="02020603050405020304" pitchFamily="18" charset="0"/>
              </a:rPr>
              <a:t>Cặp đôi thắng cuộc là cặp đôi thực hiện được nhiều chỉ dẫn chính xác hơn trong thời gian quy định.</a:t>
            </a:r>
            <a:endParaRPr lang="en-US" dirty="0"/>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 y="292735"/>
            <a:ext cx="8538210"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a:t>
            </a:r>
            <a:r>
              <a:rPr lang="en-US" sz="2800" b="1" dirty="0" smtClean="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Chương trình máy tính</a:t>
            </a:r>
            <a:endParaRPr lang="vi-VN" sz="2800" b="1" dirty="0">
              <a:solidFill>
                <a:srgbClr val="F03C69"/>
              </a:solidFill>
              <a:cs typeface="Times New Roman" panose="02020603050405020304" pitchFamily="18" charset="0"/>
            </a:endParaRPr>
          </a:p>
        </p:txBody>
      </p:sp>
      <p:grpSp>
        <p:nvGrpSpPr>
          <p:cNvPr id="3" name="Group 2"/>
          <p:cNvGrpSpPr/>
          <p:nvPr/>
        </p:nvGrpSpPr>
        <p:grpSpPr>
          <a:xfrm>
            <a:off x="614680" y="870405"/>
            <a:ext cx="10962640" cy="4115268"/>
            <a:chOff x="522612" y="941386"/>
            <a:chExt cx="10962947" cy="2113706"/>
          </a:xfrm>
        </p:grpSpPr>
        <p:sp>
          <p:nvSpPr>
            <p:cNvPr id="4" name="Rectangle 3"/>
            <p:cNvSpPr/>
            <p:nvPr/>
          </p:nvSpPr>
          <p:spPr>
            <a:xfrm>
              <a:off x="3940170" y="1111869"/>
              <a:ext cx="7394147" cy="338394"/>
            </a:xfrm>
            <a:prstGeom prst="rect">
              <a:avLst/>
            </a:prstGeom>
          </p:spPr>
          <p:txBody>
            <a:bodyPr wrap="square">
              <a:spAutoFit/>
            </a:bodyPr>
            <a:lstStyle/>
            <a:p>
              <a:pPr defTabSz="342900">
                <a:lnSpc>
                  <a:spcPct val="150000"/>
                </a:lnSpc>
              </a:pPr>
              <a:r>
                <a:rPr lang="en-US" sz="2800" b="1" dirty="0" err="1">
                  <a:solidFill>
                    <a:srgbClr val="7FC354"/>
                  </a:solidFill>
                  <a:latin typeface="SVN-Avo"/>
                  <a:cs typeface="Times New Roman" panose="02020603050405020304" pitchFamily="18" charset="0"/>
                </a:rPr>
                <a:t>Điều</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khiển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nhân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vật</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trong</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máy</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tính</a:t>
              </a:r>
              <a:endParaRPr lang="vi-VN" sz="2800" b="1" dirty="0">
                <a:solidFill>
                  <a:srgbClr val="7FC354"/>
                </a:solidFill>
                <a:latin typeface="SVN-Avo"/>
                <a:cs typeface="Times New Roman" panose="02020603050405020304" pitchFamily="18" charset="0"/>
              </a:endParaRPr>
            </a:p>
          </p:txBody>
        </p:sp>
        <p:sp>
          <p:nvSpPr>
            <p:cNvPr id="5" name="Rectangle: Rounded Corners 4"/>
            <p:cNvSpPr/>
            <p:nvPr/>
          </p:nvSpPr>
          <p:spPr>
            <a:xfrm>
              <a:off x="522612" y="1036933"/>
              <a:ext cx="10962947" cy="891278"/>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1144" y="1530022"/>
              <a:ext cx="10145882" cy="256389"/>
            </a:xfrm>
            <a:prstGeom prst="rect">
              <a:avLst/>
            </a:prstGeom>
          </p:spPr>
          <p:txBody>
            <a:bodyPr wrap="square">
              <a:spAutoFit/>
            </a:bodyPr>
            <a:lstStyle/>
            <a:p>
              <a:pPr algn="just" defTabSz="342900">
                <a:lnSpc>
                  <a:spcPct val="150000"/>
                </a:lnSpc>
              </a:pPr>
              <a:r>
                <a:rPr lang="en-US" altLang="vi-VN" sz="2000" dirty="0" err="1">
                  <a:latin typeface="UTM Avo" panose="02040603050506020204" pitchFamily="18" charset="0"/>
                  <a:cs typeface="Times New Roman" panose="02020603050405020304" pitchFamily="18" charset="0"/>
                </a:rPr>
                <a:t>Nếu</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rô-bốt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là</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một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nhân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vật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trong</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máy</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tính</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thì</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em</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điều</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khiển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nhân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vật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này</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bằng</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cách</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nào</a:t>
              </a:r>
              <a:r>
                <a:rPr lang="en-US" altLang="vi-VN" sz="2000" dirty="0">
                  <a:latin typeface="UTM Avo" panose="02040603050506020204" pitchFamily="18" charset="0"/>
                  <a:cs typeface="Times New Roman" panose="02020603050405020304" pitchFamily="18" charset="0"/>
                </a:rPr>
                <a:t>?</a:t>
              </a:r>
            </a:p>
          </p:txBody>
        </p:sp>
        <p:grpSp>
          <p:nvGrpSpPr>
            <p:cNvPr id="7" name="Group 6"/>
            <p:cNvGrpSpPr/>
            <p:nvPr/>
          </p:nvGrpSpPr>
          <p:grpSpPr>
            <a:xfrm>
              <a:off x="638185" y="941386"/>
              <a:ext cx="6010444" cy="2113706"/>
              <a:chOff x="638185" y="941386"/>
              <a:chExt cx="6010444" cy="2113706"/>
            </a:xfrm>
          </p:grpSpPr>
          <p:grpSp>
            <p:nvGrpSpPr>
              <p:cNvPr id="9" name="Group 8"/>
              <p:cNvGrpSpPr/>
              <p:nvPr/>
            </p:nvGrpSpPr>
            <p:grpSpPr>
              <a:xfrm>
                <a:off x="638185" y="1068533"/>
                <a:ext cx="2578172" cy="393882"/>
                <a:chOff x="6021948" y="1377672"/>
                <a:chExt cx="2578172" cy="393882"/>
              </a:xfrm>
            </p:grpSpPr>
            <p:sp>
              <p:nvSpPr>
                <p:cNvPr id="14" name="Rectangle: Top Corners Rounded 13"/>
                <p:cNvSpPr/>
                <p:nvPr/>
              </p:nvSpPr>
              <p:spPr>
                <a:xfrm>
                  <a:off x="6021948" y="1390971"/>
                  <a:ext cx="2578172" cy="380583"/>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p:cNvSpPr/>
                <p:nvPr/>
              </p:nvSpPr>
              <p:spPr>
                <a:xfrm>
                  <a:off x="6116639" y="1377672"/>
                  <a:ext cx="2202877" cy="379397"/>
                </a:xfrm>
                <a:prstGeom prst="rect">
                  <a:avLst/>
                </a:prstGeom>
              </p:spPr>
              <p:txBody>
                <a:bodyPr wrap="square">
                  <a:spAutoFit/>
                </a:bodyPr>
                <a:lstStyle/>
                <a:p>
                  <a:pPr algn="ctr" defTabSz="342900">
                    <a:lnSpc>
                      <a:spcPct val="150000"/>
                    </a:lnSpc>
                  </a:pPr>
                  <a:r>
                    <a:rPr lang="en-US" sz="2800" b="1" dirty="0">
                      <a:solidFill>
                        <a:schemeClr val="bg1"/>
                      </a:solidFill>
                      <a:latin typeface="UTM Bienvenue" panose="02040603050506020204" pitchFamily="18" charset="0"/>
                      <a:cs typeface="Times New Roman" panose="02020603050405020304" pitchFamily="18" charset="0"/>
                    </a:rPr>
                    <a:t>HOẠT ĐỘNG </a:t>
                  </a:r>
                  <a:endParaRPr lang="vi-VN" sz="2800" b="1" dirty="0">
                    <a:solidFill>
                      <a:schemeClr val="bg1"/>
                    </a:solidFill>
                    <a:latin typeface="UTM Avo" panose="02040603050506020204" pitchFamily="18" charset="0"/>
                    <a:cs typeface="Times New Roman" panose="02020603050405020304" pitchFamily="18" charset="0"/>
                  </a:endParaRPr>
                </a:p>
              </p:txBody>
            </p:sp>
          </p:grpSp>
          <p:grpSp>
            <p:nvGrpSpPr>
              <p:cNvPr id="10" name="Group 9"/>
              <p:cNvGrpSpPr/>
              <p:nvPr/>
            </p:nvGrpSpPr>
            <p:grpSpPr>
              <a:xfrm rot="20419193">
                <a:off x="2882543" y="941386"/>
                <a:ext cx="1121133" cy="639780"/>
                <a:chOff x="10442150" y="1062239"/>
                <a:chExt cx="3996719" cy="2341948"/>
              </a:xfrm>
            </p:grpSpPr>
            <p:pic>
              <p:nvPicPr>
                <p:cNvPr id="1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42150" y="1062239"/>
                  <a:ext cx="3497522" cy="2341948"/>
                </a:xfrm>
                <a:prstGeom prst="rect">
                  <a:avLst/>
                </a:prstGeom>
              </p:spPr>
            </p:pic>
            <p:pic>
              <p:nvPicPr>
                <p:cNvPr id="13"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99209" y="1257936"/>
                  <a:ext cx="3839660" cy="2005948"/>
                </a:xfrm>
                <a:prstGeom prst="rect">
                  <a:avLst/>
                </a:prstGeom>
              </p:spPr>
            </p:pic>
          </p:grpSp>
          <p:sp>
            <p:nvSpPr>
              <p:cNvPr id="11" name="Rectangle 10"/>
              <p:cNvSpPr/>
              <p:nvPr/>
            </p:nvSpPr>
            <p:spPr>
              <a:xfrm>
                <a:off x="6061873" y="2676429"/>
                <a:ext cx="586756" cy="378663"/>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4" name="Text Box 23"/>
          <p:cNvSpPr txBox="1"/>
          <p:nvPr/>
        </p:nvSpPr>
        <p:spPr>
          <a:xfrm>
            <a:off x="1110399" y="3143334"/>
            <a:ext cx="10058400" cy="2733762"/>
          </a:xfrm>
          <a:prstGeom prst="rect">
            <a:avLst/>
          </a:prstGeom>
          <a:noFill/>
        </p:spPr>
        <p:txBody>
          <a:bodyPr wrap="square" rtlCol="0" anchor="t">
            <a:spAutoFit/>
          </a:bodyPr>
          <a:lstStyle/>
          <a:p>
            <a:pPr>
              <a:lnSpc>
                <a:spcPts val="3500"/>
              </a:lnSpc>
            </a:pPr>
            <a:r>
              <a:rPr lang="vi-VN" sz="2000" dirty="0" smtClean="0">
                <a:latin typeface="UTM Avo" panose="02040603050506020204"/>
              </a:rPr>
              <a:t>             </a:t>
            </a:r>
            <a:r>
              <a:rPr lang="vi-VN" sz="2000" dirty="0">
                <a:latin typeface="UTM Avo" panose="02040603050506020204"/>
              </a:rPr>
              <a:t>Trong hoạt động khởi động, bạn học sinh đóng vai rô-bốt thực hiện hành động là do hiểu được những chỉ dẫn bằng lời nói của bạn cùng chơi. Nếu rô-bốt là một nhân vật trong máy tính, em cần phải sử dụng một ngôn ngữ riêng, phù hợp để chỉ dẫn cho nhân vật đó. Đó là ngôn ngữ lập trình. Mỗi chỉ dẫn trong ngôn ngữ lập trình được gọi là một câu lệnh. Hình 62 cho em thấy sự tương ứng giữa chỉ dẫn hoạt động (Hình 62a) và câu lệnh trong ngôn ngữ lập trình Scratch (Hình 62b).</a:t>
            </a:r>
            <a:endParaRPr lang="en-US" sz="2000" dirty="0">
              <a:latin typeface="UTM Avo" panose="02040603050506020204"/>
            </a:endParaRPr>
          </a:p>
        </p:txBody>
      </p:sp>
      <p:pic>
        <p:nvPicPr>
          <p:cNvPr id="22" name="Picture 21"/>
          <p:cNvPicPr>
            <a:picLocks noChangeAspect="1"/>
          </p:cNvPicPr>
          <p:nvPr/>
        </p:nvPicPr>
        <p:blipFill>
          <a:blip r:embed="rId6"/>
          <a:stretch>
            <a:fillRect/>
          </a:stretch>
        </p:blipFill>
        <p:spPr>
          <a:xfrm>
            <a:off x="1160346" y="2923327"/>
            <a:ext cx="765999" cy="726898"/>
          </a:xfrm>
          <a:prstGeom prst="rect">
            <a:avLst/>
          </a:prstGeom>
        </p:spPr>
      </p:pic>
    </p:spTree>
    <p:extLst>
      <p:ext uri="{BB962C8B-B14F-4D97-AF65-F5344CB8AC3E}">
        <p14:creationId xmlns:p14="http://schemas.microsoft.com/office/powerpoint/2010/main" val="15573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47003-BDC1-441F-A0E1-7728E4169670}"/>
              </a:ext>
            </a:extLst>
          </p:cNvPr>
          <p:cNvSpPr/>
          <p:nvPr/>
        </p:nvSpPr>
        <p:spPr>
          <a:xfrm>
            <a:off x="7129153" y="289614"/>
            <a:ext cx="1411734" cy="553998"/>
          </a:xfrm>
          <a:prstGeom prst="rect">
            <a:avLst/>
          </a:prstGeom>
        </p:spPr>
        <p:txBody>
          <a:bodyPr wrap="square">
            <a:spAutoFit/>
          </a:bodyPr>
          <a:lstStyle/>
          <a:p>
            <a:pPr algn="just" defTabSz="342900">
              <a:lnSpc>
                <a:spcPct val="150000"/>
              </a:lnSpc>
            </a:pPr>
            <a:r>
              <a:rPr lang="vi-VN" sz="2000" i="1" dirty="0" smtClean="0">
                <a:latin typeface="UTM Avo" panose="02040603050506020204" pitchFamily="18" charset="0"/>
                <a:cs typeface="Times New Roman" panose="02020603050405020304" pitchFamily="18" charset="0"/>
              </a:rPr>
              <a:t>Nhân vật</a:t>
            </a:r>
            <a:endParaRPr lang="vi-VN" sz="2000" i="1" dirty="0">
              <a:latin typeface="UTM Avo" panose="020406030505060202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240064" y="741079"/>
            <a:ext cx="6621835" cy="3767946"/>
          </a:xfrm>
          <a:prstGeom prst="rect">
            <a:avLst/>
          </a:prstGeom>
        </p:spPr>
      </p:pic>
      <p:sp>
        <p:nvSpPr>
          <p:cNvPr id="3" name="Rectangle 2"/>
          <p:cNvSpPr/>
          <p:nvPr/>
        </p:nvSpPr>
        <p:spPr>
          <a:xfrm>
            <a:off x="3058936" y="364351"/>
            <a:ext cx="966931" cy="369332"/>
          </a:xfrm>
          <a:prstGeom prst="rect">
            <a:avLst/>
          </a:prstGeom>
        </p:spPr>
        <p:txBody>
          <a:bodyPr wrap="none">
            <a:spAutoFit/>
          </a:bodyPr>
          <a:lstStyle/>
          <a:p>
            <a:r>
              <a:rPr lang="vi-VN" i="1" dirty="0">
                <a:latin typeface="UTM Avo" panose="02040603050506020204" pitchFamily="18" charset="0"/>
                <a:cs typeface="Times New Roman" panose="02020603050405020304" pitchFamily="18" charset="0"/>
              </a:rPr>
              <a:t>Chỉ dẫn </a:t>
            </a:r>
            <a:endParaRPr lang="en-US" dirty="0"/>
          </a:p>
        </p:txBody>
      </p:sp>
      <p:sp>
        <p:nvSpPr>
          <p:cNvPr id="6" name="Rectangle 5"/>
          <p:cNvSpPr/>
          <p:nvPr/>
        </p:nvSpPr>
        <p:spPr>
          <a:xfrm>
            <a:off x="5051528" y="381947"/>
            <a:ext cx="1479829" cy="369332"/>
          </a:xfrm>
          <a:prstGeom prst="rect">
            <a:avLst/>
          </a:prstGeom>
        </p:spPr>
        <p:txBody>
          <a:bodyPr wrap="none">
            <a:spAutoFit/>
          </a:bodyPr>
          <a:lstStyle/>
          <a:p>
            <a:r>
              <a:rPr lang="vi-VN" i="1" dirty="0">
                <a:latin typeface="UTM Avo" panose="02040603050506020204" pitchFamily="18" charset="0"/>
                <a:cs typeface="Times New Roman" panose="02020603050405020304" pitchFamily="18" charset="0"/>
              </a:rPr>
              <a:t>Chương trình </a:t>
            </a:r>
            <a:endParaRPr lang="en-US" dirty="0"/>
          </a:p>
        </p:txBody>
      </p:sp>
      <p:sp>
        <p:nvSpPr>
          <p:cNvPr id="7" name="Rectangle 6"/>
          <p:cNvSpPr/>
          <p:nvPr/>
        </p:nvSpPr>
        <p:spPr>
          <a:xfrm>
            <a:off x="3799715" y="4275380"/>
            <a:ext cx="4314921" cy="499176"/>
          </a:xfrm>
          <a:prstGeom prst="rect">
            <a:avLst/>
          </a:prstGeom>
        </p:spPr>
        <p:txBody>
          <a:bodyPr wrap="square">
            <a:spAutoFit/>
          </a:bodyPr>
          <a:lstStyle/>
          <a:p>
            <a:pPr algn="just" defTabSz="342900">
              <a:lnSpc>
                <a:spcPct val="150000"/>
              </a:lnSpc>
            </a:pPr>
            <a:r>
              <a:rPr lang="vi-VN" altLang="vi-VN" sz="2000" b="1" dirty="0">
                <a:latin typeface="UTM Avo" panose="02040603050506020204" pitchFamily="18" charset="0"/>
                <a:cs typeface="Times New Roman" panose="02020603050405020304" pitchFamily="18" charset="0"/>
              </a:rPr>
              <a:t>Hình 62</a:t>
            </a:r>
            <a:r>
              <a:rPr lang="vi-VN" altLang="vi-VN" sz="2000" dirty="0">
                <a:latin typeface="UTM Avo" panose="02040603050506020204" pitchFamily="18" charset="0"/>
                <a:cs typeface="Times New Roman" panose="02020603050405020304" pitchFamily="18" charset="0"/>
              </a:rPr>
              <a:t>. Chương trình máy tính</a:t>
            </a:r>
            <a:r>
              <a:rPr lang="en-US" altLang="vi-VN" sz="2000" dirty="0">
                <a:latin typeface="UTM Avo" panose="02040603050506020204" pitchFamily="18" charset="0"/>
                <a:cs typeface="Times New Roman" panose="02020603050405020304" pitchFamily="18" charset="0"/>
              </a:rPr>
              <a:t>	 </a:t>
            </a:r>
          </a:p>
        </p:txBody>
      </p:sp>
      <p:grpSp>
        <p:nvGrpSpPr>
          <p:cNvPr id="8" name="Group 7"/>
          <p:cNvGrpSpPr/>
          <p:nvPr/>
        </p:nvGrpSpPr>
        <p:grpSpPr>
          <a:xfrm>
            <a:off x="696373" y="4533040"/>
            <a:ext cx="10190138" cy="1838528"/>
            <a:chOff x="3543463" y="590254"/>
            <a:chExt cx="7891554" cy="1360012"/>
          </a:xfrm>
        </p:grpSpPr>
        <p:grpSp>
          <p:nvGrpSpPr>
            <p:cNvPr id="9" name="Group 8"/>
            <p:cNvGrpSpPr/>
            <p:nvPr/>
          </p:nvGrpSpPr>
          <p:grpSpPr>
            <a:xfrm>
              <a:off x="3543463" y="590254"/>
              <a:ext cx="7681263" cy="1360012"/>
              <a:chOff x="3543463" y="590254"/>
              <a:chExt cx="7681263" cy="1360012"/>
            </a:xfrm>
          </p:grpSpPr>
          <p:grpSp>
            <p:nvGrpSpPr>
              <p:cNvPr id="11" name="Group 10"/>
              <p:cNvGrpSpPr/>
              <p:nvPr/>
            </p:nvGrpSpPr>
            <p:grpSpPr>
              <a:xfrm>
                <a:off x="3753754" y="865064"/>
                <a:ext cx="7470972" cy="1085202"/>
                <a:chOff x="4217929" y="865468"/>
                <a:chExt cx="6721212" cy="1600972"/>
              </a:xfrm>
            </p:grpSpPr>
            <p:sp>
              <p:nvSpPr>
                <p:cNvPr id="13" name="Rectangle: Rounded Corners 15"/>
                <p:cNvSpPr/>
                <p:nvPr/>
              </p:nvSpPr>
              <p:spPr>
                <a:xfrm>
                  <a:off x="4217929" y="1054359"/>
                  <a:ext cx="6721212" cy="1412081"/>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6"/>
                <p:cNvSpPr/>
                <p:nvPr/>
              </p:nvSpPr>
              <p:spPr>
                <a:xfrm>
                  <a:off x="4217929" y="865468"/>
                  <a:ext cx="6645204" cy="1440316"/>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3463" y="590254"/>
                <a:ext cx="788890" cy="698559"/>
              </a:xfrm>
              <a:prstGeom prst="rect">
                <a:avLst/>
              </a:prstGeom>
            </p:spPr>
          </p:pic>
        </p:grpSp>
        <p:sp>
          <p:nvSpPr>
            <p:cNvPr id="10" name="Rectangle 9"/>
            <p:cNvSpPr/>
            <p:nvPr/>
          </p:nvSpPr>
          <p:spPr>
            <a:xfrm>
              <a:off x="3800162" y="885967"/>
              <a:ext cx="7634855" cy="978986"/>
            </a:xfrm>
            <a:prstGeom prst="rect">
              <a:avLst/>
            </a:prstGeom>
          </p:spPr>
          <p:txBody>
            <a:bodyPr wrap="square">
              <a:spAutoFit/>
            </a:bodyPr>
            <a:lstStyle/>
            <a:p>
              <a:pPr defTabSz="342900">
                <a:lnSpc>
                  <a:spcPts val="3200"/>
                </a:lnSpc>
              </a:pPr>
              <a:r>
                <a:rPr lang="vi-VN" altLang="vi-VN" sz="2400" b="1" dirty="0" smtClean="0">
                  <a:solidFill>
                    <a:srgbClr val="F03C69"/>
                  </a:solidFill>
                  <a:latin typeface="Times New Roman" panose="02020603050405020304" pitchFamily="18" charset="0"/>
                  <a:cs typeface="Times New Roman" panose="02020603050405020304" pitchFamily="18" charset="0"/>
                </a:rPr>
                <a:t>        Các trò chơi trên máy tính được tạo ra bằng </a:t>
              </a:r>
              <a:r>
                <a:rPr lang="vi-VN" altLang="vi-VN" sz="2400" b="1" dirty="0">
                  <a:solidFill>
                    <a:srgbClr val="F03C69"/>
                  </a:solidFill>
                  <a:latin typeface="Times New Roman" panose="02020603050405020304" pitchFamily="18" charset="0"/>
                  <a:cs typeface="Times New Roman" panose="02020603050405020304" pitchFamily="18" charset="0"/>
                </a:rPr>
                <a:t>cách viết chương trình trong </a:t>
              </a:r>
              <a:r>
                <a:rPr lang="vi-VN" altLang="vi-VN" sz="2400" b="1" dirty="0" smtClean="0">
                  <a:solidFill>
                    <a:srgbClr val="F03C69"/>
                  </a:solidFill>
                  <a:latin typeface="Times New Roman" panose="02020603050405020304" pitchFamily="18" charset="0"/>
                  <a:cs typeface="Times New Roman" panose="02020603050405020304" pitchFamily="18" charset="0"/>
                </a:rPr>
                <a:t>một ngôn ngữ lập trình</a:t>
              </a:r>
              <a:r>
                <a:rPr lang="vi-VN" altLang="vi-VN" sz="2400" b="1" dirty="0">
                  <a:solidFill>
                    <a:srgbClr val="F03C69"/>
                  </a:solidFill>
                  <a:latin typeface="Times New Roman" panose="02020603050405020304" pitchFamily="18" charset="0"/>
                  <a:cs typeface="Times New Roman" panose="02020603050405020304" pitchFamily="18" charset="0"/>
                </a:rPr>
                <a:t>. </a:t>
              </a:r>
              <a:r>
                <a:rPr lang="vi-VN" altLang="vi-VN" sz="2400" b="1" dirty="0" smtClean="0">
                  <a:solidFill>
                    <a:srgbClr val="F03C69"/>
                  </a:solidFill>
                  <a:latin typeface="Times New Roman" panose="02020603050405020304" pitchFamily="18" charset="0"/>
                  <a:cs typeface="Times New Roman" panose="02020603050405020304" pitchFamily="18" charset="0"/>
                </a:rPr>
                <a:t>Chương </a:t>
              </a:r>
              <a:r>
                <a:rPr lang="vi-VN" altLang="vi-VN" sz="2400" b="1" dirty="0">
                  <a:solidFill>
                    <a:srgbClr val="F03C69"/>
                  </a:solidFill>
                  <a:latin typeface="Times New Roman" panose="02020603050405020304" pitchFamily="18" charset="0"/>
                  <a:cs typeface="Times New Roman" panose="02020603050405020304" pitchFamily="18" charset="0"/>
                </a:rPr>
                <a:t>trình gồm các câu lệnh được sắp xếp theo thứ tự xác định.</a:t>
              </a:r>
              <a:endParaRPr lang="en-US" altLang="vi-VN" sz="2400" b="1" dirty="0">
                <a:solidFill>
                  <a:srgbClr val="F03C6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088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06294" y="1575274"/>
            <a:ext cx="515566" cy="487292"/>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Segoe Print"/>
              <a:cs typeface="+mn-cs"/>
            </a:endParaRPr>
          </a:p>
        </p:txBody>
      </p:sp>
      <p:sp>
        <p:nvSpPr>
          <p:cNvPr id="2" name="Text Box 17"/>
          <p:cNvSpPr txBox="1"/>
          <p:nvPr/>
        </p:nvSpPr>
        <p:spPr>
          <a:xfrm>
            <a:off x="1683800" y="710551"/>
            <a:ext cx="92024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Nếu thực hiện theo các chỉ dẫn ở Hình 62a, bạn học sinh sẽ đi như thế nào? </a:t>
            </a:r>
            <a:endPar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A.   Đi </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thẳng.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en-US"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B</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Đi theo một hình tam giác.   </a:t>
            </a:r>
            <a:endPar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C.   Đi </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theo một hình vuông.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en-US" sz="2000" b="0" i="0" u="none" strike="noStrike" kern="1200" cap="none" spc="0" normalizeH="0" baseline="0" noProof="0" dirty="0" smtClean="0">
                <a:ln>
                  <a:noFill/>
                </a:ln>
                <a:solidFill>
                  <a:srgbClr val="000000"/>
                </a:solidFill>
                <a:effectLst/>
                <a:uLnTx/>
                <a:uFillTx/>
                <a:latin typeface="UTM Avo" panose="02040603050506020204"/>
                <a:cs typeface="+mn-cs"/>
              </a:rPr>
              <a:t>    </a:t>
            </a:r>
            <a:r>
              <a:rPr kumimoji="0" lang="vi-VN" sz="2000" b="0" i="0" u="none" strike="noStrike" kern="1200" cap="none" spc="0" normalizeH="0" baseline="0" noProof="0" dirty="0" smtClean="0">
                <a:ln>
                  <a:noFill/>
                </a:ln>
                <a:solidFill>
                  <a:srgbClr val="000000"/>
                </a:solidFill>
                <a:effectLst/>
                <a:uLnTx/>
                <a:uFillTx/>
                <a:latin typeface="UTM Avo" panose="02040603050506020204"/>
                <a:cs typeface="+mn-cs"/>
              </a:rPr>
              <a:t> D</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Đi theo một hình tròn.</a:t>
            </a:r>
            <a:endParaRPr kumimoji="0" lang="en-US" sz="2000" b="0" i="0" u="none" strike="noStrike" kern="1200" cap="none" spc="0" normalizeH="0" baseline="0" noProof="0" dirty="0">
              <a:ln>
                <a:noFill/>
              </a:ln>
              <a:solidFill>
                <a:srgbClr val="000000"/>
              </a:solidFill>
              <a:effectLst/>
              <a:uLnTx/>
              <a:uFillTx/>
              <a:latin typeface="UTM Avo" panose="02040603050506020204"/>
              <a:cs typeface="+mn-cs"/>
            </a:endParaRPr>
          </a:p>
        </p:txBody>
      </p:sp>
      <p:pic>
        <p:nvPicPr>
          <p:cNvPr id="3" name="Picture 2"/>
          <p:cNvPicPr>
            <a:picLocks noChangeAspect="1"/>
          </p:cNvPicPr>
          <p:nvPr/>
        </p:nvPicPr>
        <p:blipFill>
          <a:blip r:embed="rId3"/>
          <a:stretch>
            <a:fillRect/>
          </a:stretch>
        </p:blipFill>
        <p:spPr>
          <a:xfrm>
            <a:off x="861647" y="476672"/>
            <a:ext cx="909702" cy="895598"/>
          </a:xfrm>
          <a:prstGeom prst="rect">
            <a:avLst/>
          </a:prstGeom>
        </p:spPr>
      </p:pic>
    </p:spTree>
    <p:extLst>
      <p:ext uri="{BB962C8B-B14F-4D97-AF65-F5344CB8AC3E}">
        <p14:creationId xmlns:p14="http://schemas.microsoft.com/office/powerpoint/2010/main" val="171649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I POWERPOINT</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DK Crayon Crumble" panose="00070001040701010105" pitchFamily="18" charset="0"/>
                <a:ea typeface="+mn-ea"/>
                <a:cs typeface="+mn-cs"/>
              </a:rPr>
              <a:t>DECRYPT PASSWORD POWERPOINT GAME</a:t>
            </a:r>
          </a:p>
        </p:txBody>
      </p:sp>
    </p:spTree>
    <p:extLst>
      <p:ext uri="{BB962C8B-B14F-4D97-AF65-F5344CB8AC3E}">
        <p14:creationId xmlns:p14="http://schemas.microsoft.com/office/powerpoint/2010/main" val="34238899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8340</TotalTime>
  <Words>1186</Words>
  <Application>Microsoft Office PowerPoint</Application>
  <PresentationFormat>Màn hình rộng</PresentationFormat>
  <Paragraphs>146</Paragraphs>
  <Slides>30</Slides>
  <Notes>3</Notes>
  <HiddenSlides>0</HiddenSlides>
  <MMClips>6</MMClips>
  <ScaleCrop>false</ScaleCrop>
  <HeadingPairs>
    <vt:vector size="6" baseType="variant">
      <vt:variant>
        <vt:lpstr>Phông được Dùng</vt:lpstr>
      </vt:variant>
      <vt:variant>
        <vt:i4>19</vt:i4>
      </vt:variant>
      <vt:variant>
        <vt:lpstr>Chủ đề</vt:lpstr>
      </vt:variant>
      <vt:variant>
        <vt:i4>3</vt:i4>
      </vt:variant>
      <vt:variant>
        <vt:lpstr>Tiêu đề Bản chiếu</vt:lpstr>
      </vt:variant>
      <vt:variant>
        <vt:i4>30</vt:i4>
      </vt:variant>
    </vt:vector>
  </HeadingPairs>
  <TitlesOfParts>
    <vt:vector size="52" baseType="lpstr">
      <vt:lpstr>微软雅黑</vt:lpstr>
      <vt:lpstr>#9Slide02 Noi dung rat dai</vt:lpstr>
      <vt:lpstr>Arial</vt:lpstr>
      <vt:lpstr>Calibri</vt:lpstr>
      <vt:lpstr>Calibri Light</vt:lpstr>
      <vt:lpstr>等线</vt:lpstr>
      <vt:lpstr>DK Crayon Crumble</vt:lpstr>
      <vt:lpstr>iCiel Cadena</vt:lpstr>
      <vt:lpstr>Segoe Print</vt:lpstr>
      <vt:lpstr>Sitka Subheading</vt:lpstr>
      <vt:lpstr>SVN-Avo</vt:lpstr>
      <vt:lpstr>SVN-SAF</vt:lpstr>
      <vt:lpstr>Tahoma</vt:lpstr>
      <vt:lpstr>Times New Roman</vt:lpstr>
      <vt:lpstr>UTM Avo</vt:lpstr>
      <vt:lpstr>UTM Bienvenue</vt:lpstr>
      <vt:lpstr>UTM HelvetIns</vt:lpstr>
      <vt:lpstr>Verdana</vt:lpstr>
      <vt:lpstr>方正黑体_GBK</vt:lpstr>
      <vt:lpstr>1_Office 主题</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Travelling with Doraemon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Bye bye!</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313</cp:revision>
  <dcterms:created xsi:type="dcterms:W3CDTF">2021-11-14T08:33:55Z</dcterms:created>
  <dcterms:modified xsi:type="dcterms:W3CDTF">2023-06-13T12:38:32Z</dcterms:modified>
</cp:coreProperties>
</file>