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77" r:id="rId2"/>
  </p:sldMasterIdLst>
  <p:notesMasterIdLst>
    <p:notesMasterId r:id="rId20"/>
  </p:notesMasterIdLst>
  <p:sldIdLst>
    <p:sldId id="2990" r:id="rId3"/>
    <p:sldId id="2991" r:id="rId4"/>
    <p:sldId id="2992" r:id="rId5"/>
    <p:sldId id="2993" r:id="rId6"/>
    <p:sldId id="283" r:id="rId7"/>
    <p:sldId id="2975" r:id="rId8"/>
    <p:sldId id="2979" r:id="rId9"/>
    <p:sldId id="2976" r:id="rId10"/>
    <p:sldId id="2989" r:id="rId11"/>
    <p:sldId id="2994" r:id="rId12"/>
    <p:sldId id="2995" r:id="rId13"/>
    <p:sldId id="2996" r:id="rId14"/>
    <p:sldId id="2997" r:id="rId15"/>
    <p:sldId id="2998" r:id="rId16"/>
    <p:sldId id="2999" r:id="rId17"/>
    <p:sldId id="2986"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2D050"/>
    <a:srgbClr val="5A3049"/>
    <a:srgbClr val="5B2F56"/>
    <a:srgbClr val="FF6600"/>
    <a:srgbClr val="0998D7"/>
    <a:srgbClr val="FF3399"/>
    <a:srgbClr val="FFFFFF"/>
    <a:srgbClr val="3DC3EC"/>
    <a:srgbClr val="F3E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7" autoAdjust="0"/>
    <p:restoredTop sz="95262" autoAdjust="0"/>
  </p:normalViewPr>
  <p:slideViewPr>
    <p:cSldViewPr snapToGrid="0">
      <p:cViewPr varScale="1">
        <p:scale>
          <a:sx n="51" d="100"/>
          <a:sy n="51" d="100"/>
        </p:scale>
        <p:origin x="114" y="4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14/06/2023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1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59243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6/14/2023</a:t>
            </a:fld>
            <a:endParaRPr lang="en-US">
              <a:solidFill>
                <a:srgbClr val="E7DEC9">
                  <a:shade val="50000"/>
                  <a:satMod val="200000"/>
                </a:srgbClr>
              </a:solidFill>
              <a:latin typeface="Times New Roman" pitchFamily="18" charset="0"/>
            </a:endParaRPr>
          </a:p>
        </p:txBody>
      </p:sp>
      <p:sp>
        <p:nvSpPr>
          <p:cNvPr id="8" name="Footer Placeholder 7"/>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105474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6/14/2023</a:t>
            </a:fld>
            <a:endParaRPr lang="en-US">
              <a:solidFill>
                <a:srgbClr val="E7DEC9">
                  <a:shade val="50000"/>
                  <a:satMod val="200000"/>
                </a:srgbClr>
              </a:solidFill>
              <a:latin typeface="Times New Roman" pitchFamily="18" charset="0"/>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1639887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Date Placeholder 1"/>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6/14/2023</a:t>
            </a:fld>
            <a:endParaRPr lang="en-US">
              <a:solidFill>
                <a:srgbClr val="E7DEC9">
                  <a:shade val="50000"/>
                  <a:satMod val="200000"/>
                </a:srgbClr>
              </a:solidFill>
              <a:latin typeface="Times New Roman" pitchFamily="18" charset="0"/>
            </a:endParaRPr>
          </a:p>
        </p:txBody>
      </p:sp>
      <p:sp>
        <p:nvSpPr>
          <p:cNvPr id="3" name="Footer Placeholder 2"/>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0488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6/14/2023</a:t>
            </a:fld>
            <a:endParaRPr lang="en-US">
              <a:solidFill>
                <a:srgbClr val="E7DEC9">
                  <a:shade val="50000"/>
                  <a:satMod val="200000"/>
                </a:srgbClr>
              </a:solidFill>
              <a:latin typeface="Times New Roman" pitchFamily="18"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4013843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6/14/2023</a:t>
            </a:fld>
            <a:endParaRPr lang="en-US">
              <a:solidFill>
                <a:srgbClr val="E7DEC9">
                  <a:shade val="50000"/>
                  <a:satMod val="200000"/>
                </a:srgbClr>
              </a:solidFill>
              <a:latin typeface="Times New Roman" pitchFamily="18"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marR="0" lvl="0" indent="-283464" algn="l" defTabSz="914400" rtl="0" eaLnBrk="1" fontAlgn="auto" latinLnBrk="0" hangingPunct="1">
              <a:lnSpc>
                <a:spcPts val="3000"/>
              </a:lnSpc>
              <a:spcBef>
                <a:spcPts val="600"/>
              </a:spcBef>
              <a:spcAft>
                <a:spcPts val="0"/>
              </a:spcAft>
              <a:buClr>
                <a:srgbClr val="3891A7"/>
              </a:buClr>
              <a:buSzPct val="80000"/>
              <a:buFont typeface="Wingdings 2"/>
              <a:buNone/>
              <a:tabLst/>
              <a:defRPr/>
            </a:pPr>
            <a:endParaRPr kumimoji="0" lang="en-US" sz="3200" b="0" i="0" u="none" strike="noStrike" kern="1200" cap="none" spc="0" normalizeH="0" baseline="0" noProof="0">
              <a:ln>
                <a:noFill/>
              </a:ln>
              <a:solidFill>
                <a:prstClr val="black"/>
              </a:solidFill>
              <a:effectLst/>
              <a:uLnTx/>
              <a:uFillTx/>
              <a:latin typeface="Gill Sans MT"/>
              <a:ea typeface="+mn-ea"/>
              <a:cs typeface="+mn-cs"/>
            </a:endParaRPr>
          </a:p>
        </p:txBody>
      </p:sp>
      <p:sp>
        <p:nvSpPr>
          <p:cNvPr id="3" name="Picture Placeholder 2"/>
          <p:cNvSpPr>
            <a:spLocks noGrp="1"/>
          </p:cNvSpPr>
          <p:nvPr>
            <p:ph type="pic" idx="1"/>
          </p:nvPr>
        </p:nvSpPr>
        <p:spPr>
          <a:xfrm>
            <a:off x="1117600" y="1143006"/>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092098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6/14/2023</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593200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2"/>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524000" y="274643"/>
            <a:ext cx="7416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6/14/2023</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59627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2675CD-4B91-48AB-8C45-393DFC0E13F0}"/>
              </a:ext>
            </a:extLst>
          </p:cNvPr>
          <p:cNvPicPr>
            <a:picLocks noChangeAspect="1"/>
          </p:cNvPicPr>
          <p:nvPr userDrawn="1"/>
        </p:nvPicPr>
        <p:blipFill>
          <a:blip r:embed="rId2"/>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4347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6/14/2023</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13173530"/>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430054"/>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6/14/2023</a:t>
            </a:fld>
            <a:endParaRPr lang="en-US">
              <a:solidFill>
                <a:srgbClr val="E7DEC9">
                  <a:shade val="50000"/>
                  <a:satMod val="200000"/>
                </a:srgbClr>
              </a:solidFill>
              <a:latin typeface="Times New Roman" pitchFamily="18" charset="0"/>
            </a:endParaRPr>
          </a:p>
        </p:txBody>
      </p:sp>
      <p:sp>
        <p:nvSpPr>
          <p:cNvPr id="20" name="Footer Placeholder 19"/>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10" name="Slide Number Placeholder 9"/>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878297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6/14/2023</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109659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6/14/2023</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994319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6/14/2023</a:t>
            </a:fld>
            <a:endParaRPr lang="en-US">
              <a:solidFill>
                <a:srgbClr val="E7DEC9">
                  <a:shade val="50000"/>
                  <a:satMod val="200000"/>
                </a:srgbClr>
              </a:solidFill>
              <a:latin typeface="Times New Roman" pitchFamily="18"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41255593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4" r:id="rId3"/>
    <p:sldLayoutId id="2147483775" r:id="rId4"/>
    <p:sldLayoutId id="214748377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1"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25090" y="21105"/>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Donut 10"/>
          <p:cNvSpPr/>
          <p:nvPr/>
        </p:nvSpPr>
        <p:spPr>
          <a:xfrm rot="2315675">
            <a:off x="243843"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p:nvSpPr>
        <p:spPr>
          <a:xfrm>
            <a:off x="1350499"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BFA6248-9075-44F6-BABA-ACCDFFA54742}" type="datetimeFigureOut">
              <a:rPr lang="en-US" smtClean="0">
                <a:solidFill>
                  <a:srgbClr val="E7DEC9">
                    <a:shade val="50000"/>
                    <a:satMod val="200000"/>
                  </a:srgbClr>
                </a:solidFill>
              </a:rPr>
              <a:pPr/>
              <a:t>6/14/2023</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FD0A7C2-3364-4B6C-B187-A7ABF31AEE8C}"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60479838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38.gif"/><Relationship Id="rId4" Type="http://schemas.openxmlformats.org/officeDocument/2006/relationships/image" Target="../media/image37.gif"/></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40.gif"/></Relationships>
</file>

<file path=ppt/slides/_rels/slide1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8.gif"/></Relationships>
</file>

<file path=ppt/slides/_rels/slide1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8.gif"/><Relationship Id="rId4" Type="http://schemas.openxmlformats.org/officeDocument/2006/relationships/image" Target="../media/image37.gif"/></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38.gif"/><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13.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5.xml"/><Relationship Id="rId9" Type="http://schemas.openxmlformats.org/officeDocument/2006/relationships/image" Target="../media/image11.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18.png"/><Relationship Id="rId12"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3.wdp"/><Relationship Id="rId11" Type="http://schemas.openxmlformats.org/officeDocument/2006/relationships/image" Target="../media/image13.sv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8.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9767964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049" y="883919"/>
            <a:ext cx="2143125"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1760887" y="13792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Ong</a:t>
            </a:r>
            <a:endParaRPr lang="en-US" sz="4800" dirty="0">
              <a:solidFill>
                <a:prstClr val="white"/>
              </a:solidFill>
              <a:latin typeface="Times New Roman" pitchFamily="18" charset="0"/>
              <a:cs typeface="Times New Roman"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377946" y="1981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non</a:t>
            </a:r>
            <a:endParaRPr lang="en-US" sz="5400">
              <a:solidFill>
                <a:prstClr val="white"/>
              </a:solidFill>
              <a:latin typeface="Times New Roman" pitchFamily="18" charset="0"/>
              <a:cs typeface="Times New Roman"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612061" y="25603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995004" y="13792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học</a:t>
            </a:r>
            <a:endParaRPr lang="en-US" sz="4800">
              <a:solidFill>
                <a:prstClr val="white"/>
              </a:solidFill>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967" y="3436626"/>
            <a:ext cx="1987529" cy="2661817"/>
          </a:xfrm>
          <a:prstGeom prst="rect">
            <a:avLst/>
          </a:prstGeom>
        </p:spPr>
      </p:pic>
    </p:spTree>
    <p:extLst>
      <p:ext uri="{BB962C8B-B14F-4D97-AF65-F5344CB8AC3E}">
        <p14:creationId xmlns:p14="http://schemas.microsoft.com/office/powerpoint/2010/main" val="73561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833" y="2870199"/>
            <a:ext cx="2200752"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9649"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644618" y="0"/>
            <a:ext cx="6423182" cy="30480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42900">
              <a:lnSpc>
                <a:spcPct val="150000"/>
              </a:lnSpc>
            </a:pPr>
            <a:r>
              <a:rPr lang="en-US" sz="3200" b="1" dirty="0" err="1" smtClean="0">
                <a:solidFill>
                  <a:prstClr val="white"/>
                </a:solidFill>
                <a:latin typeface="Times New Roman" panose="02020603050405020304" pitchFamily="18" charset="0"/>
                <a:cs typeface="Times New Roman" panose="02020603050405020304" pitchFamily="18" charset="0"/>
              </a:rPr>
              <a:t>Câu</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a:solidFill>
                  <a:prstClr val="white"/>
                </a:solidFill>
                <a:latin typeface="Times New Roman" panose="02020603050405020304" pitchFamily="18" charset="0"/>
                <a:cs typeface="Times New Roman" panose="02020603050405020304" pitchFamily="18" charset="0"/>
              </a:rPr>
              <a:t>1: </a:t>
            </a:r>
            <a:r>
              <a:rPr lang="vi-VN" sz="3200" dirty="0" err="1">
                <a:latin typeface="UTM Avo" panose="02040603050506020204" pitchFamily="18" charset="0"/>
                <a:cs typeface="Times New Roman" panose="02020603050405020304" pitchFamily="18" charset="0"/>
              </a:rPr>
              <a:t>Muốn</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gõ</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chữ</a:t>
            </a:r>
            <a:r>
              <a:rPr lang="vi-VN" sz="3200" dirty="0">
                <a:latin typeface="UTM Avo" panose="02040603050506020204" pitchFamily="18" charset="0"/>
                <a:cs typeface="Times New Roman" panose="02020603050405020304" pitchFamily="18" charset="0"/>
              </a:rPr>
              <a:t> hoa, em </a:t>
            </a:r>
            <a:r>
              <a:rPr lang="vi-VN" sz="3200" dirty="0" err="1">
                <a:latin typeface="UTM Avo" panose="02040603050506020204" pitchFamily="18" charset="0"/>
                <a:cs typeface="Times New Roman" panose="02020603050405020304" pitchFamily="18" charset="0"/>
              </a:rPr>
              <a:t>sử</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dụng</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phím</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nào</a:t>
            </a:r>
            <a:r>
              <a:rPr lang="vi-VN" sz="3200" dirty="0">
                <a:latin typeface="UTM Avo" panose="02040603050506020204" pitchFamily="18" charset="0"/>
                <a:cs typeface="Times New Roman" panose="02020603050405020304" pitchFamily="18" charset="0"/>
              </a:rPr>
              <a:t> sau đây?</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473" y="1603081"/>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4436896" y="5781535"/>
            <a:ext cx="356525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B. </a:t>
            </a:r>
            <a:r>
              <a:rPr lang="en-US" sz="3200" dirty="0" smtClean="0">
                <a:solidFill>
                  <a:srgbClr val="0000FF"/>
                </a:solidFill>
                <a:latin typeface="Times New Roman" panose="02020603050405020304" pitchFamily="18" charset="0"/>
                <a:cs typeface="Times New Roman" panose="02020603050405020304" pitchFamily="18" charset="0"/>
              </a:rPr>
              <a:t>Shift</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166" y="2926337"/>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653166" y="5860674"/>
            <a:ext cx="20806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A. </a:t>
            </a:r>
            <a:r>
              <a:rPr lang="en-US" sz="3200" dirty="0" smtClean="0">
                <a:solidFill>
                  <a:srgbClr val="0000FF"/>
                </a:solidFill>
                <a:latin typeface="Times New Roman" panose="02020603050405020304" pitchFamily="18" charset="0"/>
                <a:cs typeface="Times New Roman" panose="02020603050405020304" pitchFamily="18" charset="0"/>
              </a:rPr>
              <a:t>Ctrl</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4848" y="2857500"/>
            <a:ext cx="2200752"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374908" y="5768836"/>
            <a:ext cx="20806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C. </a:t>
            </a:r>
            <a:r>
              <a:rPr lang="en-US" sz="2800" dirty="0" smtClean="0">
                <a:solidFill>
                  <a:srgbClr val="0000FF"/>
                </a:solidFill>
                <a:latin typeface="Times New Roman" panose="02020603050405020304" pitchFamily="18" charset="0"/>
                <a:cs typeface="Times New Roman" panose="02020603050405020304" pitchFamily="18" charset="0"/>
              </a:rPr>
              <a:t>Alt</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219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5163"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972892" y="364982"/>
            <a:ext cx="5737382" cy="21336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42900">
              <a:lnSpc>
                <a:spcPct val="150000"/>
              </a:lnSpc>
            </a:pPr>
            <a:r>
              <a:rPr lang="en-US" sz="2000" dirty="0" err="1">
                <a:solidFill>
                  <a:prstClr val="white"/>
                </a:solidFill>
                <a:latin typeface="Times New Roman" panose="02020603050405020304" pitchFamily="18" charset="0"/>
                <a:cs typeface="Times New Roman" panose="02020603050405020304" pitchFamily="18" charset="0"/>
              </a:rPr>
              <a:t>Câu</a:t>
            </a:r>
            <a:r>
              <a:rPr lang="en-US" sz="2000" dirty="0">
                <a:solidFill>
                  <a:prstClr val="white"/>
                </a:solidFill>
                <a:latin typeface="Times New Roman" panose="02020603050405020304" pitchFamily="18" charset="0"/>
                <a:cs typeface="Times New Roman" panose="02020603050405020304" pitchFamily="18" charset="0"/>
              </a:rPr>
              <a:t> 2: </a:t>
            </a:r>
            <a:r>
              <a:rPr lang="vi-VN" sz="2000" dirty="0">
                <a:latin typeface="UTM Avo" panose="02040603050506020204" pitchFamily="18" charset="0"/>
                <a:cs typeface="Times New Roman" panose="02020603050405020304" pitchFamily="18" charset="0"/>
              </a:rPr>
              <a:t>Trên </a:t>
            </a:r>
            <a:r>
              <a:rPr lang="vi-VN" sz="2000" dirty="0" err="1">
                <a:latin typeface="UTM Avo" panose="02040603050506020204" pitchFamily="18" charset="0"/>
                <a:cs typeface="Times New Roman" panose="02020603050405020304" pitchFamily="18" charset="0"/>
              </a:rPr>
              <a:t>bàn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có</a:t>
            </a:r>
            <a:r>
              <a:rPr lang="vi-VN" sz="2000" dirty="0">
                <a:latin typeface="UTM Avo" panose="02040603050506020204" pitchFamily="18" charset="0"/>
                <a:cs typeface="Times New Roman" panose="02020603050405020304" pitchFamily="18" charset="0"/>
              </a:rPr>
              <a:t> hai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bên </a:t>
            </a:r>
            <a:r>
              <a:rPr lang="vi-VN" sz="2000" dirty="0" err="1">
                <a:latin typeface="UTM Avo" panose="02040603050506020204" pitchFamily="18" charset="0"/>
                <a:cs typeface="Times New Roman" panose="02020603050405020304" pitchFamily="18" charset="0"/>
              </a:rPr>
              <a:t>trái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và</a:t>
            </a:r>
            <a:r>
              <a:rPr lang="vi-VN" sz="2000" dirty="0">
                <a:latin typeface="UTM Avo" panose="02040603050506020204" pitchFamily="18" charset="0"/>
                <a:cs typeface="Times New Roman" panose="02020603050405020304" pitchFamily="18" charset="0"/>
              </a:rPr>
              <a:t> bên </a:t>
            </a:r>
            <a:r>
              <a:rPr lang="vi-VN" sz="2000" dirty="0" err="1">
                <a:latin typeface="UTM Avo" panose="02040603050506020204" pitchFamily="18" charset="0"/>
                <a:cs typeface="Times New Roman" panose="02020603050405020304" pitchFamily="18" charset="0"/>
              </a:rPr>
              <a:t>phải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các</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có</a:t>
            </a:r>
            <a:r>
              <a:rPr lang="vi-VN" sz="2000" dirty="0">
                <a:latin typeface="UTM Avo" panose="02040603050506020204" pitchFamily="18" charset="0"/>
                <a:cs typeface="Times New Roman" panose="02020603050405020304" pitchFamily="18" charset="0"/>
              </a:rPr>
              <a:t> hai </a:t>
            </a:r>
            <a:r>
              <a:rPr lang="vi-VN" sz="2000" dirty="0" err="1">
                <a:latin typeface="UTM Avo" panose="02040603050506020204" pitchFamily="18" charset="0"/>
                <a:cs typeface="Times New Roman" panose="02020603050405020304" pitchFamily="18" charset="0"/>
              </a:rPr>
              <a:t>kí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tự</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nằm</a:t>
            </a:r>
            <a:r>
              <a:rPr lang="vi-VN" sz="2000" dirty="0">
                <a:latin typeface="UTM Avo" panose="02040603050506020204" pitchFamily="18" charset="0"/>
                <a:cs typeface="Times New Roman" panose="02020603050405020304" pitchFamily="18" charset="0"/>
              </a:rPr>
              <a:t> ở hai khu </a:t>
            </a:r>
            <a:r>
              <a:rPr lang="vi-VN" sz="2000" dirty="0" err="1">
                <a:latin typeface="UTM Avo" panose="02040603050506020204" pitchFamily="18" charset="0"/>
                <a:cs typeface="Times New Roman" panose="02020603050405020304" pitchFamily="18" charset="0"/>
              </a:rPr>
              <a:t>vực</a:t>
            </a:r>
            <a:r>
              <a:rPr lang="vi-VN" sz="2000" dirty="0">
                <a:latin typeface="UTM Avo" panose="02040603050506020204" pitchFamily="18" charset="0"/>
                <a:cs typeface="Times New Roman" panose="02020603050405020304" pitchFamily="18" charset="0"/>
              </a:rPr>
              <a:t> như </a:t>
            </a:r>
            <a:r>
              <a:rPr lang="vi-VN" sz="2000" dirty="0" err="1">
                <a:latin typeface="UTM Avo" panose="02040603050506020204" pitchFamily="18" charset="0"/>
                <a:cs typeface="Times New Roman" panose="02020603050405020304" pitchFamily="18" charset="0"/>
              </a:rPr>
              <a:t>Hình</a:t>
            </a:r>
            <a:r>
              <a:rPr lang="vi-VN" sz="2000" dirty="0">
                <a:latin typeface="UTM Avo" panose="02040603050506020204" pitchFamily="18" charset="0"/>
                <a:cs typeface="Times New Roman" panose="02020603050405020304" pitchFamily="18" charset="0"/>
              </a:rPr>
              <a:t> </a:t>
            </a:r>
            <a:r>
              <a:rPr lang="en-US" sz="2000" dirty="0" smtClean="0">
                <a:latin typeface="UTM Avo" panose="02040603050506020204" pitchFamily="18" charset="0"/>
                <a:cs typeface="Times New Roman" panose="02020603050405020304" pitchFamily="18" charset="0"/>
              </a:rPr>
              <a:t>60. </a:t>
            </a:r>
            <a:r>
              <a:rPr lang="vi-VN" sz="2000" dirty="0" err="1">
                <a:latin typeface="UTM Avo" panose="02040603050506020204" pitchFamily="18" charset="0"/>
                <a:cs typeface="Times New Roman" panose="02020603050405020304" pitchFamily="18" charset="0"/>
              </a:rPr>
              <a:t>Muốn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các</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kí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tự</a:t>
            </a:r>
            <a:r>
              <a:rPr lang="vi-VN" sz="2000" dirty="0">
                <a:latin typeface="UTM Avo" panose="02040603050506020204" pitchFamily="18" charset="0"/>
                <a:cs typeface="Times New Roman" panose="02020603050405020304" pitchFamily="18" charset="0"/>
              </a:rPr>
              <a:t> trên ở khu </a:t>
            </a:r>
            <a:r>
              <a:rPr lang="vi-VN" sz="2000" dirty="0" err="1">
                <a:latin typeface="UTM Avo" panose="02040603050506020204" pitchFamily="18" charset="0"/>
                <a:cs typeface="Times New Roman" panose="02020603050405020304" pitchFamily="18" charset="0"/>
              </a:rPr>
              <a:t>vực</a:t>
            </a:r>
            <a:r>
              <a:rPr lang="vi-VN" sz="2000" dirty="0">
                <a:latin typeface="UTM Avo" panose="02040603050506020204" pitchFamily="18" charset="0"/>
                <a:cs typeface="Times New Roman" panose="02020603050405020304" pitchFamily="18" charset="0"/>
              </a:rPr>
              <a:t> 2, em </a:t>
            </a:r>
            <a:r>
              <a:rPr lang="vi-VN" sz="2000" dirty="0" err="1">
                <a:latin typeface="UTM Avo" panose="02040603050506020204" pitchFamily="18" charset="0"/>
                <a:cs typeface="Times New Roman" panose="02020603050405020304" pitchFamily="18" charset="0"/>
              </a:rPr>
              <a:t>sử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dụng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nào</a:t>
            </a:r>
            <a:r>
              <a:rPr lang="vi-VN" sz="2000" dirty="0" smtClean="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473" y="1603081"/>
            <a:ext cx="1200530" cy="1607820"/>
          </a:xfrm>
          <a:prstGeom prst="rect">
            <a:avLst/>
          </a:prstGeom>
        </p:spPr>
      </p:pic>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166" y="2926337"/>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422401" y="5860674"/>
            <a:ext cx="3628570"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A. </a:t>
            </a:r>
            <a:r>
              <a:rPr lang="en-US" sz="2800" dirty="0" err="1" smtClean="0">
                <a:solidFill>
                  <a:srgbClr val="0000FF"/>
                </a:solidFill>
                <a:latin typeface="Times New Roman" panose="02020603050405020304" pitchFamily="18" charset="0"/>
                <a:cs typeface="Times New Roman" panose="02020603050405020304" pitchFamily="18" charset="0"/>
              </a:rPr>
              <a:t>Phím</a:t>
            </a:r>
            <a:r>
              <a:rPr lang="en-US" sz="2800" dirty="0" smtClean="0">
                <a:solidFill>
                  <a:srgbClr val="0000FF"/>
                </a:solidFill>
                <a:latin typeface="Times New Roman" panose="02020603050405020304" pitchFamily="18" charset="0"/>
                <a:cs typeface="Times New Roman" panose="02020603050405020304" pitchFamily="18" charset="0"/>
              </a:rPr>
              <a:t> Shift </a:t>
            </a:r>
            <a:r>
              <a:rPr lang="en-US" sz="2800" dirty="0" err="1" smtClean="0">
                <a:solidFill>
                  <a:srgbClr val="0000FF"/>
                </a:solidFill>
                <a:latin typeface="Times New Roman" panose="02020603050405020304" pitchFamily="18" charset="0"/>
                <a:cs typeface="Times New Roman" panose="02020603050405020304" pitchFamily="18" charset="0"/>
              </a:rPr>
              <a:t>bên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trái</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1" name="Picture 7"/>
          <p:cNvPicPr>
            <a:picLocks noChangeAspect="1"/>
          </p:cNvPicPr>
          <p:nvPr/>
        </p:nvPicPr>
        <p:blipFill>
          <a:blip r:embed="rId6"/>
          <a:stretch>
            <a:fillRect/>
          </a:stretch>
        </p:blipFill>
        <p:spPr>
          <a:xfrm>
            <a:off x="7262621" y="2558370"/>
            <a:ext cx="4929379" cy="3048000"/>
          </a:xfrm>
          <a:prstGeom prst="rect">
            <a:avLst/>
          </a:prstGeom>
        </p:spPr>
      </p:pic>
      <p:pic>
        <p:nvPicPr>
          <p:cNvPr id="12"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7548" y="2866549"/>
            <a:ext cx="2200752" cy="2934336"/>
          </a:xfrm>
          <a:prstGeom prst="rect">
            <a:avLst/>
          </a:prstGeom>
        </p:spPr>
      </p:pic>
      <p:sp>
        <p:nvSpPr>
          <p:cNvPr id="13" name="Rectangle: Rounded Corners 18">
            <a:extLst>
              <a:ext uri="{FF2B5EF4-FFF2-40B4-BE49-F238E27FC236}">
                <a16:creationId xmlns:a16="http://schemas.microsoft.com/office/drawing/2014/main" id="{A98ECE88-115D-4A1D-8452-F943FF1AC741}"/>
              </a:ext>
            </a:extLst>
          </p:cNvPr>
          <p:cNvSpPr/>
          <p:nvPr/>
        </p:nvSpPr>
        <p:spPr>
          <a:xfrm>
            <a:off x="5257165" y="5860673"/>
            <a:ext cx="381426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B</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itchFamily="18" charset="0"/>
                <a:cs typeface="Times New Roman" pitchFamily="18" charset="0"/>
                <a:sym typeface="Arial"/>
              </a:rPr>
              <a:t>Phím</a:t>
            </a:r>
            <a:r>
              <a:rPr lang="en-US" sz="2800" dirty="0" smtClean="0">
                <a:solidFill>
                  <a:srgbClr val="0000FF"/>
                </a:solidFill>
                <a:latin typeface="Times New Roman" pitchFamily="18" charset="0"/>
                <a:cs typeface="Times New Roman" pitchFamily="18" charset="0"/>
                <a:sym typeface="Arial"/>
              </a:rPr>
              <a:t> Shift </a:t>
            </a:r>
            <a:r>
              <a:rPr lang="en-US" sz="2800" dirty="0" err="1" smtClean="0">
                <a:solidFill>
                  <a:srgbClr val="0000FF"/>
                </a:solidFill>
                <a:latin typeface="Times New Roman" pitchFamily="18" charset="0"/>
                <a:cs typeface="Times New Roman" pitchFamily="18" charset="0"/>
                <a:sym typeface="Arial"/>
              </a:rPr>
              <a:t>bên</a:t>
            </a:r>
            <a:r>
              <a:rPr lang="en-US" sz="2800" dirty="0" smtClean="0">
                <a:solidFill>
                  <a:srgbClr val="0000FF"/>
                </a:solidFill>
                <a:latin typeface="Times New Roman" pitchFamily="18" charset="0"/>
                <a:cs typeface="Times New Roman" pitchFamily="18" charset="0"/>
                <a:sym typeface="Arial"/>
              </a:rPr>
              <a:t> </a:t>
            </a:r>
            <a:r>
              <a:rPr lang="en-US" sz="2800" dirty="0" err="1" smtClean="0">
                <a:solidFill>
                  <a:srgbClr val="0000FF"/>
                </a:solidFill>
                <a:latin typeface="Times New Roman" pitchFamily="18" charset="0"/>
                <a:cs typeface="Times New Roman" pitchFamily="18" charset="0"/>
                <a:sym typeface="Arial"/>
              </a:rPr>
              <a:t>phải</a:t>
            </a:r>
            <a:endParaRPr lang="en-US" sz="2800" dirty="0">
              <a:solidFill>
                <a:srgbClr val="0000FF"/>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650376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3"/>
                                        </p:tgtEl>
                                        <p:attrNameLst>
                                          <p:attrName>fillcolor</p:attrName>
                                        </p:attrNameLst>
                                      </p:cBhvr>
                                      <p:to>
                                        <a:srgbClr val="00B0F0"/>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460" y="2983805"/>
            <a:ext cx="2200752"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9649"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148113" y="76201"/>
            <a:ext cx="6763657" cy="313470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2800" dirty="0" err="1">
                <a:solidFill>
                  <a:prstClr val="white"/>
                </a:solidFill>
                <a:latin typeface="Times New Roman" panose="02020603050405020304" pitchFamily="18" charset="0"/>
                <a:cs typeface="Times New Roman" panose="02020603050405020304" pitchFamily="18" charset="0"/>
              </a:rPr>
              <a:t>Câu</a:t>
            </a:r>
            <a:r>
              <a:rPr lang="en-US" sz="2800" dirty="0">
                <a:solidFill>
                  <a:prstClr val="white"/>
                </a:solidFill>
                <a:latin typeface="Times New Roman" panose="02020603050405020304" pitchFamily="18" charset="0"/>
                <a:cs typeface="Times New Roman" panose="02020603050405020304" pitchFamily="18" charset="0"/>
              </a:rPr>
              <a:t> 3: </a:t>
            </a:r>
            <a:r>
              <a:rPr lang="en-US" sz="2800" dirty="0" err="1" smtClean="0">
                <a:solidFill>
                  <a:prstClr val="white"/>
                </a:solidFill>
                <a:latin typeface="Times New Roman" panose="02020603050405020304" pitchFamily="18" charset="0"/>
                <a:cs typeface="Times New Roman" panose="02020603050405020304" pitchFamily="18" charset="0"/>
              </a:rPr>
              <a:t>Để</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luyện</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gõ</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chữ</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hoa</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với</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phần</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mềm</a:t>
            </a:r>
            <a:r>
              <a:rPr lang="en-US" sz="2800" dirty="0" smtClean="0">
                <a:solidFill>
                  <a:prstClr val="white"/>
                </a:solidFill>
                <a:latin typeface="Times New Roman" panose="02020603050405020304" pitchFamily="18" charset="0"/>
                <a:cs typeface="Times New Roman" panose="02020603050405020304" pitchFamily="18" charset="0"/>
              </a:rPr>
              <a:t> </a:t>
            </a:r>
            <a:r>
              <a:rPr lang="vi-VN" sz="2800" dirty="0" err="1" smtClean="0">
                <a:solidFill>
                  <a:schemeClr val="bg1"/>
                </a:solidFill>
                <a:latin typeface="UTM Avo" panose="02040603050506020204" pitchFamily="18" charset="0"/>
                <a:cs typeface="Times New Roman" panose="02020603050405020304" pitchFamily="18" charset="0"/>
              </a:rPr>
              <a:t>Kiran’s</a:t>
            </a:r>
            <a:r>
              <a:rPr lang="vi-VN" sz="2800" dirty="0" smtClean="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Typing</a:t>
            </a:r>
            <a:r>
              <a:rPr lang="vi-VN" sz="2800" dirty="0">
                <a:solidFill>
                  <a:schemeClr val="bg1"/>
                </a:solidFill>
                <a:latin typeface="UTM Avo" panose="02040603050506020204" pitchFamily="18" charset="0"/>
                <a:cs typeface="Times New Roman" panose="02020603050405020304" pitchFamily="18" charset="0"/>
              </a:rPr>
              <a:t> </a:t>
            </a:r>
            <a:r>
              <a:rPr lang="vi-VN" sz="2800" dirty="0" err="1" smtClean="0">
                <a:solidFill>
                  <a:schemeClr val="bg1"/>
                </a:solidFill>
                <a:latin typeface="UTM Avo" panose="02040603050506020204" pitchFamily="18" charset="0"/>
                <a:cs typeface="Times New Roman" panose="02020603050405020304" pitchFamily="18" charset="0"/>
              </a:rPr>
              <a:t>Tutor</a:t>
            </a:r>
            <a:r>
              <a:rPr lang="en-US" sz="2800" dirty="0" smtClean="0">
                <a:solidFill>
                  <a:schemeClr val="bg1"/>
                </a:solidFill>
                <a:latin typeface="UTM Avo" panose="02040603050506020204" pitchFamily="18" charset="0"/>
                <a:cs typeface="Times New Roman" panose="02020603050405020304" pitchFamily="18" charset="0"/>
              </a:rPr>
              <a:t>. </a:t>
            </a:r>
            <a:r>
              <a:rPr lang="vi-VN" sz="2800" dirty="0">
                <a:solidFill>
                  <a:schemeClr val="bg1"/>
                </a:solidFill>
                <a:latin typeface="UTM Avo" panose="02040603050506020204" pitchFamily="18" charset="0"/>
                <a:cs typeface="Times New Roman" panose="02020603050405020304" pitchFamily="18" charset="0"/>
              </a:rPr>
              <a:t>Trong </a:t>
            </a:r>
            <a:r>
              <a:rPr lang="vi-VN" sz="2800" dirty="0" err="1" smtClean="0">
                <a:solidFill>
                  <a:schemeClr val="bg1"/>
                </a:solidFill>
                <a:latin typeface="UTM Avo" panose="02040603050506020204" pitchFamily="18" charset="0"/>
                <a:cs typeface="Times New Roman" panose="02020603050405020304" pitchFamily="18" charset="0"/>
              </a:rPr>
              <a:t>mục</a:t>
            </a:r>
            <a:r>
              <a:rPr lang="en-US" sz="2800" dirty="0" smtClean="0">
                <a:solidFill>
                  <a:schemeClr val="bg1"/>
                </a:solidFill>
                <a:latin typeface="UTM Avo" panose="02040603050506020204" pitchFamily="18" charset="0"/>
                <a:cs typeface="Times New Roman" panose="02020603050405020304" pitchFamily="18" charset="0"/>
              </a:rPr>
              <a:t> </a:t>
            </a:r>
            <a:r>
              <a:rPr lang="vi-VN" sz="2800" dirty="0" err="1" smtClean="0">
                <a:solidFill>
                  <a:schemeClr val="bg1"/>
                </a:solidFill>
                <a:latin typeface="UTM Avo" panose="02040603050506020204" pitchFamily="18" charset="0"/>
                <a:cs typeface="Times New Roman" panose="02020603050405020304" pitchFamily="18" charset="0"/>
              </a:rPr>
              <a:t>Course</a:t>
            </a:r>
            <a:r>
              <a:rPr lang="vi-VN" sz="2800" dirty="0">
                <a:solidFill>
                  <a:schemeClr val="bg1"/>
                </a:solidFill>
                <a:latin typeface="UTM Avo" panose="02040603050506020204" pitchFamily="18" charset="0"/>
                <a:cs typeface="Times New Roman" panose="02020603050405020304" pitchFamily="18" charset="0"/>
              </a:rPr>
              <a:t>, </a:t>
            </a:r>
            <a:r>
              <a:rPr lang="en-US" sz="2800" dirty="0" err="1" smtClean="0">
                <a:solidFill>
                  <a:schemeClr val="bg1"/>
                </a:solidFill>
                <a:latin typeface="UTM Avo" panose="02040603050506020204" pitchFamily="18" charset="0"/>
                <a:cs typeface="Times New Roman" panose="02020603050405020304" pitchFamily="18" charset="0"/>
              </a:rPr>
              <a:t>em</a:t>
            </a:r>
            <a:r>
              <a:rPr lang="en-US" sz="2800" dirty="0" smtClean="0">
                <a:solidFill>
                  <a:schemeClr val="bg1"/>
                </a:solidFill>
                <a:latin typeface="UTM Avo" panose="02040603050506020204" pitchFamily="18" charset="0"/>
                <a:cs typeface="Times New Roman" panose="02020603050405020304" pitchFamily="18" charset="0"/>
              </a:rPr>
              <a:t> </a:t>
            </a:r>
            <a:r>
              <a:rPr lang="vi-VN" sz="2800" dirty="0" err="1" smtClean="0">
                <a:solidFill>
                  <a:schemeClr val="bg1"/>
                </a:solidFill>
                <a:latin typeface="UTM Avo" panose="02040603050506020204" pitchFamily="18" charset="0"/>
                <a:cs typeface="Times New Roman" panose="02020603050405020304" pitchFamily="18" charset="0"/>
              </a:rPr>
              <a:t>chọn</a:t>
            </a:r>
            <a:r>
              <a:rPr lang="vi-VN" sz="2800" dirty="0" smtClean="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bài</a:t>
            </a:r>
            <a:r>
              <a:rPr lang="vi-VN" sz="2800" dirty="0">
                <a:solidFill>
                  <a:schemeClr val="bg1"/>
                </a:solidFill>
                <a:latin typeface="UTM Avo" panose="02040603050506020204" pitchFamily="18" charset="0"/>
                <a:cs typeface="Times New Roman" panose="02020603050405020304" pitchFamily="18" charset="0"/>
              </a:rPr>
              <a:t> </a:t>
            </a:r>
            <a:r>
              <a:rPr lang="vi-VN" sz="2800" dirty="0" err="1" smtClean="0">
                <a:solidFill>
                  <a:schemeClr val="bg1"/>
                </a:solidFill>
                <a:latin typeface="UTM Avo" panose="02040603050506020204" pitchFamily="18" charset="0"/>
                <a:cs typeface="Times New Roman" panose="02020603050405020304" pitchFamily="18" charset="0"/>
              </a:rPr>
              <a:t>học</a:t>
            </a:r>
            <a:r>
              <a:rPr lang="en-US" sz="2800" dirty="0" smtClean="0">
                <a:solidFill>
                  <a:schemeClr val="bg1"/>
                </a:solidFill>
                <a:latin typeface="UTM Avo" panose="02040603050506020204" pitchFamily="18" charset="0"/>
                <a:cs typeface="Times New Roman" panose="02020603050405020304" pitchFamily="18" charset="0"/>
              </a:rPr>
              <a:t>:</a:t>
            </a:r>
            <a:r>
              <a:rPr lang="vi-VN" sz="2800" dirty="0" smtClean="0">
                <a:solidFill>
                  <a:schemeClr val="bg1"/>
                </a:solidFill>
                <a:latin typeface="UTM Avo" panose="02040603050506020204" pitchFamily="18" charset="0"/>
                <a:cs typeface="Times New Roman" panose="02020603050405020304" pitchFamily="18" charset="0"/>
              </a:rPr>
              <a:t> </a:t>
            </a:r>
            <a:endParaRPr lang="vi-VN" sz="2800" kern="0" dirty="0">
              <a:solidFill>
                <a:schemeClr val="bg1"/>
              </a:solidFill>
              <a:latin typeface="Times New Roman" pitchFamily="18" charset="0"/>
              <a:cs typeface="Times New Roman" pitchFamily="18" charset="0"/>
              <a:sym typeface="Arial"/>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5979" y="2431054"/>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547474" y="5867401"/>
            <a:ext cx="3389387"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00FF"/>
                </a:solidFill>
                <a:latin typeface="Times New Roman" panose="02020603050405020304" pitchFamily="18" charset="0"/>
                <a:cs typeface="Times New Roman" panose="02020603050405020304" pitchFamily="18" charset="0"/>
              </a:rPr>
              <a:t>A. </a:t>
            </a:r>
            <a:r>
              <a:rPr lang="vi-VN" sz="2800" dirty="0" err="1">
                <a:solidFill>
                  <a:srgbClr val="0000FF"/>
                </a:solidFill>
                <a:latin typeface="UTM Avo" panose="02040603050506020204" pitchFamily="18" charset="0"/>
                <a:cs typeface="Times New Roman" panose="02020603050405020304" pitchFamily="18" charset="0"/>
              </a:rPr>
              <a:t>Capitals</a:t>
            </a:r>
            <a:endParaRPr lang="en-US" sz="2600" dirty="0">
              <a:solidFill>
                <a:srgbClr val="0000FF"/>
              </a:solidFill>
              <a:latin typeface="Times New Roman" pitchFamily="18" charset="0"/>
              <a:cs typeface="Times New Roman" pitchFamily="18" charset="0"/>
              <a:sym typeface="Arial"/>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769" y="2933065"/>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8911770" y="5918141"/>
            <a:ext cx="27664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C. </a:t>
            </a:r>
            <a:r>
              <a:rPr lang="en-US" sz="3200" dirty="0">
                <a:solidFill>
                  <a:srgbClr val="0000FF"/>
                </a:solidFill>
                <a:latin typeface="UTM Avo" panose="02040603050506020204" pitchFamily="18" charset="0"/>
                <a:cs typeface="Times New Roman" panose="02020603050405020304" pitchFamily="18" charset="0"/>
              </a:rPr>
              <a:t>Words</a:t>
            </a:r>
            <a:endParaRPr lang="en-US" sz="3200" dirty="0">
              <a:solidFill>
                <a:srgbClr val="0000FF"/>
              </a:solidFill>
              <a:latin typeface="Times New Roman" pitchFamily="18" charset="0"/>
              <a:cs typeface="Times New Roman" pitchFamily="18" charset="0"/>
              <a:sym typeface="Arial"/>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642" y="2933065"/>
            <a:ext cx="2200752"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5089259" y="5895141"/>
            <a:ext cx="352038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B. </a:t>
            </a:r>
            <a:r>
              <a:rPr lang="vi-VN" sz="2800" dirty="0" err="1" smtClean="0">
                <a:solidFill>
                  <a:srgbClr val="0000FF"/>
                </a:solidFill>
                <a:latin typeface="UTM Avo" panose="02040603050506020204" pitchFamily="18" charset="0"/>
                <a:cs typeface="Times New Roman" panose="02020603050405020304" pitchFamily="18" charset="0"/>
              </a:rPr>
              <a:t>NumericKeys-Qwerty</a:t>
            </a:r>
            <a:endParaRPr lang="en-US" sz="2800" dirty="0">
              <a:solidFill>
                <a:srgbClr val="0000FF"/>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972406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047" y="883919"/>
            <a:ext cx="2386662"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1760889" y="13792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prstClr val="white"/>
                </a:solidFill>
                <a:latin typeface="Arial" pitchFamily="34" charset="0"/>
                <a:cs typeface="Arial" pitchFamily="34" charset="0"/>
              </a:rPr>
              <a:t>Cảm</a:t>
            </a:r>
            <a:endParaRPr lang="en-US" sz="4400">
              <a:solidFill>
                <a:prstClr val="white"/>
              </a:solidFill>
              <a:latin typeface="Arial" pitchFamily="34" charset="0"/>
              <a:cs typeface="Arial"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377947" y="1981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ln w="6600">
                  <a:solidFill>
                    <a:srgbClr val="ED7D31"/>
                  </a:solidFill>
                  <a:prstDash val="solid"/>
                </a:ln>
                <a:solidFill>
                  <a:srgbClr val="FFFFFF"/>
                </a:solidFill>
                <a:effectLst>
                  <a:outerShdw dist="38100" dir="2700000" algn="tl" rotWithShape="0">
                    <a:srgbClr val="ED7D31"/>
                  </a:outerShdw>
                </a:effectLst>
                <a:latin typeface="Arial" pitchFamily="34" charset="0"/>
                <a:cs typeface="Arial" pitchFamily="34" charset="0"/>
              </a:rPr>
              <a:t>ơn</a:t>
            </a:r>
            <a:endParaRPr lang="en-US" sz="4400">
              <a:solidFill>
                <a:prstClr val="white"/>
              </a:solidFill>
              <a:latin typeface="Arial" pitchFamily="34" charset="0"/>
              <a:cs typeface="Arial"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612063" y="25603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n w="6600">
                  <a:solidFill>
                    <a:srgbClr val="ED7D31"/>
                  </a:solidFill>
                  <a:prstDash val="solid"/>
                </a:ln>
                <a:solidFill>
                  <a:srgbClr val="FFFFFF"/>
                </a:solidFill>
                <a:effectLst>
                  <a:outerShdw dist="38100" dir="2700000" algn="tl" rotWithShape="0">
                    <a:srgbClr val="ED7D31"/>
                  </a:outerShdw>
                </a:effectLst>
                <a:latin typeface="Arial" pitchFamily="34" charset="0"/>
                <a:cs typeface="Arial" pitchFamily="34" charset="0"/>
              </a:rPr>
              <a:t>bạn</a:t>
            </a:r>
          </a:p>
        </p:txBody>
      </p:sp>
      <p:sp>
        <p:nvSpPr>
          <p:cNvPr id="13" name="Hexagon 12">
            <a:extLst>
              <a:ext uri="{FF2B5EF4-FFF2-40B4-BE49-F238E27FC236}">
                <a16:creationId xmlns:a16="http://schemas.microsoft.com/office/drawing/2014/main" id="{199C24C2-6B91-4322-BDB4-819FF0CB9BE4}"/>
              </a:ext>
            </a:extLst>
          </p:cNvPr>
          <p:cNvSpPr/>
          <p:nvPr/>
        </p:nvSpPr>
        <p:spPr>
          <a:xfrm>
            <a:off x="4995005" y="13792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ln w="6600">
                  <a:solidFill>
                    <a:srgbClr val="ED7D31"/>
                  </a:solidFill>
                  <a:prstDash val="solid"/>
                </a:ln>
                <a:solidFill>
                  <a:srgbClr val="FFFFFF"/>
                </a:solidFill>
                <a:effectLst>
                  <a:outerShdw dist="38100" dir="2700000" algn="tl" rotWithShape="0">
                    <a:srgbClr val="ED7D31"/>
                  </a:outerShdw>
                </a:effectLst>
                <a:latin typeface="Arial" pitchFamily="34" charset="0"/>
                <a:cs typeface="Arial" pitchFamily="34" charset="0"/>
              </a:rPr>
              <a:t>các </a:t>
            </a:r>
            <a:endParaRPr lang="en-US" sz="4400">
              <a:solidFill>
                <a:prstClr val="white"/>
              </a:solidFill>
              <a:latin typeface="Arial" pitchFamily="34" charset="0"/>
              <a:cs typeface="Arial"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966" y="3436626"/>
            <a:ext cx="2213385" cy="2661817"/>
          </a:xfrm>
          <a:prstGeom prst="rect">
            <a:avLst/>
          </a:prstGeom>
        </p:spPr>
      </p:pic>
    </p:spTree>
    <p:extLst>
      <p:ext uri="{BB962C8B-B14F-4D97-AF65-F5344CB8AC3E}">
        <p14:creationId xmlns:p14="http://schemas.microsoft.com/office/powerpoint/2010/main" val="34530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26388" y="467376"/>
            <a:ext cx="3306408" cy="736332"/>
            <a:chOff x="726388" y="467376"/>
            <a:chExt cx="3306408" cy="73633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388" y="467376"/>
              <a:ext cx="925807" cy="733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652195" y="560775"/>
              <a:ext cx="2380601" cy="642933"/>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LUYỆN TẬP</a:t>
              </a:r>
              <a:endParaRPr kumimoji="0" lang="vi-VN"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gr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0" y="4782499"/>
            <a:ext cx="1843272" cy="1843272"/>
          </a:xfrm>
          <a:prstGeom prst="rect">
            <a:avLst/>
          </a:prstGeom>
        </p:spPr>
      </p:pic>
      <p:sp>
        <p:nvSpPr>
          <p:cNvPr id="11" name="Rectangle 10"/>
          <p:cNvSpPr/>
          <p:nvPr/>
        </p:nvSpPr>
        <p:spPr>
          <a:xfrm>
            <a:off x="1465345" y="1716661"/>
            <a:ext cx="10042323" cy="923330"/>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3.Mở chương trình </a:t>
            </a:r>
            <a:r>
              <a:rPr kumimoji="0" lang="vi-VN" sz="1800" b="0"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Kiran’s Typing Tutor</a:t>
            </a: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chọn nút lệnh </a:t>
            </a:r>
            <a:r>
              <a:rPr kumimoji="0" lang="vi-VN" sz="1800" b="0"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Kids Typing </a:t>
            </a:r>
            <a:r>
              <a:rPr kumimoji="0" lang="vi-VN" sz="1800" b="0" i="0" u="none" strike="noStrike" kern="1200" cap="none" spc="0" normalizeH="0" baseline="0" noProof="0" dirty="0" smtClean="0">
                <a:ln>
                  <a:noFill/>
                </a:ln>
                <a:solidFill>
                  <a:srgbClr val="F95421"/>
                </a:solidFill>
                <a:effectLst/>
                <a:uLnTx/>
                <a:uFillTx/>
                <a:latin typeface="UTM Avo" panose="02040603050506020204" pitchFamily="18" charset="0"/>
                <a:cs typeface="Times New Roman" panose="02020603050405020304" pitchFamily="18" charset="0"/>
              </a:rPr>
              <a:t>         </a:t>
            </a:r>
            <a:r>
              <a:rPr kumimoji="0" lang="vi-VN" sz="1800" b="0"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và </a:t>
            </a: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chọn bài học </a:t>
            </a:r>
            <a:r>
              <a:rPr kumimoji="0" lang="vi-VN" sz="1800" b="0"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Colours</a:t>
            </a: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để luyện gõ các từ chỉ màu sắc.</a:t>
            </a:r>
          </a:p>
        </p:txBody>
      </p:sp>
      <p:pic>
        <p:nvPicPr>
          <p:cNvPr id="12" name="Picture 11"/>
          <p:cNvPicPr>
            <a:picLocks noChangeAspect="1"/>
          </p:cNvPicPr>
          <p:nvPr/>
        </p:nvPicPr>
        <p:blipFill>
          <a:blip r:embed="rId5"/>
          <a:stretch>
            <a:fillRect/>
          </a:stretch>
        </p:blipFill>
        <p:spPr>
          <a:xfrm>
            <a:off x="8449036" y="1614916"/>
            <a:ext cx="563410" cy="563410"/>
          </a:xfrm>
          <a:prstGeom prst="rect">
            <a:avLst/>
          </a:prstGeom>
        </p:spPr>
      </p:pic>
    </p:spTree>
    <p:extLst>
      <p:ext uri="{BB962C8B-B14F-4D97-AF65-F5344CB8AC3E}">
        <p14:creationId xmlns:p14="http://schemas.microsoft.com/office/powerpoint/2010/main" val="5494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78667" y="491099"/>
            <a:ext cx="3354794" cy="967481"/>
            <a:chOff x="778667" y="491099"/>
            <a:chExt cx="3354794" cy="967481"/>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778667" y="491099"/>
              <a:ext cx="1048625" cy="967481"/>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499176"/>
          </a:xfrm>
          <a:prstGeom prst="rect">
            <a:avLst/>
          </a:prstGeom>
        </p:spPr>
        <p:txBody>
          <a:bodyPr wrap="square">
            <a:spAutoFit/>
          </a:bodyPr>
          <a:lstStyle/>
          <a:p>
            <a:pPr algn="just" defTabSz="342900">
              <a:lnSpc>
                <a:spcPct val="150000"/>
              </a:lnSpc>
            </a:pPr>
            <a:r>
              <a:rPr lang="en-US" sz="2000" b="1" dirty="0" smtClean="0">
                <a:latin typeface="UTM Avo" panose="02040603050506020204" pitchFamily="18" charset="0"/>
                <a:cs typeface="Times New Roman" panose="02020603050405020304" pitchFamily="18" charset="0"/>
              </a:rPr>
              <a:t>1. </a:t>
            </a:r>
            <a:r>
              <a:rPr lang="vi-VN" sz="2000" dirty="0" err="1" smtClean="0">
                <a:latin typeface="UTM Avo" panose="02040603050506020204" pitchFamily="18" charset="0"/>
                <a:cs typeface="Times New Roman" panose="02020603050405020304" pitchFamily="18" charset="0"/>
              </a:rPr>
              <a:t>Hãy</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mở</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phần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mềm</a:t>
            </a:r>
            <a:r>
              <a:rPr lang="vi-VN" sz="2000" dirty="0" smtClean="0">
                <a:latin typeface="UTM Avo" panose="02040603050506020204" pitchFamily="18" charset="0"/>
                <a:cs typeface="Times New Roman" panose="02020603050405020304" pitchFamily="18" charset="0"/>
              </a:rPr>
              <a:t> </a:t>
            </a:r>
            <a:r>
              <a:rPr lang="vi-VN" sz="2000" dirty="0" err="1" smtClean="0">
                <a:solidFill>
                  <a:schemeClr val="accent6"/>
                </a:solidFill>
                <a:latin typeface="UTM Avo" panose="02040603050506020204" pitchFamily="18" charset="0"/>
                <a:cs typeface="Times New Roman" panose="02020603050405020304" pitchFamily="18" charset="0"/>
              </a:rPr>
              <a:t>Kiran’s</a:t>
            </a:r>
            <a:r>
              <a:rPr lang="vi-VN" sz="2000" dirty="0" smtClean="0">
                <a:solidFill>
                  <a:schemeClr val="accent6"/>
                </a:solidFill>
                <a:latin typeface="UTM Avo" panose="02040603050506020204" pitchFamily="18" charset="0"/>
                <a:cs typeface="Times New Roman" panose="02020603050405020304" pitchFamily="18" charset="0"/>
              </a:rPr>
              <a:t> </a:t>
            </a:r>
            <a:r>
              <a:rPr lang="vi-VN" sz="2000" dirty="0" err="1" smtClean="0">
                <a:solidFill>
                  <a:schemeClr val="accent6"/>
                </a:solidFill>
                <a:latin typeface="UTM Avo" panose="02040603050506020204" pitchFamily="18" charset="0"/>
                <a:cs typeface="Times New Roman" panose="02020603050405020304" pitchFamily="18" charset="0"/>
              </a:rPr>
              <a:t>Typing</a:t>
            </a:r>
            <a:r>
              <a:rPr lang="vi-VN" sz="2000" dirty="0" smtClean="0">
                <a:solidFill>
                  <a:schemeClr val="accent6"/>
                </a:solidFill>
                <a:latin typeface="UTM Avo" panose="02040603050506020204" pitchFamily="18" charset="0"/>
                <a:cs typeface="Times New Roman" panose="02020603050405020304" pitchFamily="18" charset="0"/>
              </a:rPr>
              <a:t> </a:t>
            </a:r>
            <a:r>
              <a:rPr lang="vi-VN" sz="2000" dirty="0" err="1" smtClean="0">
                <a:solidFill>
                  <a:schemeClr val="accent6"/>
                </a:solidFill>
                <a:latin typeface="UTM Avo" panose="02040603050506020204" pitchFamily="18" charset="0"/>
                <a:cs typeface="Times New Roman" panose="02020603050405020304" pitchFamily="18" charset="0"/>
              </a:rPr>
              <a:t>Tutor</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và</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chọn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bài</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luyện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tập</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gõ</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hàng</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phím</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số</a:t>
            </a:r>
            <a:r>
              <a:rPr lang="vi-VN" sz="2000" dirty="0" smtClean="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216736" y="1954142"/>
            <a:ext cx="2975264" cy="2975264"/>
          </a:xfrm>
          <a:prstGeom prst="rect">
            <a:avLst/>
          </a:prstGeom>
        </p:spPr>
      </p:pic>
      <p:pic>
        <p:nvPicPr>
          <p:cNvPr id="7" name="Picture 130" descr="Luyện gõ 10 ngón tay các kí tự trên của hàng phím số trong mục Typing Practice"/>
          <p:cNvPicPr/>
          <p:nvPr/>
        </p:nvPicPr>
        <p:blipFill>
          <a:blip r:embed="rId5">
            <a:extLst>
              <a:ext uri="{28A0092B-C50C-407E-A947-70E740481C1C}">
                <a14:useLocalDpi xmlns:a14="http://schemas.microsoft.com/office/drawing/2010/main" val="0"/>
              </a:ext>
            </a:extLst>
          </a:blip>
          <a:srcRect/>
          <a:stretch>
            <a:fillRect/>
          </a:stretch>
        </p:blipFill>
        <p:spPr bwMode="auto">
          <a:xfrm>
            <a:off x="3899807" y="2052987"/>
            <a:ext cx="4305300" cy="2717800"/>
          </a:xfrm>
          <a:prstGeom prst="rect">
            <a:avLst/>
          </a:prstGeom>
          <a:noFill/>
          <a:ln>
            <a:noFill/>
          </a:ln>
        </p:spPr>
      </p:pic>
      <p:pic>
        <p:nvPicPr>
          <p:cNvPr id="1026" name="Picture 129" descr="Luyện gõ 10 ngón tay các kí tự trên của hàng phím số trong mục Typing Pract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0926" y="5591808"/>
            <a:ext cx="546952" cy="564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20608" y="4129848"/>
            <a:ext cx="10908756"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1"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kumimoji="0" lang="en-US" altLang="en-US" sz="2000" b="0" i="1"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ý: </a:t>
            </a: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 @, #,...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Shift</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gõ</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gõ</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trách</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ngón</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út</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Shift</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Nháy</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chuột</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nút</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lệnh</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altLang="en-US" sz="20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màn</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Nháy</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chuột</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nút</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000" dirty="0">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thoát</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5" name="Picture 128" descr="Luyện gõ 10 ngón tay các kí tự trên của hàng phím số trong mục Typing Pract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7513" y="5539308"/>
            <a:ext cx="508000" cy="52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72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40568073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a:t>
            </a:r>
            <a:r>
              <a:rPr lang="en-US" sz="44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5:</a:t>
            </a: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defRPr/>
            </a:pPr>
            <a:r>
              <a:rPr lang="en-US" sz="44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ỨNG DỤNG TIN HỌC</a:t>
            </a: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14400" y="400657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smtClean="0">
                <a:solidFill>
                  <a:srgbClr val="FF0000"/>
                </a:solidFill>
                <a:latin typeface="Times New Roman" panose="02020603050405020304" pitchFamily="18" charset="0"/>
                <a:cs typeface="Times New Roman" panose="02020603050405020304" pitchFamily="18" charset="0"/>
              </a:rPr>
              <a:t>12B</a:t>
            </a:r>
            <a:r>
              <a:rPr lang="vi-VN" altLang="en-US" sz="4000" b="1" dirty="0" smtClean="0">
                <a:solidFill>
                  <a:srgbClr val="FF0000"/>
                </a:solidFill>
                <a:latin typeface="Times New Roman" panose="02020603050405020304" pitchFamily="18" charset="0"/>
                <a:cs typeface="Times New Roman" panose="02020603050405020304" pitchFamily="18" charset="0"/>
              </a:rPr>
              <a:t>:</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Phần</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mềm</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luyện</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gõ</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bàn</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phím</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686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smtClean="0">
                <a:solidFill>
                  <a:srgbClr val="00B050"/>
                </a:solidFill>
                <a:latin typeface="Times New Roman" panose="02020603050405020304" pitchFamily="18" charset="0"/>
                <a:cs typeface="Times New Roman" panose="02020603050405020304" pitchFamily="18" charset="0"/>
              </a:rPr>
              <a:t>12B</a:t>
            </a:r>
            <a:r>
              <a:rPr lang="vi-VN" altLang="en-US" sz="3200" b="1" dirty="0" smtClean="0">
                <a:solidFill>
                  <a:srgbClr val="00B050"/>
                </a:solidFill>
                <a:latin typeface="Times New Roman" panose="02020603050405020304" pitchFamily="18" charset="0"/>
                <a:cs typeface="Times New Roman" panose="02020603050405020304" pitchFamily="18" charset="0"/>
              </a:rPr>
              <a:t>:</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Phần</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mềm</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luyện</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gõ</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bàn</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smtClean="0">
                <a:solidFill>
                  <a:srgbClr val="00B050"/>
                </a:solidFill>
                <a:latin typeface="Times New Roman" panose="02020603050405020304" pitchFamily="18" charset="0"/>
                <a:cs typeface="Times New Roman" panose="02020603050405020304" pitchFamily="18" charset="0"/>
              </a:rPr>
              <a:t>phím</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nvGrpSpPr>
          <p:cNvPr id="5" name="Nhóm 4"/>
          <p:cNvGrpSpPr/>
          <p:nvPr/>
        </p:nvGrpSpPr>
        <p:grpSpPr>
          <a:xfrm>
            <a:off x="2819400" y="2548231"/>
            <a:ext cx="9220199" cy="1963322"/>
            <a:chOff x="2819400" y="2548231"/>
            <a:chExt cx="9220199" cy="1963322"/>
          </a:xfrm>
        </p:grpSpPr>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algn="just"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 name="Hình chữ nhật 1"/>
            <p:cNvSpPr/>
            <p:nvPr/>
          </p:nvSpPr>
          <p:spPr>
            <a:xfrm>
              <a:off x="4328723" y="2757227"/>
              <a:ext cx="7265370" cy="1754326"/>
            </a:xfrm>
            <a:prstGeom prst="rect">
              <a:avLst/>
            </a:prstGeom>
          </p:spPr>
          <p:txBody>
            <a:bodyPr wrap="square">
              <a:spAutoFit/>
            </a:bodyPr>
            <a:lstStyle/>
            <a:p>
              <a:r>
                <a:rPr lang="vi-VN" sz="2800" dirty="0" err="1">
                  <a:latin typeface="Times New Roman" panose="02020603050405020304" pitchFamily="18" charset="0"/>
                  <a:cs typeface="Times New Roman" panose="02020603050405020304" pitchFamily="18" charset="0"/>
                </a:rPr>
                <a:t>Làm</a:t>
              </a:r>
              <a:r>
                <a:rPr lang="vi-VN" sz="2800" dirty="0">
                  <a:latin typeface="Times New Roman" panose="02020603050405020304" pitchFamily="18" charset="0"/>
                  <a:cs typeface="Times New Roman" panose="02020603050405020304" pitchFamily="18" charset="0"/>
                </a:rPr>
                <a:t> quen </a:t>
              </a:r>
              <a:r>
                <a:rPr lang="vi-VN" sz="2800" dirty="0" err="1">
                  <a:latin typeface="Times New Roman" panose="02020603050405020304" pitchFamily="18" charset="0"/>
                  <a:cs typeface="Times New Roman" panose="02020603050405020304" pitchFamily="18" charset="0"/>
                </a:rPr>
                <a:t>với</a:t>
              </a:r>
              <a:r>
                <a:rPr lang="vi-VN" sz="2800" dirty="0">
                  <a:latin typeface="Times New Roman" panose="02020603050405020304" pitchFamily="18" charset="0"/>
                  <a:cs typeface="Times New Roman" panose="02020603050405020304" pitchFamily="18" charset="0"/>
                </a:rPr>
                <a:t> giao </a:t>
              </a:r>
              <a:r>
                <a:rPr lang="vi-VN" sz="2800" dirty="0" err="1">
                  <a:latin typeface="Times New Roman" panose="02020603050405020304" pitchFamily="18" charset="0"/>
                  <a:cs typeface="Times New Roman" panose="02020603050405020304" pitchFamily="18" charset="0"/>
                </a:rPr>
                <a:t>diện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của</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phần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mềm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luyện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theo </a:t>
              </a:r>
              <a:r>
                <a:rPr lang="vi-VN" sz="2800" dirty="0">
                  <a:latin typeface="Times New Roman" panose="02020603050405020304" pitchFamily="18" charset="0"/>
                  <a:cs typeface="Times New Roman" panose="02020603050405020304" pitchFamily="18" charset="0"/>
                </a:rPr>
                <a:t>yêu </a:t>
              </a:r>
              <a:r>
                <a:rPr lang="vi-VN" sz="2800" dirty="0" err="1">
                  <a:latin typeface="Times New Roman" panose="02020603050405020304" pitchFamily="18" charset="0"/>
                  <a:cs typeface="Times New Roman" panose="02020603050405020304" pitchFamily="18" charset="0"/>
                </a:rPr>
                <a:t>cầu</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thấp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nhất</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chữ</a:t>
              </a:r>
              <a:r>
                <a:rPr lang="vi-VN" sz="2800" dirty="0">
                  <a:latin typeface="Times New Roman" panose="02020603050405020304" pitchFamily="18" charset="0"/>
                  <a:cs typeface="Times New Roman" panose="02020603050405020304" pitchFamily="18" charset="0"/>
                </a:rPr>
                <a:t> hoa, </a:t>
              </a:r>
              <a:r>
                <a:rPr lang="vi-VN"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dấu</a:t>
              </a:r>
              <a:r>
                <a:rPr lang="en-US"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và</a:t>
              </a:r>
              <a:r>
                <a:rPr lang="vi-VN" sz="2800" dirty="0" smtClean="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số</a:t>
              </a:r>
              <a:r>
                <a:rPr lang="vi-VN" sz="2800" dirty="0" smtClean="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grpSp>
      <p:grpSp>
        <p:nvGrpSpPr>
          <p:cNvPr id="4" name="Nhóm 3"/>
          <p:cNvGrpSpPr/>
          <p:nvPr/>
        </p:nvGrpSpPr>
        <p:grpSpPr>
          <a:xfrm>
            <a:off x="2594346" y="4814610"/>
            <a:ext cx="8999747" cy="1429237"/>
            <a:chOff x="2594346" y="4814610"/>
            <a:chExt cx="8999747" cy="1429237"/>
          </a:xfrm>
        </p:grpSpPr>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 name="Hình chữ nhật 2"/>
            <p:cNvSpPr/>
            <p:nvPr/>
          </p:nvSpPr>
          <p:spPr>
            <a:xfrm>
              <a:off x="4085737" y="4858852"/>
              <a:ext cx="7270667" cy="1384995"/>
            </a:xfrm>
            <a:prstGeom prst="rect">
              <a:avLst/>
            </a:prstGeom>
          </p:spPr>
          <p:txBody>
            <a:bodyPr wrap="square">
              <a:spAutoFit/>
            </a:bodyPr>
            <a:lstStyle/>
            <a:p>
              <a:pPr algn="just"/>
              <a:r>
                <a:rPr lang="vi-VN" sz="2800" dirty="0" err="1">
                  <a:latin typeface="Times New Roman" panose="02020603050405020304" pitchFamily="18" charset="0"/>
                  <a:cs typeface="Times New Roman" panose="02020603050405020304" pitchFamily="18" charset="0"/>
                </a:rPr>
                <a:t>Nhận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thấy</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phần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mềm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có</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thể</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giúp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đúng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cách</a:t>
              </a:r>
              <a:r>
                <a:rPr lang="vi-VN" sz="2800" dirty="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thể</a:t>
              </a:r>
              <a:r>
                <a:rPr lang="vi-VN" sz="2800" dirty="0" smtClean="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chọn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bài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phù</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hợp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bằng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hệ</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thống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bảng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chọn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thông </a:t>
              </a:r>
              <a:r>
                <a:rPr lang="vi-VN" sz="2800" dirty="0" err="1">
                  <a:latin typeface="Times New Roman" panose="02020603050405020304" pitchFamily="18" charset="0"/>
                  <a:cs typeface="Times New Roman" panose="02020603050405020304" pitchFamily="18" charset="0"/>
                </a:rPr>
                <a:t>báo</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58134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 fill="hold"/>
                                        <p:tgtEl>
                                          <p:spTgt spid="5"/>
                                        </p:tgtEl>
                                        <p:attrNameLst>
                                          <p:attrName>ppt_x</p:attrName>
                                        </p:attrNameLst>
                                      </p:cBhvr>
                                      <p:tavLst>
                                        <p:tav tm="0">
                                          <p:val>
                                            <p:strVal val="#ppt_x"/>
                                          </p:val>
                                        </p:tav>
                                        <p:tav tm="100000">
                                          <p:val>
                                            <p:strVal val="#ppt_x"/>
                                          </p:val>
                                        </p:tav>
                                      </p:tavLst>
                                    </p:anim>
                                    <p:anim calcmode="lin" valueType="num">
                                      <p:cBhvr additive="base">
                                        <p:cTn id="16" dur="1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 fill="hold"/>
                                        <p:tgtEl>
                                          <p:spTgt spid="4"/>
                                        </p:tgtEl>
                                        <p:attrNameLst>
                                          <p:attrName>ppt_x</p:attrName>
                                        </p:attrNameLst>
                                      </p:cBhvr>
                                      <p:tavLst>
                                        <p:tav tm="0">
                                          <p:val>
                                            <p:strVal val="#ppt_x"/>
                                          </p:val>
                                        </p:tav>
                                        <p:tav tm="100000">
                                          <p:val>
                                            <p:strVal val="#ppt_x"/>
                                          </p:val>
                                        </p:tav>
                                      </p:tavLst>
                                    </p:anim>
                                    <p:anim calcmode="lin" valueType="num">
                                      <p:cBhvr additive="base">
                                        <p:cTn id="22" dur="1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5024" y="786559"/>
            <a:ext cx="1664763" cy="1512215"/>
          </a:xfrm>
          <a:prstGeom prst="rect">
            <a:avLst/>
          </a:prstGeom>
        </p:spPr>
      </p:pic>
      <p:grpSp>
        <p:nvGrpSpPr>
          <p:cNvPr id="28" name="Group 27">
            <a:extLst>
              <a:ext uri="{FF2B5EF4-FFF2-40B4-BE49-F238E27FC236}">
                <a16:creationId xmlns:a16="http://schemas.microsoft.com/office/drawing/2014/main" id="{06E0BD0B-F434-4271-8D74-77148136C497}"/>
              </a:ext>
            </a:extLst>
          </p:cNvPr>
          <p:cNvGrpSpPr/>
          <p:nvPr/>
        </p:nvGrpSpPr>
        <p:grpSpPr>
          <a:xfrm>
            <a:off x="0" y="708606"/>
            <a:ext cx="7315200" cy="1556143"/>
            <a:chOff x="0" y="203298"/>
            <a:chExt cx="7315200" cy="1556143"/>
          </a:xfrm>
        </p:grpSpPr>
        <p:pic>
          <p:nvPicPr>
            <p:cNvPr id="14" name="Picture 6">
              <a:extLst>
                <a:ext uri="{FF2B5EF4-FFF2-40B4-BE49-F238E27FC236}">
                  <a16:creationId xmlns:a16="http://schemas.microsoft.com/office/drawing/2014/main" id="{19A7F051-55E6-45B2-AF0C-5B8B4BC177F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0" y="203298"/>
              <a:ext cx="7315200" cy="1556143"/>
            </a:xfrm>
            <a:prstGeom prst="rect">
              <a:avLst/>
            </a:prstGeom>
          </p:spPr>
        </p:pic>
        <p:sp>
          <p:nvSpPr>
            <p:cNvPr id="15" name="Rectangle 14">
              <a:extLst>
                <a:ext uri="{FF2B5EF4-FFF2-40B4-BE49-F238E27FC236}">
                  <a16:creationId xmlns:a16="http://schemas.microsoft.com/office/drawing/2014/main" id="{A26C37ED-D01A-4235-A17D-5A9FD74D8599}"/>
                </a:ext>
              </a:extLst>
            </p:cNvPr>
            <p:cNvSpPr/>
            <p:nvPr/>
          </p:nvSpPr>
          <p:spPr>
            <a:xfrm>
              <a:off x="0" y="281251"/>
              <a:ext cx="6786880" cy="923330"/>
            </a:xfrm>
            <a:prstGeom prst="rect">
              <a:avLst/>
            </a:prstGeom>
          </p:spPr>
          <p:txBody>
            <a:bodyPr wrap="square">
              <a:spAutoFit/>
            </a:bodyPr>
            <a:lstStyle/>
            <a:p>
              <a:pPr algn="ctr" defTabSz="342900">
                <a:lnSpc>
                  <a:spcPct val="150000"/>
                </a:lnSpc>
              </a:pPr>
              <a:r>
                <a:rPr lang="en-US" sz="3600" b="1" dirty="0">
                  <a:solidFill>
                    <a:schemeClr val="bg1"/>
                  </a:solidFill>
                  <a:latin typeface="SVN-Adam Gorry" panose="02040603050506020204" pitchFamily="18" charset="0"/>
                  <a:cs typeface="Times New Roman" panose="02020603050405020304" pitchFamily="18" charset="0"/>
                </a:rPr>
                <a:t>CHỦ ĐỀ </a:t>
              </a:r>
              <a:r>
                <a:rPr lang="vi-VN" sz="3600" b="1" dirty="0" smtClean="0">
                  <a:solidFill>
                    <a:schemeClr val="bg1"/>
                  </a:solidFill>
                  <a:latin typeface="SVN-Adam Gorry" panose="02040603050506020204" pitchFamily="18" charset="0"/>
                  <a:cs typeface="Times New Roman" panose="02020603050405020304" pitchFamily="18" charset="0"/>
                </a:rPr>
                <a:t>5. ỨNG DỤNG TIN HỌC</a:t>
              </a:r>
              <a:endParaRPr lang="vi-VN" sz="3600" b="1" dirty="0">
                <a:solidFill>
                  <a:schemeClr val="bg1"/>
                </a:solidFill>
                <a:latin typeface="SVN-Avo" panose="020406030505060202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4F19FA2C-A11B-4795-BBB2-633FB0348271}"/>
              </a:ext>
            </a:extLst>
          </p:cNvPr>
          <p:cNvGrpSpPr/>
          <p:nvPr/>
        </p:nvGrpSpPr>
        <p:grpSpPr>
          <a:xfrm>
            <a:off x="939223" y="2016666"/>
            <a:ext cx="9074438" cy="1898458"/>
            <a:chOff x="1114157" y="1433245"/>
            <a:chExt cx="9074438" cy="1940925"/>
          </a:xfrm>
        </p:grpSpPr>
        <p:sp>
          <p:nvSpPr>
            <p:cNvPr id="26" name="Rectangle: Rounded Corners 25">
              <a:extLst>
                <a:ext uri="{FF2B5EF4-FFF2-40B4-BE49-F238E27FC236}">
                  <a16:creationId xmlns:a16="http://schemas.microsoft.com/office/drawing/2014/main" id="{92D79674-3A3B-45E5-BAFD-BC63F7E6954B}"/>
                </a:ext>
              </a:extLst>
            </p:cNvPr>
            <p:cNvSpPr/>
            <p:nvPr/>
          </p:nvSpPr>
          <p:spPr>
            <a:xfrm>
              <a:off x="2315149" y="1832766"/>
              <a:ext cx="7761675" cy="100745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3">
              <a:extLst>
                <a:ext uri="{FF2B5EF4-FFF2-40B4-BE49-F238E27FC236}">
                  <a16:creationId xmlns:a16="http://schemas.microsoft.com/office/drawing/2014/main" id="{583E47A7-B17E-4277-BF97-D54AD1FE53C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14157" y="1433245"/>
              <a:ext cx="2076866" cy="1940925"/>
            </a:xfrm>
            <a:prstGeom prst="rect">
              <a:avLst/>
            </a:prstGeom>
          </p:spPr>
        </p:pic>
        <p:sp>
          <p:nvSpPr>
            <p:cNvPr id="24" name="Rectangle 23">
              <a:extLst>
                <a:ext uri="{FF2B5EF4-FFF2-40B4-BE49-F238E27FC236}">
                  <a16:creationId xmlns:a16="http://schemas.microsoft.com/office/drawing/2014/main" id="{6C291F0A-6538-47EE-8BBD-8BA2D20B5E24}"/>
                </a:ext>
              </a:extLst>
            </p:cNvPr>
            <p:cNvSpPr/>
            <p:nvPr/>
          </p:nvSpPr>
          <p:spPr>
            <a:xfrm>
              <a:off x="1652503" y="1653012"/>
              <a:ext cx="1000174" cy="738664"/>
            </a:xfrm>
            <a:prstGeom prst="rect">
              <a:avLst/>
            </a:prstGeom>
          </p:spPr>
          <p:txBody>
            <a:bodyPr wrap="square">
              <a:spAutoFit/>
            </a:bodyPr>
            <a:lstStyle/>
            <a:p>
              <a:pPr algn="ctr" defTabSz="342900">
                <a:lnSpc>
                  <a:spcPct val="150000"/>
                </a:lnSpc>
              </a:pPr>
              <a:r>
                <a:rPr lang="en-US" sz="2800" b="1" dirty="0">
                  <a:latin typeface="SVN-SAF" panose="02040603050506020204" pitchFamily="18" charset="0"/>
                  <a:cs typeface="Times New Roman" panose="02020603050405020304" pitchFamily="18" charset="0"/>
                </a:rPr>
                <a:t>BÀI</a:t>
              </a:r>
            </a:p>
          </p:txBody>
        </p:sp>
        <p:sp>
          <p:nvSpPr>
            <p:cNvPr id="25" name="Rectangle 24">
              <a:extLst>
                <a:ext uri="{FF2B5EF4-FFF2-40B4-BE49-F238E27FC236}">
                  <a16:creationId xmlns:a16="http://schemas.microsoft.com/office/drawing/2014/main" id="{04F81E7C-61C6-4C40-8233-25CADD491953}"/>
                </a:ext>
              </a:extLst>
            </p:cNvPr>
            <p:cNvSpPr/>
            <p:nvPr/>
          </p:nvSpPr>
          <p:spPr>
            <a:xfrm>
              <a:off x="1480875" y="2021418"/>
              <a:ext cx="1314978" cy="981872"/>
            </a:xfrm>
            <a:prstGeom prst="rect">
              <a:avLst/>
            </a:prstGeom>
          </p:spPr>
          <p:txBody>
            <a:bodyPr wrap="square">
              <a:spAutoFit/>
            </a:bodyPr>
            <a:lstStyle/>
            <a:p>
              <a:pPr algn="ctr" defTabSz="342900">
                <a:lnSpc>
                  <a:spcPct val="150000"/>
                </a:lnSpc>
              </a:pPr>
              <a:r>
                <a:rPr lang="vi-VN" sz="4400" b="1" dirty="0" smtClean="0">
                  <a:latin typeface="UVF Salome" panose="02000503040000020003" pitchFamily="50" charset="0"/>
                  <a:cs typeface="Times New Roman" panose="02020603050405020304" pitchFamily="18" charset="0"/>
                </a:rPr>
                <a:t>12B</a:t>
              </a:r>
              <a:endParaRPr lang="vi-VN" sz="4400" b="1" dirty="0">
                <a:latin typeface="UVF Salome" panose="02000503040000020003" pitchFamily="50" charset="0"/>
                <a:cs typeface="Times New Roman" panose="02020603050405020304" pitchFamily="18" charset="0"/>
              </a:endParaRPr>
            </a:p>
          </p:txBody>
        </p:sp>
        <p:sp>
          <p:nvSpPr>
            <p:cNvPr id="27" name="Rectangle 26">
              <a:extLst>
                <a:ext uri="{FF2B5EF4-FFF2-40B4-BE49-F238E27FC236}">
                  <a16:creationId xmlns:a16="http://schemas.microsoft.com/office/drawing/2014/main" id="{3C15C19C-ABFA-453A-87E1-6BF74BA5C22E}"/>
                </a:ext>
              </a:extLst>
            </p:cNvPr>
            <p:cNvSpPr/>
            <p:nvPr/>
          </p:nvSpPr>
          <p:spPr>
            <a:xfrm>
              <a:off x="3079252" y="1952549"/>
              <a:ext cx="7109343" cy="756302"/>
            </a:xfrm>
            <a:prstGeom prst="rect">
              <a:avLst/>
            </a:prstGeom>
          </p:spPr>
          <p:txBody>
            <a:bodyPr wrap="square">
              <a:spAutoFit/>
            </a:bodyPr>
            <a:lstStyle/>
            <a:p>
              <a:pPr algn="ctr" defTabSz="342900">
                <a:lnSpc>
                  <a:spcPct val="150000"/>
                </a:lnSpc>
              </a:pPr>
              <a:r>
                <a:rPr lang="vi-VN" sz="3200" b="1" dirty="0" smtClean="0">
                  <a:solidFill>
                    <a:srgbClr val="92D050"/>
                  </a:solidFill>
                  <a:latin typeface="SVN-Androgyne"/>
                  <a:cs typeface="Times New Roman" panose="02020603050405020304" pitchFamily="18" charset="0"/>
                </a:rPr>
                <a:t>PHẦN MỀM LUYỆN GÕ BÀN PHÍM</a:t>
              </a:r>
              <a:endParaRPr lang="vi-VN" sz="3200" b="1" dirty="0">
                <a:solidFill>
                  <a:srgbClr val="92D050"/>
                </a:solidFill>
                <a:latin typeface="SVN-Androgyne"/>
                <a:cs typeface="Times New Roman" panose="02020603050405020304" pitchFamily="18" charset="0"/>
              </a:endParaRPr>
            </a:p>
          </p:txBody>
        </p:sp>
      </p:grpSp>
      <p:pic>
        <p:nvPicPr>
          <p:cNvPr id="16" name="Picture 15">
            <a:extLst>
              <a:ext uri="{FF2B5EF4-FFF2-40B4-BE49-F238E27FC236}">
                <a16:creationId xmlns:a16="http://schemas.microsoft.com/office/drawing/2014/main" id="{57955457-D0E6-4E6D-AF78-2DE3F8CB0EBF}"/>
              </a:ext>
            </a:extLst>
          </p:cNvPr>
          <p:cNvPicPr>
            <a:picLocks noChangeAspect="1"/>
          </p:cNvPicPr>
          <p:nvPr/>
        </p:nvPicPr>
        <p:blipFill>
          <a:blip r:embed="rId12"/>
          <a:stretch>
            <a:fillRect/>
          </a:stretch>
        </p:blipFill>
        <p:spPr>
          <a:xfrm>
            <a:off x="132402" y="2491800"/>
            <a:ext cx="589731" cy="520622"/>
          </a:xfrm>
          <a:prstGeom prst="rect">
            <a:avLst/>
          </a:prstGeom>
        </p:spPr>
      </p:pic>
      <p:grpSp>
        <p:nvGrpSpPr>
          <p:cNvPr id="3" name="Group 2"/>
          <p:cNvGrpSpPr/>
          <p:nvPr/>
        </p:nvGrpSpPr>
        <p:grpSpPr>
          <a:xfrm>
            <a:off x="9624101" y="23050"/>
            <a:ext cx="3133991" cy="685556"/>
            <a:chOff x="9414551" y="266944"/>
            <a:chExt cx="3133991" cy="685556"/>
          </a:xfrm>
        </p:grpSpPr>
        <p:sp>
          <p:nvSpPr>
            <p:cNvPr id="2" name="Rectangle 1"/>
            <p:cNvSpPr/>
            <p:nvPr/>
          </p:nvSpPr>
          <p:spPr>
            <a:xfrm>
              <a:off x="10001250" y="373030"/>
              <a:ext cx="1960595" cy="57947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C15C19C-ABFA-453A-87E1-6BF74BA5C22E}"/>
                </a:ext>
              </a:extLst>
            </p:cNvPr>
            <p:cNvSpPr/>
            <p:nvPr/>
          </p:nvSpPr>
          <p:spPr>
            <a:xfrm>
              <a:off x="9414551" y="266944"/>
              <a:ext cx="3133991" cy="658835"/>
            </a:xfrm>
            <a:prstGeom prst="rect">
              <a:avLst/>
            </a:prstGeom>
          </p:spPr>
          <p:txBody>
            <a:bodyPr wrap="square">
              <a:spAutoFit/>
            </a:bodyPr>
            <a:lstStyle/>
            <a:p>
              <a:pPr algn="ctr" defTabSz="342900">
                <a:lnSpc>
                  <a:spcPct val="150000"/>
                </a:lnSpc>
              </a:pPr>
              <a:r>
                <a:rPr lang="vi-VN" sz="2800" b="1" dirty="0" smtClean="0">
                  <a:solidFill>
                    <a:schemeClr val="bg1"/>
                  </a:solidFill>
                  <a:latin typeface="SVN-Androgyne"/>
                  <a:cs typeface="Times New Roman" panose="02020603050405020304" pitchFamily="18" charset="0"/>
                </a:rPr>
                <a:t>TIN HỌC 4 </a:t>
              </a:r>
              <a:endParaRPr lang="vi-VN" sz="2800" b="1" dirty="0">
                <a:solidFill>
                  <a:schemeClr val="bg1"/>
                </a:solidFill>
                <a:latin typeface="SVN-Androgyne"/>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13600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329987" y="128942"/>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8" name="Picture 2">
            <a:extLst>
              <a:ext uri="{FF2B5EF4-FFF2-40B4-BE49-F238E27FC236}">
                <a16:creationId xmlns:a16="http://schemas.microsoft.com/office/drawing/2014/main" id="{EBC84797-42D2-4E8E-B8BD-22096657AE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617787" y="3631362"/>
            <a:ext cx="1156754" cy="822347"/>
          </a:xfrm>
          <a:prstGeom prst="rect">
            <a:avLst/>
          </a:prstGeom>
        </p:spPr>
      </p:pic>
      <p:sp>
        <p:nvSpPr>
          <p:cNvPr id="20" name="Rectangle 19">
            <a:extLst>
              <a:ext uri="{FF2B5EF4-FFF2-40B4-BE49-F238E27FC236}">
                <a16:creationId xmlns:a16="http://schemas.microsoft.com/office/drawing/2014/main" id="{BEF1B6C6-026F-4FB9-8D32-25D1F67CD14F}"/>
              </a:ext>
            </a:extLst>
          </p:cNvPr>
          <p:cNvSpPr/>
          <p:nvPr/>
        </p:nvSpPr>
        <p:spPr>
          <a:xfrm>
            <a:off x="1108932" y="927578"/>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3C23F57-401E-4C15-8075-EC69D1031759}"/>
              </a:ext>
            </a:extLst>
          </p:cNvPr>
          <p:cNvPicPr>
            <a:picLocks noChangeAspect="1"/>
          </p:cNvPicPr>
          <p:nvPr/>
        </p:nvPicPr>
        <p:blipFill>
          <a:blip r:embed="rId6"/>
          <a:stretch>
            <a:fillRect/>
          </a:stretch>
        </p:blipFill>
        <p:spPr>
          <a:xfrm>
            <a:off x="11340432" y="1339064"/>
            <a:ext cx="521581" cy="460458"/>
          </a:xfrm>
          <a:prstGeom prst="rect">
            <a:avLst/>
          </a:prstGeom>
        </p:spPr>
      </p:pic>
      <p:pic>
        <p:nvPicPr>
          <p:cNvPr id="1028" name="Picture 4" descr="Hình ảnh Nói Chuyện Trò Chuyện Suy Nghĩ Cậu Bé PNG , Đang Nói, Tán Gẫu, Tư  Duy PNG miễn phí tải tập tin PSDComment và Vector"/>
          <p:cNvPicPr>
            <a:picLocks noChangeAspect="1" noChangeArrowheads="1"/>
          </p:cNvPicPr>
          <p:nvPr/>
        </p:nvPicPr>
        <p:blipFill rotWithShape="1">
          <a:blip r:embed="rId7">
            <a:extLst>
              <a:ext uri="{28A0092B-C50C-407E-A947-70E740481C1C}">
                <a14:useLocalDpi xmlns:a14="http://schemas.microsoft.com/office/drawing/2010/main" val="0"/>
              </a:ext>
            </a:extLst>
          </a:blip>
          <a:srcRect l="11808" t="9211" r="13107" b="8877"/>
          <a:stretch/>
        </p:blipFill>
        <p:spPr bwMode="auto">
          <a:xfrm>
            <a:off x="3923227" y="3194336"/>
            <a:ext cx="2546432" cy="277792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5928337" y="1107953"/>
            <a:ext cx="3768473" cy="2374768"/>
            <a:chOff x="8257623" y="1178081"/>
            <a:chExt cx="3768473" cy="2374768"/>
          </a:xfrm>
        </p:grpSpPr>
        <p:grpSp>
          <p:nvGrpSpPr>
            <p:cNvPr id="12" name="Group 11">
              <a:extLst>
                <a:ext uri="{FF2B5EF4-FFF2-40B4-BE49-F238E27FC236}">
                  <a16:creationId xmlns:a16="http://schemas.microsoft.com/office/drawing/2014/main" id="{356A26C7-1147-42FC-AADF-4ABDE0CAC4CB}"/>
                </a:ext>
              </a:extLst>
            </p:cNvPr>
            <p:cNvGrpSpPr/>
            <p:nvPr/>
          </p:nvGrpSpPr>
          <p:grpSpPr>
            <a:xfrm>
              <a:off x="8257623" y="1178081"/>
              <a:ext cx="3768473" cy="2374768"/>
              <a:chOff x="1768766" y="4552258"/>
              <a:chExt cx="7300588" cy="2038202"/>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4" cy="1946142"/>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0" y="4552258"/>
                <a:ext cx="7212564" cy="1911655"/>
              </a:xfrm>
              <a:prstGeom prst="wedgeRoundRectCallout">
                <a:avLst>
                  <a:gd name="adj1" fmla="val -57056"/>
                  <a:gd name="adj2" fmla="val 42928"/>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4E13F798-587C-4135-9533-05E3CCBA2CAC}"/>
                </a:ext>
              </a:extLst>
            </p:cNvPr>
            <p:cNvSpPr/>
            <p:nvPr/>
          </p:nvSpPr>
          <p:spPr>
            <a:xfrm>
              <a:off x="8284910" y="1206830"/>
              <a:ext cx="3741186" cy="2169825"/>
            </a:xfrm>
            <a:prstGeom prst="rect">
              <a:avLst/>
            </a:prstGeom>
          </p:spPr>
          <p:txBody>
            <a:bodyPr wrap="square">
              <a:spAutoFit/>
            </a:bodyPr>
            <a:lstStyle/>
            <a:p>
              <a:pPr algn="ctr" defTabSz="342900">
                <a:lnSpc>
                  <a:spcPct val="150000"/>
                </a:lnSpc>
              </a:pPr>
              <a:r>
                <a:rPr lang="vi-VN" dirty="0">
                  <a:latin typeface="UTM Avo" panose="02040603050506020204" pitchFamily="18" charset="0"/>
                  <a:cs typeface="Times New Roman" panose="02020603050405020304" pitchFamily="18" charset="0"/>
                </a:rPr>
                <a:t>Ồ, tớ sẽ hướng dẫn cho cậu. Năm nay, tớ thường xuyên luyện tập với phần mềm gõ bàn phím nên tớ biết sử dụng đấy. Chúng mình cùng luyện tập nhé!</a:t>
              </a:r>
            </a:p>
          </p:txBody>
        </p:sp>
      </p:grpSp>
      <p:grpSp>
        <p:nvGrpSpPr>
          <p:cNvPr id="3" name="Group 2"/>
          <p:cNvGrpSpPr/>
          <p:nvPr/>
        </p:nvGrpSpPr>
        <p:grpSpPr>
          <a:xfrm>
            <a:off x="53336" y="2478155"/>
            <a:ext cx="4220312" cy="1975554"/>
            <a:chOff x="464232" y="2637111"/>
            <a:chExt cx="4220312" cy="1975554"/>
          </a:xfrm>
        </p:grpSpPr>
        <p:grpSp>
          <p:nvGrpSpPr>
            <p:cNvPr id="15" name="Group 14">
              <a:extLst>
                <a:ext uri="{FF2B5EF4-FFF2-40B4-BE49-F238E27FC236}">
                  <a16:creationId xmlns:a16="http://schemas.microsoft.com/office/drawing/2014/main" id="{3A95127C-E707-4578-B525-F29FF2C55188}"/>
                </a:ext>
              </a:extLst>
            </p:cNvPr>
            <p:cNvGrpSpPr/>
            <p:nvPr/>
          </p:nvGrpSpPr>
          <p:grpSpPr>
            <a:xfrm flipH="1">
              <a:off x="464232" y="2637111"/>
              <a:ext cx="4220312" cy="1975554"/>
              <a:chOff x="1856791" y="4401654"/>
              <a:chExt cx="7212563" cy="2295927"/>
            </a:xfrm>
          </p:grpSpPr>
          <p:sp>
            <p:nvSpPr>
              <p:cNvPr id="16" name="Speech Bubble: Oval 15">
                <a:extLst>
                  <a:ext uri="{FF2B5EF4-FFF2-40B4-BE49-F238E27FC236}">
                    <a16:creationId xmlns:a16="http://schemas.microsoft.com/office/drawing/2014/main" id="{639F988D-9E76-4703-9038-7B92BBABD961}"/>
                  </a:ext>
                </a:extLst>
              </p:cNvPr>
              <p:cNvSpPr/>
              <p:nvPr/>
            </p:nvSpPr>
            <p:spPr>
              <a:xfrm>
                <a:off x="1856791" y="4401654"/>
                <a:ext cx="7212563" cy="2145323"/>
              </a:xfrm>
              <a:prstGeom prst="wedgeEllipseCallout">
                <a:avLst>
                  <a:gd name="adj1" fmla="val -10080"/>
                  <a:gd name="adj2" fmla="val 199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peech Bubble: Oval 16">
                <a:extLst>
                  <a:ext uri="{FF2B5EF4-FFF2-40B4-BE49-F238E27FC236}">
                    <a16:creationId xmlns:a16="http://schemas.microsoft.com/office/drawing/2014/main" id="{08887D25-18F0-4A11-ADE9-2AAE28D8E67D}"/>
                  </a:ext>
                </a:extLst>
              </p:cNvPr>
              <p:cNvSpPr/>
              <p:nvPr/>
            </p:nvSpPr>
            <p:spPr>
              <a:xfrm>
                <a:off x="1856791" y="4552258"/>
                <a:ext cx="7212563" cy="2145323"/>
              </a:xfrm>
              <a:prstGeom prst="wedgeEllipseCallout">
                <a:avLst>
                  <a:gd name="adj1" fmla="val -50463"/>
                  <a:gd name="adj2" fmla="val 55913"/>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FBFE8E40-0C04-41D1-A809-0C5B1905F92A}"/>
                </a:ext>
              </a:extLst>
            </p:cNvPr>
            <p:cNvSpPr/>
            <p:nvPr/>
          </p:nvSpPr>
          <p:spPr>
            <a:xfrm>
              <a:off x="933344" y="2940685"/>
              <a:ext cx="3427199" cy="1569660"/>
            </a:xfrm>
            <a:prstGeom prst="rect">
              <a:avLst/>
            </a:prstGeom>
          </p:spPr>
          <p:txBody>
            <a:bodyPr wrap="square">
              <a:spAutoFit/>
            </a:bodyPr>
            <a:lstStyle/>
            <a:p>
              <a:pPr algn="ctr" defTabSz="342900">
                <a:lnSpc>
                  <a:spcPct val="150000"/>
                </a:lnSpc>
              </a:pPr>
              <a:r>
                <a:rPr lang="vi-VN" sz="1600" dirty="0">
                  <a:latin typeface="UTM Avo" panose="02040603050506020204" pitchFamily="18" charset="0"/>
                  <a:cs typeface="Times New Roman" panose="02020603050405020304" pitchFamily="18" charset="0"/>
                </a:rPr>
                <a:t>Minh ơi, tớ thấy trên bàn phím có nhiều phím có hai kí tự nhưng tớ chỉ gõ được một kí tự ở dưới thôi, cậu giúp tớ nhé!</a:t>
              </a:r>
            </a:p>
          </p:txBody>
        </p:sp>
      </p:grpSp>
      <p:pic>
        <p:nvPicPr>
          <p:cNvPr id="2" name="Picture 1"/>
          <p:cNvPicPr>
            <a:picLocks noChangeAspect="1"/>
          </p:cNvPicPr>
          <p:nvPr/>
        </p:nvPicPr>
        <p:blipFill>
          <a:blip r:embed="rId8"/>
          <a:stretch>
            <a:fillRect/>
          </a:stretch>
        </p:blipFill>
        <p:spPr>
          <a:xfrm>
            <a:off x="7875450" y="3660112"/>
            <a:ext cx="4125323" cy="2624941"/>
          </a:xfrm>
          <a:prstGeom prst="rect">
            <a:avLst/>
          </a:prstGeom>
        </p:spPr>
      </p:pic>
      <p:sp>
        <p:nvSpPr>
          <p:cNvPr id="24" name="Rectangle 23">
            <a:extLst>
              <a:ext uri="{FF2B5EF4-FFF2-40B4-BE49-F238E27FC236}">
                <a16:creationId xmlns:a16="http://schemas.microsoft.com/office/drawing/2014/main" id="{4E13F798-587C-4135-9533-05E3CCBA2CAC}"/>
              </a:ext>
            </a:extLst>
          </p:cNvPr>
          <p:cNvSpPr/>
          <p:nvPr/>
        </p:nvSpPr>
        <p:spPr>
          <a:xfrm>
            <a:off x="-561749" y="6158180"/>
            <a:ext cx="8397041" cy="503536"/>
          </a:xfrm>
          <a:prstGeom prst="rect">
            <a:avLst/>
          </a:prstGeom>
        </p:spPr>
        <p:txBody>
          <a:bodyPr wrap="square">
            <a:spAutoFit/>
          </a:bodyPr>
          <a:lstStyle/>
          <a:p>
            <a:pPr algn="ctr" defTabSz="342900">
              <a:lnSpc>
                <a:spcPct val="150000"/>
              </a:lnSpc>
            </a:pPr>
            <a:r>
              <a:rPr lang="vi-VN" sz="2000" i="1" dirty="0">
                <a:latin typeface="UTM Avo" panose="02040603050506020204" pitchFamily="18" charset="0"/>
                <a:cs typeface="Times New Roman" panose="02020603050405020304" pitchFamily="18" charset="0"/>
              </a:rPr>
              <a:t>Bài học này sẽ sử dụng phần mềm </a:t>
            </a:r>
            <a:r>
              <a:rPr lang="vi-VN" sz="2000" i="1" dirty="0">
                <a:solidFill>
                  <a:schemeClr val="accent6"/>
                </a:solidFill>
                <a:latin typeface="UTM Avo" panose="02040603050506020204" pitchFamily="18" charset="0"/>
                <a:cs typeface="Times New Roman" panose="02020603050405020304" pitchFamily="18" charset="0"/>
              </a:rPr>
              <a:t>Kiran's Typing Tutor </a:t>
            </a:r>
            <a:r>
              <a:rPr lang="vi-VN" sz="2000" i="1" dirty="0">
                <a:latin typeface="UTM Avo" panose="02040603050506020204" pitchFamily="18" charset="0"/>
                <a:cs typeface="Times New Roman" panose="02020603050405020304" pitchFamily="18" charset="0"/>
              </a:rPr>
              <a:t>để minh hoạ.</a:t>
            </a:r>
          </a:p>
        </p:txBody>
      </p:sp>
    </p:spTree>
    <p:extLst>
      <p:ext uri="{BB962C8B-B14F-4D97-AF65-F5344CB8AC3E}">
        <p14:creationId xmlns:p14="http://schemas.microsoft.com/office/powerpoint/2010/main" val="8533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4.44444E-6 L 2.70833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558349-1F9F-48F3-830E-5BABDBF449D9}"/>
              </a:ext>
            </a:extLst>
          </p:cNvPr>
          <p:cNvSpPr/>
          <p:nvPr/>
        </p:nvSpPr>
        <p:spPr>
          <a:xfrm>
            <a:off x="988390" y="1031619"/>
            <a:ext cx="9537500" cy="4247317"/>
          </a:xfrm>
          <a:prstGeom prst="rect">
            <a:avLst/>
          </a:prstGeom>
        </p:spPr>
        <p:txBody>
          <a:bodyPr wrap="square">
            <a:spAutoFit/>
          </a:bodyPr>
          <a:lstStyle/>
          <a:p>
            <a:pPr algn="just" defTabSz="342900">
              <a:lnSpc>
                <a:spcPct val="150000"/>
              </a:lnSpc>
            </a:pPr>
            <a:r>
              <a:rPr lang="vi-VN" sz="2000" b="1" dirty="0" err="1" smtClean="0">
                <a:solidFill>
                  <a:schemeClr val="accent6"/>
                </a:solidFill>
                <a:latin typeface="UTM Avo" panose="02040603050506020204" pitchFamily="18" charset="0"/>
                <a:cs typeface="Times New Roman" panose="02020603050405020304" pitchFamily="18" charset="0"/>
              </a:rPr>
              <a:t>Hướng</a:t>
            </a:r>
            <a:r>
              <a:rPr lang="vi-VN" sz="2000" b="1" dirty="0" smtClean="0">
                <a:solidFill>
                  <a:schemeClr val="accent6"/>
                </a:solidFill>
                <a:latin typeface="UTM Avo" panose="02040603050506020204" pitchFamily="18" charset="0"/>
                <a:cs typeface="Times New Roman" panose="02020603050405020304" pitchFamily="18" charset="0"/>
              </a:rPr>
              <a:t> </a:t>
            </a:r>
            <a:r>
              <a:rPr lang="vi-VN" sz="2000" b="1" dirty="0" err="1" smtClean="0">
                <a:solidFill>
                  <a:schemeClr val="accent6"/>
                </a:solidFill>
                <a:latin typeface="UTM Avo" panose="02040603050506020204" pitchFamily="18" charset="0"/>
                <a:cs typeface="Times New Roman" panose="02020603050405020304" pitchFamily="18" charset="0"/>
              </a:rPr>
              <a:t>dẫn</a:t>
            </a:r>
            <a:r>
              <a:rPr lang="vi-VN" sz="2000" b="1" dirty="0" smtClean="0">
                <a:solidFill>
                  <a:schemeClr val="accent6"/>
                </a:solidFill>
                <a:latin typeface="UTM Avo" panose="02040603050506020204" pitchFamily="18" charset="0"/>
                <a:cs typeface="Times New Roman" panose="02020603050405020304" pitchFamily="18" charset="0"/>
              </a:rPr>
              <a:t>:</a:t>
            </a:r>
          </a:p>
          <a:p>
            <a:pPr algn="just" defTabSz="342900">
              <a:lnSpc>
                <a:spcPct val="150000"/>
              </a:lnSpc>
            </a:pPr>
            <a:r>
              <a:rPr lang="vi-VN" sz="2000" i="1" dirty="0" err="1" smtClean="0">
                <a:solidFill>
                  <a:schemeClr val="accent6"/>
                </a:solidFill>
                <a:latin typeface="UTM Avo" panose="02040603050506020204" pitchFamily="18" charset="0"/>
                <a:cs typeface="Times New Roman" panose="02020603050405020304" pitchFamily="18" charset="0"/>
              </a:rPr>
              <a:t>Bước</a:t>
            </a:r>
            <a:r>
              <a:rPr lang="vi-VN" sz="2000" i="1" dirty="0" smtClean="0">
                <a:solidFill>
                  <a:schemeClr val="accent6"/>
                </a:solidFill>
                <a:latin typeface="UTM Avo" panose="02040603050506020204" pitchFamily="18" charset="0"/>
                <a:cs typeface="Times New Roman" panose="02020603050405020304" pitchFamily="18" charset="0"/>
              </a:rPr>
              <a:t> 1</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Mở</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phần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mềm</a:t>
            </a:r>
            <a:r>
              <a:rPr lang="vi-VN" sz="2000" dirty="0" smtClean="0">
                <a:latin typeface="UTM Avo" panose="02040603050506020204" pitchFamily="18" charset="0"/>
                <a:cs typeface="Times New Roman" panose="02020603050405020304" pitchFamily="18" charset="0"/>
              </a:rPr>
              <a:t> </a:t>
            </a:r>
            <a:r>
              <a:rPr lang="vi-VN" sz="2000" dirty="0" err="1" smtClean="0">
                <a:solidFill>
                  <a:schemeClr val="accent6"/>
                </a:solidFill>
                <a:latin typeface="UTM Avo" panose="02040603050506020204" pitchFamily="18" charset="0"/>
                <a:cs typeface="Times New Roman" panose="02020603050405020304" pitchFamily="18" charset="0"/>
              </a:rPr>
              <a:t>Kiran’s</a:t>
            </a:r>
            <a:r>
              <a:rPr lang="vi-VN" sz="2000" dirty="0" smtClean="0">
                <a:solidFill>
                  <a:schemeClr val="accent6"/>
                </a:solidFill>
                <a:latin typeface="UTM Avo" panose="02040603050506020204" pitchFamily="18" charset="0"/>
                <a:cs typeface="Times New Roman" panose="02020603050405020304" pitchFamily="18" charset="0"/>
              </a:rPr>
              <a:t> </a:t>
            </a:r>
            <a:r>
              <a:rPr lang="vi-VN" sz="2000" dirty="0" err="1" smtClean="0">
                <a:solidFill>
                  <a:schemeClr val="accent6"/>
                </a:solidFill>
                <a:latin typeface="UTM Avo" panose="02040603050506020204" pitchFamily="18" charset="0"/>
                <a:cs typeface="Times New Roman" panose="02020603050405020304" pitchFamily="18" charset="0"/>
              </a:rPr>
              <a:t>Typing</a:t>
            </a:r>
            <a:r>
              <a:rPr lang="vi-VN" sz="2000" dirty="0" smtClean="0">
                <a:solidFill>
                  <a:schemeClr val="accent6"/>
                </a:solidFill>
                <a:latin typeface="UTM Avo" panose="02040603050506020204" pitchFamily="18" charset="0"/>
                <a:cs typeface="Times New Roman" panose="02020603050405020304" pitchFamily="18" charset="0"/>
              </a:rPr>
              <a:t> </a:t>
            </a:r>
            <a:r>
              <a:rPr lang="vi-VN" sz="2000" dirty="0" err="1" smtClean="0">
                <a:solidFill>
                  <a:schemeClr val="accent6"/>
                </a:solidFill>
                <a:latin typeface="UTM Avo" panose="02040603050506020204" pitchFamily="18" charset="0"/>
                <a:cs typeface="Times New Roman" panose="02020603050405020304" pitchFamily="18" charset="0"/>
              </a:rPr>
              <a:t>Tutor</a:t>
            </a:r>
            <a:r>
              <a:rPr lang="vi-VN" sz="2000" dirty="0" smtClean="0">
                <a:solidFill>
                  <a:schemeClr val="accent6"/>
                </a:solidFill>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Chọn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nút</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lệnh</a:t>
            </a:r>
            <a:r>
              <a:rPr lang="vi-VN" sz="2000" dirty="0" smtClean="0">
                <a:latin typeface="UTM Avo" panose="02040603050506020204" pitchFamily="18" charset="0"/>
                <a:cs typeface="Times New Roman" panose="02020603050405020304" pitchFamily="18" charset="0"/>
              </a:rPr>
              <a:t> </a:t>
            </a:r>
            <a:r>
              <a:rPr lang="vi-VN" sz="2000" dirty="0" err="1" smtClean="0">
                <a:solidFill>
                  <a:schemeClr val="accent6"/>
                </a:solidFill>
                <a:latin typeface="UTM Avo" panose="02040603050506020204" pitchFamily="18" charset="0"/>
                <a:cs typeface="Times New Roman" panose="02020603050405020304" pitchFamily="18" charset="0"/>
              </a:rPr>
              <a:t>Kids</a:t>
            </a:r>
            <a:r>
              <a:rPr lang="vi-VN" sz="2000" dirty="0" smtClean="0">
                <a:solidFill>
                  <a:schemeClr val="accent6"/>
                </a:solidFill>
                <a:latin typeface="UTM Avo" panose="02040603050506020204" pitchFamily="18" charset="0"/>
                <a:cs typeface="Times New Roman" panose="02020603050405020304" pitchFamily="18" charset="0"/>
              </a:rPr>
              <a:t> </a:t>
            </a:r>
            <a:r>
              <a:rPr lang="vi-VN" sz="2000" dirty="0" err="1" smtClean="0">
                <a:solidFill>
                  <a:schemeClr val="accent6"/>
                </a:solidFill>
                <a:latin typeface="UTM Avo" panose="02040603050506020204" pitchFamily="18" charset="0"/>
                <a:cs typeface="Times New Roman" panose="02020603050405020304" pitchFamily="18" charset="0"/>
              </a:rPr>
              <a:t>Typing</a:t>
            </a:r>
            <a:r>
              <a:rPr lang="vi-VN" sz="2000" dirty="0" smtClean="0">
                <a:solidFill>
                  <a:schemeClr val="accent6"/>
                </a:solidFill>
                <a:latin typeface="UTM Avo" panose="02040603050506020204" pitchFamily="18" charset="0"/>
                <a:cs typeface="Times New Roman" panose="02020603050405020304" pitchFamily="18" charset="0"/>
              </a:rPr>
              <a:t>        </a:t>
            </a:r>
            <a:r>
              <a:rPr lang="vi-VN" sz="2000" dirty="0" smtClean="0">
                <a:latin typeface="UTM Avo" panose="02040603050506020204" pitchFamily="18" charset="0"/>
                <a:cs typeface="Times New Roman" panose="02020603050405020304" pitchFamily="18" charset="0"/>
              </a:rPr>
              <a:t>trên </a:t>
            </a:r>
            <a:r>
              <a:rPr lang="vi-VN" sz="2000" dirty="0" err="1" smtClean="0">
                <a:latin typeface="UTM Avo" panose="02040603050506020204" pitchFamily="18" charset="0"/>
                <a:cs typeface="Times New Roman" panose="02020603050405020304" pitchFamily="18" charset="0"/>
              </a:rPr>
              <a:t>màn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hình</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chính</a:t>
            </a:r>
            <a:r>
              <a:rPr lang="vi-VN" sz="2000" dirty="0" smtClean="0">
                <a:latin typeface="UTM Avo" panose="02040603050506020204" pitchFamily="18" charset="0"/>
                <a:cs typeface="Times New Roman" panose="02020603050405020304" pitchFamily="18" charset="0"/>
              </a:rPr>
              <a:t>.</a:t>
            </a:r>
          </a:p>
          <a:p>
            <a:pPr algn="just" defTabSz="342900">
              <a:lnSpc>
                <a:spcPct val="150000"/>
              </a:lnSpc>
            </a:pPr>
            <a:r>
              <a:rPr lang="vi-VN" sz="2000" i="1" dirty="0" err="1" smtClean="0">
                <a:solidFill>
                  <a:schemeClr val="accent6"/>
                </a:solidFill>
                <a:latin typeface="UTM Avo" panose="02040603050506020204" pitchFamily="18" charset="0"/>
                <a:cs typeface="Times New Roman" panose="02020603050405020304" pitchFamily="18" charset="0"/>
              </a:rPr>
              <a:t>Bước</a:t>
            </a:r>
            <a:r>
              <a:rPr lang="vi-VN" sz="2000" i="1" dirty="0" smtClean="0">
                <a:solidFill>
                  <a:schemeClr val="accent6"/>
                </a:solidFill>
                <a:latin typeface="UTM Avo" panose="02040603050506020204" pitchFamily="18" charset="0"/>
                <a:cs typeface="Times New Roman" panose="02020603050405020304" pitchFamily="18" charset="0"/>
              </a:rPr>
              <a:t> 2</a:t>
            </a:r>
            <a:r>
              <a:rPr lang="vi-VN" sz="2000" dirty="0" smtClean="0">
                <a:latin typeface="UTM Avo" panose="02040603050506020204" pitchFamily="18" charset="0"/>
                <a:cs typeface="Times New Roman" panose="02020603050405020304" pitchFamily="18" charset="0"/>
              </a:rPr>
              <a:t>: Trong </a:t>
            </a:r>
            <a:r>
              <a:rPr lang="vi-VN" sz="2000" dirty="0" err="1" smtClean="0">
                <a:latin typeface="UTM Avo" panose="02040603050506020204" pitchFamily="18" charset="0"/>
                <a:cs typeface="Times New Roman" panose="02020603050405020304" pitchFamily="18" charset="0"/>
              </a:rPr>
              <a:t>mục</a:t>
            </a:r>
            <a:r>
              <a:rPr lang="vi-VN" sz="2000" dirty="0" smtClean="0">
                <a:latin typeface="UTM Avo" panose="02040603050506020204" pitchFamily="18" charset="0"/>
                <a:cs typeface="Times New Roman" panose="02020603050405020304" pitchFamily="18" charset="0"/>
              </a:rPr>
              <a:t> </a:t>
            </a:r>
            <a:r>
              <a:rPr lang="vi-VN" sz="2000" dirty="0" err="1" smtClean="0">
                <a:solidFill>
                  <a:schemeClr val="accent6"/>
                </a:solidFill>
                <a:latin typeface="UTM Avo" panose="02040603050506020204" pitchFamily="18" charset="0"/>
                <a:cs typeface="Times New Roman" panose="02020603050405020304" pitchFamily="18" charset="0"/>
              </a:rPr>
              <a:t>Course</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chọn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bài</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học</a:t>
            </a:r>
            <a:r>
              <a:rPr lang="vi-VN" sz="2000" dirty="0" smtClean="0">
                <a:latin typeface="UTM Avo" panose="02040603050506020204" pitchFamily="18" charset="0"/>
                <a:cs typeface="Times New Roman" panose="02020603050405020304" pitchFamily="18" charset="0"/>
              </a:rPr>
              <a:t> </a:t>
            </a:r>
            <a:r>
              <a:rPr lang="vi-VN" sz="2000" dirty="0" err="1" smtClean="0">
                <a:solidFill>
                  <a:schemeClr val="accent6"/>
                </a:solidFill>
                <a:latin typeface="UTM Avo" panose="02040603050506020204" pitchFamily="18" charset="0"/>
                <a:cs typeface="Times New Roman" panose="02020603050405020304" pitchFamily="18" charset="0"/>
              </a:rPr>
              <a:t>Capitals</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chữ</a:t>
            </a:r>
            <a:r>
              <a:rPr lang="vi-VN" sz="2000" dirty="0" smtClean="0">
                <a:latin typeface="UTM Avo" panose="02040603050506020204" pitchFamily="18" charset="0"/>
                <a:cs typeface="Times New Roman" panose="02020603050405020304" pitchFamily="18" charset="0"/>
              </a:rPr>
              <a:t> hoa).</a:t>
            </a:r>
          </a:p>
          <a:p>
            <a:pPr algn="just" defTabSz="342900">
              <a:lnSpc>
                <a:spcPct val="150000"/>
              </a:lnSpc>
            </a:pPr>
            <a:r>
              <a:rPr lang="vi-VN" sz="2000" i="1" dirty="0" err="1" smtClean="0">
                <a:solidFill>
                  <a:schemeClr val="accent6"/>
                </a:solidFill>
                <a:latin typeface="UTM Avo" panose="02040603050506020204" pitchFamily="18" charset="0"/>
                <a:cs typeface="Times New Roman" panose="02020603050405020304" pitchFamily="18" charset="0"/>
              </a:rPr>
              <a:t>Bước</a:t>
            </a:r>
            <a:r>
              <a:rPr lang="vi-VN" sz="2000" i="1" dirty="0" smtClean="0">
                <a:solidFill>
                  <a:schemeClr val="accent6"/>
                </a:solidFill>
                <a:latin typeface="UTM Avo" panose="02040603050506020204" pitchFamily="18" charset="0"/>
                <a:cs typeface="Times New Roman" panose="02020603050405020304" pitchFamily="18" charset="0"/>
              </a:rPr>
              <a:t> 3</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Nhấn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giữ</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phím</a:t>
            </a:r>
            <a:r>
              <a:rPr lang="vi-VN" sz="2000" dirty="0" smtClean="0">
                <a:latin typeface="UTM Avo" panose="02040603050506020204" pitchFamily="18" charset="0"/>
                <a:cs typeface="Times New Roman" panose="02020603050405020304" pitchFamily="18" charset="0"/>
              </a:rPr>
              <a:t> </a:t>
            </a:r>
            <a:r>
              <a:rPr lang="vi-VN" sz="2000" b="1" dirty="0" err="1" smtClean="0">
                <a:latin typeface="UTM Avo" panose="02040603050506020204" pitchFamily="18" charset="0"/>
                <a:cs typeface="Times New Roman" panose="02020603050405020304" pitchFamily="18" charset="0"/>
              </a:rPr>
              <a:t>Shift</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đồng</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thời</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gõ</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phím</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chữ</a:t>
            </a:r>
            <a:r>
              <a:rPr lang="vi-VN" sz="2000" dirty="0" smtClean="0">
                <a:latin typeface="UTM Avo" panose="02040603050506020204" pitchFamily="18" charset="0"/>
                <a:cs typeface="Times New Roman" panose="02020603050405020304" pitchFamily="18" charset="0"/>
              </a:rPr>
              <a:t> tương </a:t>
            </a:r>
            <a:r>
              <a:rPr lang="vi-VN" sz="2000" dirty="0" err="1" smtClean="0">
                <a:latin typeface="UTM Avo" panose="02040603050506020204" pitchFamily="18" charset="0"/>
                <a:cs typeface="Times New Roman" panose="02020603050405020304" pitchFamily="18" charset="0"/>
              </a:rPr>
              <a:t>ứng</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chữ</a:t>
            </a:r>
            <a:r>
              <a:rPr lang="vi-VN" sz="2000" dirty="0" smtClean="0">
                <a:latin typeface="UTM Avo" panose="02040603050506020204" pitchFamily="18" charset="0"/>
                <a:cs typeface="Times New Roman" panose="02020603050405020304" pitchFamily="18" charset="0"/>
              </a:rPr>
              <a:t> hoa </a:t>
            </a:r>
            <a:r>
              <a:rPr lang="vi-VN" sz="2000" dirty="0" err="1" smtClean="0">
                <a:latin typeface="UTM Avo" panose="02040603050506020204" pitchFamily="18" charset="0"/>
                <a:cs typeface="Times New Roman" panose="02020603050405020304" pitchFamily="18" charset="0"/>
              </a:rPr>
              <a:t>xuất</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hiện</a:t>
            </a:r>
            <a:r>
              <a:rPr lang="vi-VN" sz="2000" dirty="0" smtClean="0">
                <a:latin typeface="UTM Avo" panose="02040603050506020204" pitchFamily="18" charset="0"/>
                <a:cs typeface="Times New Roman" panose="02020603050405020304" pitchFamily="18" charset="0"/>
              </a:rPr>
              <a:t> trên </a:t>
            </a:r>
            <a:r>
              <a:rPr lang="vi-VN" sz="2000" dirty="0" err="1" smtClean="0">
                <a:latin typeface="UTM Avo" panose="02040603050506020204" pitchFamily="18" charset="0"/>
                <a:cs typeface="Times New Roman" panose="02020603050405020304" pitchFamily="18" charset="0"/>
              </a:rPr>
              <a:t>màn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hình</a:t>
            </a:r>
            <a:r>
              <a:rPr lang="vi-VN" sz="2000" dirty="0" smtClean="0">
                <a:latin typeface="UTM Avo" panose="02040603050506020204" pitchFamily="18" charset="0"/>
                <a:cs typeface="Times New Roman" panose="02020603050405020304" pitchFamily="18" charset="0"/>
              </a:rPr>
              <a:t>.</a:t>
            </a:r>
          </a:p>
          <a:p>
            <a:pPr algn="just" defTabSz="342900">
              <a:lnSpc>
                <a:spcPct val="150000"/>
              </a:lnSpc>
            </a:pP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Ví</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dụ</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Muốn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gõ</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chữ</a:t>
            </a:r>
            <a:r>
              <a:rPr lang="vi-VN" sz="2000" dirty="0" smtClean="0">
                <a:latin typeface="UTM Avo" panose="02040603050506020204" pitchFamily="18" charset="0"/>
                <a:cs typeface="Times New Roman" panose="02020603050405020304" pitchFamily="18" charset="0"/>
              </a:rPr>
              <a:t> </a:t>
            </a:r>
            <a:r>
              <a:rPr lang="vi-VN" sz="2000" b="1" dirty="0" smtClean="0">
                <a:solidFill>
                  <a:schemeClr val="accent6"/>
                </a:solidFill>
                <a:latin typeface="UTM Avo" panose="02040603050506020204" pitchFamily="18" charset="0"/>
                <a:cs typeface="Times New Roman" panose="02020603050405020304" pitchFamily="18" charset="0"/>
              </a:rPr>
              <a:t>K</a:t>
            </a:r>
            <a:r>
              <a:rPr lang="vi-VN" sz="2000" dirty="0" smtClean="0">
                <a:latin typeface="UTM Avo" panose="02040603050506020204" pitchFamily="18" charset="0"/>
                <a:cs typeface="Times New Roman" panose="02020603050405020304" pitchFamily="18" charset="0"/>
              </a:rPr>
              <a:t>, em </a:t>
            </a:r>
            <a:r>
              <a:rPr lang="vi-VN" sz="2000" dirty="0" err="1" smtClean="0">
                <a:latin typeface="UTM Avo" panose="02040603050506020204" pitchFamily="18" charset="0"/>
                <a:cs typeface="Times New Roman" panose="02020603050405020304" pitchFamily="18" charset="0"/>
              </a:rPr>
              <a:t>cần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dùng</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ngón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út</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của</a:t>
            </a:r>
            <a:r>
              <a:rPr lang="vi-VN" sz="2000" dirty="0" smtClean="0">
                <a:latin typeface="UTM Avo" panose="02040603050506020204" pitchFamily="18" charset="0"/>
                <a:cs typeface="Times New Roman" panose="02020603050405020304" pitchFamily="18" charset="0"/>
              </a:rPr>
              <a:t> tay </a:t>
            </a:r>
            <a:r>
              <a:rPr lang="vi-VN" sz="2000" dirty="0" err="1" smtClean="0">
                <a:latin typeface="UTM Avo" panose="02040603050506020204" pitchFamily="18" charset="0"/>
                <a:cs typeface="Times New Roman" panose="02020603050405020304" pitchFamily="18" charset="0"/>
              </a:rPr>
              <a:t>trái</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nhấn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giữ</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phím</a:t>
            </a:r>
            <a:r>
              <a:rPr lang="vi-VN" sz="2000" dirty="0" smtClean="0">
                <a:latin typeface="UTM Avo" panose="02040603050506020204" pitchFamily="18" charset="0"/>
                <a:cs typeface="Times New Roman" panose="02020603050405020304" pitchFamily="18" charset="0"/>
              </a:rPr>
              <a:t> </a:t>
            </a:r>
            <a:r>
              <a:rPr lang="vi-VN" sz="2000" b="1" dirty="0" err="1" smtClean="0">
                <a:latin typeface="UTM Avo" panose="02040603050506020204" pitchFamily="18" charset="0"/>
                <a:cs typeface="Times New Roman" panose="02020603050405020304" pitchFamily="18" charset="0"/>
              </a:rPr>
              <a:t>Shift</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đồng</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thời</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ngón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giữa</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của</a:t>
            </a:r>
            <a:r>
              <a:rPr lang="vi-VN" sz="2000" dirty="0" smtClean="0">
                <a:latin typeface="UTM Avo" panose="02040603050506020204" pitchFamily="18" charset="0"/>
                <a:cs typeface="Times New Roman" panose="02020603050405020304" pitchFamily="18" charset="0"/>
              </a:rPr>
              <a:t> tay </a:t>
            </a:r>
            <a:r>
              <a:rPr lang="vi-VN" sz="2000" dirty="0" err="1" smtClean="0">
                <a:latin typeface="UTM Avo" panose="02040603050506020204" pitchFamily="18" charset="0"/>
                <a:cs typeface="Times New Roman" panose="02020603050405020304" pitchFamily="18" charset="0"/>
              </a:rPr>
              <a:t>phải</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gõ</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phím</a:t>
            </a:r>
            <a:r>
              <a:rPr lang="vi-VN" sz="2000" dirty="0" smtClean="0">
                <a:latin typeface="UTM Avo" panose="02040603050506020204" pitchFamily="18" charset="0"/>
                <a:cs typeface="Times New Roman" panose="02020603050405020304" pitchFamily="18" charset="0"/>
              </a:rPr>
              <a:t> </a:t>
            </a:r>
            <a:r>
              <a:rPr lang="vi-VN" sz="2000" b="1" dirty="0" smtClean="0">
                <a:solidFill>
                  <a:schemeClr val="accent6"/>
                </a:solidFill>
                <a:latin typeface="UTM Avo" panose="02040603050506020204" pitchFamily="18" charset="0"/>
                <a:cs typeface="Times New Roman" panose="02020603050405020304" pitchFamily="18" charset="0"/>
              </a:rPr>
              <a:t>K</a:t>
            </a:r>
            <a:r>
              <a:rPr lang="vi-VN" sz="2000" dirty="0" smtClean="0">
                <a:latin typeface="UTM Avo" panose="02040603050506020204" pitchFamily="18" charset="0"/>
                <a:cs typeface="Times New Roman" panose="02020603050405020304" pitchFamily="18" charset="0"/>
              </a:rPr>
              <a:t>.</a:t>
            </a:r>
          </a:p>
          <a:p>
            <a:pPr algn="just" defTabSz="342900">
              <a:lnSpc>
                <a:spcPct val="150000"/>
              </a:lnSpc>
            </a:pPr>
            <a:r>
              <a:rPr lang="vi-VN" sz="2000" i="1" dirty="0" err="1" smtClean="0">
                <a:solidFill>
                  <a:schemeClr val="accent6"/>
                </a:solidFill>
                <a:latin typeface="UTM Avo" panose="02040603050506020204" pitchFamily="18" charset="0"/>
                <a:cs typeface="Times New Roman" panose="02020603050405020304" pitchFamily="18" charset="0"/>
              </a:rPr>
              <a:t>Bước</a:t>
            </a:r>
            <a:r>
              <a:rPr lang="vi-VN" sz="2000" i="1" dirty="0" smtClean="0">
                <a:solidFill>
                  <a:schemeClr val="accent6"/>
                </a:solidFill>
                <a:latin typeface="UTM Avo" panose="02040603050506020204" pitchFamily="18" charset="0"/>
                <a:cs typeface="Times New Roman" panose="02020603050405020304" pitchFamily="18" charset="0"/>
              </a:rPr>
              <a:t> 4</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Nháy</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vào</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nút</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lệnh</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để</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về</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màn</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hình</a:t>
            </a:r>
            <a:r>
              <a:rPr lang="vi-VN" sz="2000" dirty="0" smtClean="0">
                <a:latin typeface="UTM Avo" panose="02040603050506020204" pitchFamily="18" charset="0"/>
                <a:cs typeface="Times New Roman" panose="02020603050405020304" pitchFamily="18" charset="0"/>
              </a:rPr>
              <a:t> </a:t>
            </a:r>
            <a:r>
              <a:rPr lang="vi-VN" sz="2000" dirty="0" err="1" smtClean="0">
                <a:latin typeface="UTM Avo" panose="02040603050506020204" pitchFamily="18" charset="0"/>
                <a:cs typeface="Times New Roman" panose="02020603050405020304" pitchFamily="18" charset="0"/>
              </a:rPr>
              <a:t>chính</a:t>
            </a:r>
            <a:r>
              <a:rPr lang="vi-VN" sz="2000" dirty="0" smtClean="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000068" y="4722471"/>
            <a:ext cx="440225" cy="475442"/>
          </a:xfrm>
          <a:prstGeom prst="rect">
            <a:avLst/>
          </a:prstGeom>
        </p:spPr>
      </p:pic>
      <p:pic>
        <p:nvPicPr>
          <p:cNvPr id="3" name="Picture 2"/>
          <p:cNvPicPr>
            <a:picLocks noChangeAspect="1"/>
          </p:cNvPicPr>
          <p:nvPr/>
        </p:nvPicPr>
        <p:blipFill>
          <a:blip r:embed="rId3"/>
          <a:stretch>
            <a:fillRect/>
          </a:stretch>
        </p:blipFill>
        <p:spPr>
          <a:xfrm>
            <a:off x="9404704" y="1525286"/>
            <a:ext cx="526374" cy="537817"/>
          </a:xfrm>
          <a:prstGeom prst="rect">
            <a:avLst/>
          </a:prstGeom>
        </p:spPr>
      </p:pic>
      <p:pic>
        <p:nvPicPr>
          <p:cNvPr id="5" name="Picture 4"/>
          <p:cNvPicPr>
            <a:picLocks noChangeAspect="1"/>
          </p:cNvPicPr>
          <p:nvPr/>
        </p:nvPicPr>
        <p:blipFill>
          <a:blip r:embed="rId4"/>
          <a:stretch>
            <a:fillRect/>
          </a:stretch>
        </p:blipFill>
        <p:spPr>
          <a:xfrm>
            <a:off x="8888703" y="4311043"/>
            <a:ext cx="1637187" cy="1588317"/>
          </a:xfrm>
          <a:prstGeom prst="rect">
            <a:avLst/>
          </a:prstGeom>
        </p:spPr>
      </p:pic>
      <p:grpSp>
        <p:nvGrpSpPr>
          <p:cNvPr id="9" name="Group 8"/>
          <p:cNvGrpSpPr/>
          <p:nvPr/>
        </p:nvGrpSpPr>
        <p:grpSpPr>
          <a:xfrm>
            <a:off x="708098" y="292955"/>
            <a:ext cx="7313158" cy="698364"/>
            <a:chOff x="708098" y="292955"/>
            <a:chExt cx="7313158" cy="698364"/>
          </a:xfrm>
        </p:grpSpPr>
        <p:sp>
          <p:nvSpPr>
            <p:cNvPr id="12" name="Rectangle 11">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6" name="Rectangle 5">
              <a:extLst>
                <a:ext uri="{FF2B5EF4-FFF2-40B4-BE49-F238E27FC236}">
                  <a16:creationId xmlns:a16="http://schemas.microsoft.com/office/drawing/2014/main" id="{39558349-1F9F-48F3-830E-5BABDBF449D9}"/>
                </a:ext>
              </a:extLst>
            </p:cNvPr>
            <p:cNvSpPr/>
            <p:nvPr/>
          </p:nvSpPr>
          <p:spPr>
            <a:xfrm>
              <a:off x="3091070" y="437321"/>
              <a:ext cx="4930186" cy="553998"/>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Luyện gõ chữ hoa với bài học Capitals. </a:t>
              </a:r>
              <a:endParaRPr lang="vi-VN" sz="2000" dirty="0">
                <a:latin typeface="UTM Avo" panose="02040603050506020204" pitchFamily="18" charset="0"/>
                <a:cs typeface="Times New Roman" panose="02020603050405020304" pitchFamily="18" charset="0"/>
              </a:endParaRPr>
            </a:p>
          </p:txBody>
        </p:sp>
        <p:sp>
          <p:nvSpPr>
            <p:cNvPr id="8" name="Rounded Rectangle 7"/>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defTabSz="342900">
                <a:lnSpc>
                  <a:spcPct val="150000"/>
                </a:lnSpc>
              </a:pPr>
              <a:r>
                <a:rPr lang="vi-VN" sz="2800" b="1" dirty="0" smtClean="0">
                  <a:solidFill>
                    <a:schemeClr val="bg1"/>
                  </a:solidFill>
                  <a:latin typeface="Sitka Subheading" pitchFamily="2" charset="0"/>
                  <a:cs typeface="Times New Roman" panose="02020603050405020304" pitchFamily="18" charset="0"/>
                </a:rPr>
                <a:t>1</a:t>
              </a:r>
              <a:endParaRPr lang="vi-VN" sz="2800" b="1" dirty="0">
                <a:solidFill>
                  <a:schemeClr val="bg1"/>
                </a:solidFill>
                <a:latin typeface="Sitka Subheading" pitchFamily="2" charset="0"/>
                <a:cs typeface="Times New Roman" panose="02020603050405020304" pitchFamily="18" charset="0"/>
              </a:endParaRPr>
            </a:p>
          </p:txBody>
        </p:sp>
      </p:grpSp>
    </p:spTree>
    <p:extLst>
      <p:ext uri="{BB962C8B-B14F-4D97-AF65-F5344CB8AC3E}">
        <p14:creationId xmlns:p14="http://schemas.microsoft.com/office/powerpoint/2010/main" val="286167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07308" y="250873"/>
            <a:ext cx="7313158" cy="685420"/>
            <a:chOff x="708098" y="292955"/>
            <a:chExt cx="7313158" cy="685420"/>
          </a:xfrm>
        </p:grpSpPr>
        <p:sp>
          <p:nvSpPr>
            <p:cNvPr id="11" name="Rectangle 10">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13" name="Rectangle 12">
              <a:extLst>
                <a:ext uri="{FF2B5EF4-FFF2-40B4-BE49-F238E27FC236}">
                  <a16:creationId xmlns:a16="http://schemas.microsoft.com/office/drawing/2014/main" id="{39558349-1F9F-48F3-830E-5BABDBF449D9}"/>
                </a:ext>
              </a:extLst>
            </p:cNvPr>
            <p:cNvSpPr/>
            <p:nvPr/>
          </p:nvSpPr>
          <p:spPr>
            <a:xfrm>
              <a:off x="3091070" y="437321"/>
              <a:ext cx="4930186" cy="499176"/>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Luyện gõ từ với bài học </a:t>
              </a:r>
              <a:r>
                <a:rPr lang="vi-VN" sz="2000" b="1" dirty="0">
                  <a:solidFill>
                    <a:schemeClr val="accent6"/>
                  </a:solidFill>
                  <a:latin typeface="UTM Avo" panose="02040603050506020204" pitchFamily="18" charset="0"/>
                  <a:cs typeface="Times New Roman" panose="02020603050405020304" pitchFamily="18" charset="0"/>
                </a:rPr>
                <a:t>Words</a:t>
              </a:r>
              <a:r>
                <a:rPr lang="vi-VN" sz="2000" b="1"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16" name="Rounded Rectangle 15"/>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defTabSz="342900">
                <a:lnSpc>
                  <a:spcPct val="150000"/>
                </a:lnSpc>
              </a:pPr>
              <a:r>
                <a:rPr lang="vi-VN" sz="2800" b="1" dirty="0">
                  <a:solidFill>
                    <a:schemeClr val="bg1"/>
                  </a:solidFill>
                  <a:latin typeface="Sitka Subheading" pitchFamily="2" charset="0"/>
                  <a:cs typeface="Times New Roman" panose="02020603050405020304" pitchFamily="18" charset="0"/>
                </a:rPr>
                <a:t>2</a:t>
              </a:r>
            </a:p>
          </p:txBody>
        </p:sp>
      </p:grpSp>
      <p:sp>
        <p:nvSpPr>
          <p:cNvPr id="18" name="Rectangle 17">
            <a:extLst>
              <a:ext uri="{FF2B5EF4-FFF2-40B4-BE49-F238E27FC236}">
                <a16:creationId xmlns:a16="http://schemas.microsoft.com/office/drawing/2014/main" id="{39558349-1F9F-48F3-830E-5BABDBF449D9}"/>
              </a:ext>
            </a:extLst>
          </p:cNvPr>
          <p:cNvSpPr/>
          <p:nvPr/>
        </p:nvSpPr>
        <p:spPr>
          <a:xfrm>
            <a:off x="807308" y="760663"/>
            <a:ext cx="9537500" cy="5632311"/>
          </a:xfrm>
          <a:prstGeom prst="rect">
            <a:avLst/>
          </a:prstGeom>
        </p:spPr>
        <p:txBody>
          <a:bodyPr wrap="square">
            <a:spAutoFit/>
          </a:bodyPr>
          <a:lstStyle/>
          <a:p>
            <a:pPr algn="just" defTabSz="342900">
              <a:lnSpc>
                <a:spcPct val="150000"/>
              </a:lnSpc>
            </a:pPr>
            <a:r>
              <a:rPr lang="vi-VN" sz="2000" b="1" dirty="0" smtClean="0">
                <a:solidFill>
                  <a:schemeClr val="accent6"/>
                </a:solidFill>
                <a:latin typeface="UTM Avo" panose="02040603050506020204" pitchFamily="18" charset="0"/>
                <a:cs typeface="Times New Roman" panose="02020603050405020304" pitchFamily="18" charset="0"/>
              </a:rPr>
              <a:t>Hướng dẫn:</a:t>
            </a:r>
          </a:p>
          <a:p>
            <a:pPr algn="just" defTabSz="342900">
              <a:lnSpc>
                <a:spcPct val="150000"/>
              </a:lnSpc>
            </a:pPr>
            <a:r>
              <a:rPr lang="vi-VN" sz="2000" i="1" dirty="0" smtClean="0">
                <a:solidFill>
                  <a:schemeClr val="accent6"/>
                </a:solidFill>
                <a:latin typeface="UTM Avo" panose="02040603050506020204" pitchFamily="18" charset="0"/>
                <a:cs typeface="Times New Roman" panose="02020603050405020304" pitchFamily="18" charset="0"/>
              </a:rPr>
              <a:t>Bước 1</a:t>
            </a:r>
            <a:r>
              <a:rPr lang="vi-VN" sz="2000" dirty="0">
                <a:latin typeface="UTM Avo" panose="02040603050506020204" pitchFamily="18" charset="0"/>
                <a:cs typeface="Times New Roman" panose="02020603050405020304" pitchFamily="18" charset="0"/>
              </a:rPr>
              <a:t>: Chọn nút lệnh </a:t>
            </a:r>
            <a:r>
              <a:rPr lang="vi-VN" sz="2000" dirty="0">
                <a:solidFill>
                  <a:schemeClr val="accent6"/>
                </a:solidFill>
                <a:latin typeface="UTM Avo" panose="02040603050506020204" pitchFamily="18" charset="0"/>
                <a:cs typeface="Times New Roman" panose="02020603050405020304" pitchFamily="18" charset="0"/>
              </a:rPr>
              <a:t>Kids Typing </a:t>
            </a:r>
            <a:r>
              <a:rPr lang="vi-VN" sz="2000" dirty="0">
                <a:latin typeface="UTM Avo" panose="02040603050506020204" pitchFamily="18" charset="0"/>
                <a:cs typeface="Times New Roman" panose="02020603050405020304" pitchFamily="18" charset="0"/>
              </a:rPr>
              <a:t>trên màn hình chính</a:t>
            </a:r>
            <a:r>
              <a:rPr lang="vi-VN" sz="2000" dirty="0" smtClean="0">
                <a:latin typeface="UTM Avo" panose="02040603050506020204" pitchFamily="18" charset="0"/>
                <a:cs typeface="Times New Roman" panose="02020603050405020304" pitchFamily="18" charset="0"/>
              </a:rPr>
              <a:t>.</a:t>
            </a:r>
          </a:p>
          <a:p>
            <a:pPr algn="just" defTabSz="342900">
              <a:lnSpc>
                <a:spcPct val="150000"/>
              </a:lnSpc>
            </a:pPr>
            <a:r>
              <a:rPr lang="vi-VN" sz="2000" i="1" dirty="0" smtClean="0">
                <a:solidFill>
                  <a:schemeClr val="accent6"/>
                </a:solidFill>
                <a:latin typeface="UTM Avo" panose="02040603050506020204" pitchFamily="18" charset="0"/>
                <a:cs typeface="Times New Roman" panose="02020603050405020304" pitchFamily="18" charset="0"/>
              </a:rPr>
              <a:t>Bước 2</a:t>
            </a:r>
            <a:r>
              <a:rPr lang="vi-VN" sz="2000" dirty="0" smtClean="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Trong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mục</a:t>
            </a:r>
            <a:r>
              <a:rPr lang="en-US" sz="2000" dirty="0">
                <a:latin typeface="UTM Avo" panose="02040603050506020204" pitchFamily="18" charset="0"/>
                <a:cs typeface="Times New Roman" panose="02020603050405020304" pitchFamily="18" charset="0"/>
              </a:rPr>
              <a:t> </a:t>
            </a:r>
            <a:r>
              <a:rPr lang="en-US" sz="2000" dirty="0">
                <a:solidFill>
                  <a:schemeClr val="accent6"/>
                </a:solidFill>
                <a:latin typeface="UTM Avo" panose="02040603050506020204" pitchFamily="18" charset="0"/>
                <a:cs typeface="Times New Roman" panose="02020603050405020304" pitchFamily="18" charset="0"/>
              </a:rPr>
              <a:t>Course</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chọn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bài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học</a:t>
            </a:r>
            <a:r>
              <a:rPr lang="en-US" sz="2000" dirty="0">
                <a:latin typeface="UTM Avo" panose="02040603050506020204" pitchFamily="18" charset="0"/>
                <a:cs typeface="Times New Roman" panose="02020603050405020304" pitchFamily="18" charset="0"/>
              </a:rPr>
              <a:t> </a:t>
            </a:r>
            <a:r>
              <a:rPr lang="en-US" sz="2000" dirty="0">
                <a:solidFill>
                  <a:schemeClr val="accent6"/>
                </a:solidFill>
                <a:latin typeface="UTM Avo" panose="02040603050506020204" pitchFamily="18" charset="0"/>
                <a:cs typeface="Times New Roman" panose="02020603050405020304" pitchFamily="18" charset="0"/>
              </a:rPr>
              <a:t>Words</a:t>
            </a:r>
            <a:r>
              <a:rPr lang="en-US" sz="2000" dirty="0" smtClean="0">
                <a:latin typeface="UTM Avo" panose="02040603050506020204" pitchFamily="18" charset="0"/>
                <a:cs typeface="Times New Roman" panose="02020603050405020304" pitchFamily="18" charset="0"/>
              </a:rPr>
              <a:t>.</a:t>
            </a:r>
            <a:endParaRPr lang="vi-VN" sz="2000" dirty="0" smtClean="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smtClean="0">
              <a:latin typeface="UTM Avo" panose="02040603050506020204" pitchFamily="18" charset="0"/>
              <a:cs typeface="Times New Roman" panose="02020603050405020304" pitchFamily="18" charset="0"/>
            </a:endParaRPr>
          </a:p>
          <a:p>
            <a:pPr algn="just" defTabSz="342900">
              <a:lnSpc>
                <a:spcPct val="150000"/>
              </a:lnSpc>
            </a:pPr>
            <a:endParaRPr lang="vi-VN" sz="2000" dirty="0" smtClean="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r>
              <a:rPr lang="vi-VN" sz="2000" i="1" dirty="0" smtClean="0">
                <a:solidFill>
                  <a:schemeClr val="accent6"/>
                </a:solidFill>
                <a:latin typeface="UTM Avo" panose="02040603050506020204" pitchFamily="18" charset="0"/>
                <a:cs typeface="Times New Roman" panose="02020603050405020304" pitchFamily="18" charset="0"/>
              </a:rPr>
              <a:t>Bước 3</a:t>
            </a:r>
            <a:r>
              <a:rPr lang="vi-VN" sz="2000" dirty="0">
                <a:latin typeface="UTM Avo" panose="02040603050506020204" pitchFamily="18" charset="0"/>
                <a:cs typeface="Times New Roman" panose="02020603050405020304" pitchFamily="18" charset="0"/>
              </a:rPr>
              <a:t>: Luyện gõ các từ trong bài học Words. Nếu em gõ sai nhiều sẽ có thông báo như sau</a:t>
            </a:r>
            <a:r>
              <a:rPr lang="vi-VN" sz="2000" dirty="0" smtClean="0">
                <a:latin typeface="UTM Avo" panose="02040603050506020204" pitchFamily="18" charset="0"/>
                <a:cs typeface="Times New Roman" panose="02020603050405020304" pitchFamily="18" charset="0"/>
              </a:rPr>
              <a:t>:</a:t>
            </a:r>
          </a:p>
          <a:p>
            <a:pPr algn="just" defTabSz="342900">
              <a:lnSpc>
                <a:spcPct val="150000"/>
              </a:lnSpc>
            </a:pPr>
            <a:r>
              <a:rPr lang="vi-VN" sz="2000" dirty="0" smtClean="0">
                <a:latin typeface="UTM Avo" panose="02040603050506020204" pitchFamily="18" charset="0"/>
                <a:cs typeface="Times New Roman" panose="02020603050405020304" pitchFamily="18" charset="0"/>
              </a:rPr>
              <a:t>Khi </a:t>
            </a:r>
            <a:r>
              <a:rPr lang="vi-VN" sz="2000" dirty="0">
                <a:latin typeface="UTM Avo" panose="02040603050506020204" pitchFamily="18" charset="0"/>
                <a:cs typeface="Times New Roman" panose="02020603050405020304" pitchFamily="18" charset="0"/>
              </a:rPr>
              <a:t>đó em hãy nháy vào nút lệnh OK hoặc nhấn phím Enter để gõ tiếp</a:t>
            </a:r>
            <a:r>
              <a:rPr lang="vi-VN" sz="2000" dirty="0" smtClean="0">
                <a:latin typeface="UTM Avo" panose="02040603050506020204" pitchFamily="18" charset="0"/>
                <a:cs typeface="Times New Roman" panose="02020603050405020304" pitchFamily="18" charset="0"/>
              </a:rPr>
              <a:t>.</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4</a:t>
            </a:r>
            <a:r>
              <a:rPr lang="vi-VN" sz="2000" dirty="0">
                <a:latin typeface="UTM Avo" panose="02040603050506020204" pitchFamily="18" charset="0"/>
                <a:cs typeface="Times New Roman" panose="02020603050405020304" pitchFamily="18" charset="0"/>
              </a:rPr>
              <a:t>: Nháy vào nút lệnh </a:t>
            </a:r>
            <a:r>
              <a:rPr lang="vi-VN" sz="2000" dirty="0" smtClean="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để về màn hình chính. </a:t>
            </a:r>
            <a:endParaRPr lang="vi-VN" sz="2000" dirty="0" smtClean="0">
              <a:latin typeface="UTM Avo" panose="020406030505060202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247136" y="1753112"/>
            <a:ext cx="3746660" cy="2724843"/>
          </a:xfrm>
          <a:prstGeom prst="rect">
            <a:avLst/>
          </a:prstGeom>
        </p:spPr>
      </p:pic>
      <p:pic>
        <p:nvPicPr>
          <p:cNvPr id="3" name="Picture 2"/>
          <p:cNvPicPr>
            <a:picLocks noChangeAspect="1"/>
          </p:cNvPicPr>
          <p:nvPr/>
        </p:nvPicPr>
        <p:blipFill rotWithShape="1">
          <a:blip r:embed="rId3"/>
          <a:srcRect b="5675"/>
          <a:stretch/>
        </p:blipFill>
        <p:spPr>
          <a:xfrm>
            <a:off x="8577861" y="4864964"/>
            <a:ext cx="2653356" cy="1819021"/>
          </a:xfrm>
          <a:prstGeom prst="rect">
            <a:avLst/>
          </a:prstGeom>
        </p:spPr>
      </p:pic>
      <p:pic>
        <p:nvPicPr>
          <p:cNvPr id="5" name="Picture 4"/>
          <p:cNvPicPr>
            <a:picLocks noChangeAspect="1"/>
          </p:cNvPicPr>
          <p:nvPr/>
        </p:nvPicPr>
        <p:blipFill>
          <a:blip r:embed="rId4"/>
          <a:stretch>
            <a:fillRect/>
          </a:stretch>
        </p:blipFill>
        <p:spPr>
          <a:xfrm>
            <a:off x="3800268" y="5881531"/>
            <a:ext cx="473558" cy="511443"/>
          </a:xfrm>
          <a:prstGeom prst="rect">
            <a:avLst/>
          </a:prstGeom>
        </p:spPr>
      </p:pic>
    </p:spTree>
    <p:extLst>
      <p:ext uri="{BB962C8B-B14F-4D97-AF65-F5344CB8AC3E}">
        <p14:creationId xmlns:p14="http://schemas.microsoft.com/office/powerpoint/2010/main" val="398242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558349-1F9F-48F3-830E-5BABDBF449D9}"/>
              </a:ext>
            </a:extLst>
          </p:cNvPr>
          <p:cNvSpPr/>
          <p:nvPr/>
        </p:nvSpPr>
        <p:spPr>
          <a:xfrm>
            <a:off x="814219" y="1465156"/>
            <a:ext cx="9537500" cy="2862322"/>
          </a:xfrm>
          <a:prstGeom prst="rect">
            <a:avLst/>
          </a:prstGeom>
        </p:spPr>
        <p:txBody>
          <a:bodyPr wrap="square">
            <a:spAutoFit/>
          </a:bodyPr>
          <a:lstStyle/>
          <a:p>
            <a:pPr algn="just" defTabSz="342900">
              <a:lnSpc>
                <a:spcPct val="150000"/>
              </a:lnSpc>
            </a:pPr>
            <a:r>
              <a:rPr lang="vi-VN" sz="2000" b="1" dirty="0" smtClean="0">
                <a:solidFill>
                  <a:schemeClr val="accent6"/>
                </a:solidFill>
                <a:latin typeface="UTM Avo" panose="02040603050506020204" pitchFamily="18" charset="0"/>
                <a:cs typeface="Times New Roman" panose="02020603050405020304" pitchFamily="18" charset="0"/>
              </a:rPr>
              <a:t>Hướng dẫn:</a:t>
            </a:r>
          </a:p>
          <a:p>
            <a:pPr algn="just" defTabSz="342900">
              <a:lnSpc>
                <a:spcPct val="150000"/>
              </a:lnSpc>
            </a:pPr>
            <a:r>
              <a:rPr lang="vi-VN" sz="2000" i="1" dirty="0" smtClean="0">
                <a:solidFill>
                  <a:schemeClr val="accent6"/>
                </a:solidFill>
                <a:latin typeface="UTM Avo" panose="02040603050506020204" pitchFamily="18" charset="0"/>
                <a:cs typeface="Times New Roman" panose="02020603050405020304" pitchFamily="18" charset="0"/>
              </a:rPr>
              <a:t>Bước 1</a:t>
            </a:r>
            <a:r>
              <a:rPr lang="vi-VN" sz="2000" dirty="0" smtClean="0">
                <a:latin typeface="UTM Avo" panose="02040603050506020204" pitchFamily="18" charset="0"/>
                <a:cs typeface="Times New Roman" panose="02020603050405020304" pitchFamily="18" charset="0"/>
              </a:rPr>
              <a:t>: Chọn nút lệnh </a:t>
            </a:r>
            <a:r>
              <a:rPr lang="vi-VN" sz="2000" dirty="0" smtClean="0">
                <a:solidFill>
                  <a:schemeClr val="accent6"/>
                </a:solidFill>
                <a:latin typeface="UTM Avo" panose="02040603050506020204" pitchFamily="18" charset="0"/>
                <a:cs typeface="Times New Roman" panose="02020603050405020304" pitchFamily="18" charset="0"/>
              </a:rPr>
              <a:t>Kids Typing         </a:t>
            </a:r>
            <a:r>
              <a:rPr lang="vi-VN" sz="2000" dirty="0" smtClean="0">
                <a:latin typeface="UTM Avo" panose="02040603050506020204" pitchFamily="18" charset="0"/>
                <a:cs typeface="Times New Roman" panose="02020603050405020304" pitchFamily="18" charset="0"/>
              </a:rPr>
              <a:t>trên màn hình chính.</a:t>
            </a:r>
          </a:p>
          <a:p>
            <a:pPr algn="just" defTabSz="342900">
              <a:lnSpc>
                <a:spcPct val="150000"/>
              </a:lnSpc>
            </a:pPr>
            <a:r>
              <a:rPr lang="vi-VN" sz="2000" i="1" dirty="0" smtClean="0">
                <a:solidFill>
                  <a:schemeClr val="accent6"/>
                </a:solidFill>
                <a:latin typeface="UTM Avo" panose="02040603050506020204" pitchFamily="18" charset="0"/>
                <a:cs typeface="Times New Roman" panose="02020603050405020304" pitchFamily="18" charset="0"/>
              </a:rPr>
              <a:t>Bước 2</a:t>
            </a:r>
            <a:r>
              <a:rPr lang="vi-VN" sz="2000" dirty="0" smtClean="0">
                <a:latin typeface="UTM Avo" panose="02040603050506020204" pitchFamily="18" charset="0"/>
                <a:cs typeface="Times New Roman" panose="02020603050405020304" pitchFamily="18" charset="0"/>
              </a:rPr>
              <a:t>: Trong mục </a:t>
            </a:r>
            <a:r>
              <a:rPr lang="vi-VN" sz="2000" dirty="0" smtClean="0">
                <a:solidFill>
                  <a:schemeClr val="accent6"/>
                </a:solidFill>
                <a:latin typeface="UTM Avo" panose="02040603050506020204" pitchFamily="18" charset="0"/>
                <a:cs typeface="Times New Roman" panose="02020603050405020304" pitchFamily="18" charset="0"/>
              </a:rPr>
              <a:t>Course</a:t>
            </a:r>
            <a:r>
              <a:rPr lang="vi-VN" sz="2000" dirty="0" smtClean="0">
                <a:latin typeface="UTM Avo" panose="02040603050506020204" pitchFamily="18" charset="0"/>
                <a:cs typeface="Times New Roman" panose="02020603050405020304" pitchFamily="18" charset="0"/>
              </a:rPr>
              <a:t>, chọn bài học </a:t>
            </a:r>
            <a:r>
              <a:rPr lang="vi-VN" sz="2000" dirty="0" smtClean="0">
                <a:solidFill>
                  <a:schemeClr val="accent6"/>
                </a:solidFill>
                <a:latin typeface="UTM Avo" panose="02040603050506020204" pitchFamily="18" charset="0"/>
                <a:cs typeface="Times New Roman" panose="02020603050405020304" pitchFamily="18" charset="0"/>
              </a:rPr>
              <a:t>NumericKeys-Qwerty.</a:t>
            </a:r>
            <a:endParaRPr lang="vi-VN" sz="2000" dirty="0" smtClean="0">
              <a:latin typeface="UTM Avo" panose="02040603050506020204" pitchFamily="18" charset="0"/>
              <a:cs typeface="Times New Roman" panose="02020603050405020304" pitchFamily="18" charset="0"/>
            </a:endParaRPr>
          </a:p>
          <a:p>
            <a:pPr algn="just" defTabSz="342900">
              <a:lnSpc>
                <a:spcPct val="150000"/>
              </a:lnSpc>
            </a:pPr>
            <a:r>
              <a:rPr lang="vi-VN" sz="2000" i="1" dirty="0" smtClean="0">
                <a:solidFill>
                  <a:schemeClr val="accent6"/>
                </a:solidFill>
                <a:latin typeface="UTM Avo" panose="02040603050506020204" pitchFamily="18" charset="0"/>
                <a:cs typeface="Times New Roman" panose="02020603050405020304" pitchFamily="18" charset="0"/>
              </a:rPr>
              <a:t>Bước 3</a:t>
            </a:r>
            <a:r>
              <a:rPr lang="vi-VN" sz="2000" dirty="0">
                <a:latin typeface="UTM Avo" panose="02040603050506020204" pitchFamily="18" charset="0"/>
                <a:cs typeface="Times New Roman" panose="02020603050405020304" pitchFamily="18" charset="0"/>
              </a:rPr>
              <a:t>: Chọn các bài luyện tập nhỏ từ số 31 để luyện gõ các kí tự trên của hàng phím số. Khi đó, em có thể quan sát màn hình và thực hiện theo chỉ dẫn của phần mềm để gõ phím nhanh, chính xác</a:t>
            </a:r>
            <a:r>
              <a:rPr lang="vi-VN" sz="2000" dirty="0" smtClean="0">
                <a:latin typeface="UTM Avo" panose="02040603050506020204" pitchFamily="18" charset="0"/>
                <a:cs typeface="Times New Roman" panose="02020603050405020304" pitchFamily="18" charset="0"/>
              </a:rPr>
              <a:t>.</a:t>
            </a:r>
          </a:p>
        </p:txBody>
      </p:sp>
      <p:pic>
        <p:nvPicPr>
          <p:cNvPr id="3" name="Picture 2"/>
          <p:cNvPicPr>
            <a:picLocks noChangeAspect="1"/>
          </p:cNvPicPr>
          <p:nvPr/>
        </p:nvPicPr>
        <p:blipFill>
          <a:blip r:embed="rId2"/>
          <a:stretch>
            <a:fillRect/>
          </a:stretch>
        </p:blipFill>
        <p:spPr>
          <a:xfrm>
            <a:off x="4767389" y="1959170"/>
            <a:ext cx="526374" cy="537817"/>
          </a:xfrm>
          <a:prstGeom prst="rect">
            <a:avLst/>
          </a:prstGeom>
        </p:spPr>
      </p:pic>
      <p:grpSp>
        <p:nvGrpSpPr>
          <p:cNvPr id="9" name="Group 8"/>
          <p:cNvGrpSpPr/>
          <p:nvPr/>
        </p:nvGrpSpPr>
        <p:grpSpPr>
          <a:xfrm>
            <a:off x="708098" y="236530"/>
            <a:ext cx="10199388" cy="1216454"/>
            <a:chOff x="708098" y="236530"/>
            <a:chExt cx="10199388" cy="1216454"/>
          </a:xfrm>
        </p:grpSpPr>
        <p:sp>
          <p:nvSpPr>
            <p:cNvPr id="12" name="Rectangle 11">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6" name="Rectangle 5">
              <a:extLst>
                <a:ext uri="{FF2B5EF4-FFF2-40B4-BE49-F238E27FC236}">
                  <a16:creationId xmlns:a16="http://schemas.microsoft.com/office/drawing/2014/main" id="{39558349-1F9F-48F3-830E-5BABDBF449D9}"/>
                </a:ext>
              </a:extLst>
            </p:cNvPr>
            <p:cNvSpPr/>
            <p:nvPr/>
          </p:nvSpPr>
          <p:spPr>
            <a:xfrm>
              <a:off x="3091070" y="437321"/>
              <a:ext cx="7816416" cy="1015663"/>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Luyện gõ 10 ngón các kí tự trên của hàng phím số trong mục Typing Practice. Đóng bài luyện tập và thoát khỏi phần mềm.</a:t>
              </a:r>
              <a:endParaRPr lang="vi-VN" sz="2000" dirty="0">
                <a:latin typeface="UTM Avo" panose="02040603050506020204" pitchFamily="18" charset="0"/>
                <a:cs typeface="Times New Roman" panose="02020603050405020304" pitchFamily="18" charset="0"/>
              </a:endParaRPr>
            </a:p>
          </p:txBody>
        </p:sp>
        <p:sp>
          <p:nvSpPr>
            <p:cNvPr id="8" name="Rounded Rectangle 7"/>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10EB54-4731-4DD5-8421-518086FEA3E2}"/>
                </a:ext>
              </a:extLst>
            </p:cNvPr>
            <p:cNvSpPr/>
            <p:nvPr/>
          </p:nvSpPr>
          <p:spPr>
            <a:xfrm>
              <a:off x="2633869" y="236530"/>
              <a:ext cx="2267570" cy="660822"/>
            </a:xfrm>
            <a:prstGeom prst="rect">
              <a:avLst/>
            </a:prstGeom>
          </p:spPr>
          <p:txBody>
            <a:bodyPr wrap="square">
              <a:spAutoFit/>
            </a:bodyPr>
            <a:lstStyle/>
            <a:p>
              <a:pPr defTabSz="342900">
                <a:lnSpc>
                  <a:spcPct val="150000"/>
                </a:lnSpc>
              </a:pPr>
              <a:r>
                <a:rPr lang="vi-VN" sz="2800" b="1" dirty="0">
                  <a:solidFill>
                    <a:schemeClr val="bg1"/>
                  </a:solidFill>
                  <a:latin typeface="Sitka Subheading" pitchFamily="2" charset="0"/>
                  <a:cs typeface="Times New Roman" panose="02020603050405020304" pitchFamily="18" charset="0"/>
                </a:rPr>
                <a:t>3</a:t>
              </a:r>
            </a:p>
          </p:txBody>
        </p:sp>
      </p:grpSp>
      <p:pic>
        <p:nvPicPr>
          <p:cNvPr id="4" name="Picture 3"/>
          <p:cNvPicPr>
            <a:picLocks noChangeAspect="1"/>
          </p:cNvPicPr>
          <p:nvPr/>
        </p:nvPicPr>
        <p:blipFill rotWithShape="1">
          <a:blip r:embed="rId3"/>
          <a:srcRect l="3441" t="3757"/>
          <a:stretch/>
        </p:blipFill>
        <p:spPr>
          <a:xfrm>
            <a:off x="8186057" y="1338942"/>
            <a:ext cx="1757562" cy="1625671"/>
          </a:xfrm>
          <a:prstGeom prst="rect">
            <a:avLst/>
          </a:prstGeom>
        </p:spPr>
      </p:pic>
      <p:pic>
        <p:nvPicPr>
          <p:cNvPr id="10" name="Picture 9"/>
          <p:cNvPicPr>
            <a:picLocks noChangeAspect="1"/>
          </p:cNvPicPr>
          <p:nvPr/>
        </p:nvPicPr>
        <p:blipFill>
          <a:blip r:embed="rId4"/>
          <a:stretch>
            <a:fillRect/>
          </a:stretch>
        </p:blipFill>
        <p:spPr>
          <a:xfrm>
            <a:off x="6270171" y="3779149"/>
            <a:ext cx="4518015" cy="2781112"/>
          </a:xfrm>
          <a:prstGeom prst="rect">
            <a:avLst/>
          </a:prstGeom>
        </p:spPr>
      </p:pic>
      <p:sp>
        <p:nvSpPr>
          <p:cNvPr id="11" name="Rectangle 10"/>
          <p:cNvSpPr/>
          <p:nvPr/>
        </p:nvSpPr>
        <p:spPr>
          <a:xfrm>
            <a:off x="814219" y="4219766"/>
            <a:ext cx="5368867" cy="1338828"/>
          </a:xfrm>
          <a:prstGeom prst="rect">
            <a:avLst/>
          </a:prstGeom>
        </p:spPr>
        <p:txBody>
          <a:bodyPr wrap="square">
            <a:spAutoFit/>
          </a:bodyPr>
          <a:lstStyle/>
          <a:p>
            <a:pPr algn="just" defTabSz="342900">
              <a:lnSpc>
                <a:spcPct val="150000"/>
              </a:lnSpc>
            </a:pPr>
            <a:r>
              <a:rPr lang="vi-VN" dirty="0">
                <a:solidFill>
                  <a:schemeClr val="accent6"/>
                </a:solidFill>
                <a:latin typeface="UTM Avo" panose="02040603050506020204" pitchFamily="18" charset="0"/>
                <a:cs typeface="Times New Roman" panose="02020603050405020304" pitchFamily="18" charset="0"/>
              </a:rPr>
              <a:t>Bước 4: </a:t>
            </a:r>
            <a:r>
              <a:rPr lang="vi-VN" dirty="0">
                <a:latin typeface="UTM Avo" panose="02040603050506020204" pitchFamily="18" charset="0"/>
                <a:cs typeface="Times New Roman" panose="02020603050405020304" pitchFamily="18" charset="0"/>
              </a:rPr>
              <a:t>Nháy chuột vào nút </a:t>
            </a:r>
            <a:r>
              <a:rPr lang="vi-VN" dirty="0" smtClean="0">
                <a:latin typeface="UTM Avo" panose="02040603050506020204" pitchFamily="18" charset="0"/>
                <a:cs typeface="Times New Roman" panose="02020603050405020304" pitchFamily="18" charset="0"/>
              </a:rPr>
              <a:t>lệnh        để </a:t>
            </a:r>
            <a:r>
              <a:rPr lang="vi-VN" dirty="0">
                <a:latin typeface="UTM Avo" panose="02040603050506020204" pitchFamily="18" charset="0"/>
                <a:cs typeface="Times New Roman" panose="02020603050405020304" pitchFamily="18" charset="0"/>
              </a:rPr>
              <a:t>về màn hình chính. Nháy chuột tiếp vào nút lệnh </a:t>
            </a:r>
            <a:r>
              <a:rPr lang="vi-VN" dirty="0" smtClean="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để thoát khỏi phần mềm.</a:t>
            </a:r>
          </a:p>
        </p:txBody>
      </p:sp>
      <p:pic>
        <p:nvPicPr>
          <p:cNvPr id="14" name="Picture 13"/>
          <p:cNvPicPr>
            <a:picLocks noChangeAspect="1"/>
          </p:cNvPicPr>
          <p:nvPr/>
        </p:nvPicPr>
        <p:blipFill>
          <a:blip r:embed="rId5"/>
          <a:stretch>
            <a:fillRect/>
          </a:stretch>
        </p:blipFill>
        <p:spPr>
          <a:xfrm>
            <a:off x="4428912" y="4171186"/>
            <a:ext cx="510591" cy="589144"/>
          </a:xfrm>
          <a:prstGeom prst="rect">
            <a:avLst/>
          </a:prstGeom>
        </p:spPr>
      </p:pic>
      <p:pic>
        <p:nvPicPr>
          <p:cNvPr id="15" name="Picture 14"/>
          <p:cNvPicPr>
            <a:picLocks noChangeAspect="1"/>
          </p:cNvPicPr>
          <p:nvPr/>
        </p:nvPicPr>
        <p:blipFill>
          <a:blip r:embed="rId6"/>
          <a:stretch>
            <a:fillRect/>
          </a:stretch>
        </p:blipFill>
        <p:spPr>
          <a:xfrm>
            <a:off x="5239333" y="4636002"/>
            <a:ext cx="530094" cy="615595"/>
          </a:xfrm>
          <a:prstGeom prst="rect">
            <a:avLst/>
          </a:prstGeom>
        </p:spPr>
      </p:pic>
    </p:spTree>
    <p:extLst>
      <p:ext uri="{BB962C8B-B14F-4D97-AF65-F5344CB8AC3E}">
        <p14:creationId xmlns:p14="http://schemas.microsoft.com/office/powerpoint/2010/main" val="118765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8053</TotalTime>
  <Words>788</Words>
  <Application>Microsoft Office PowerPoint</Application>
  <PresentationFormat>Màn hình rộng</PresentationFormat>
  <Paragraphs>99</Paragraphs>
  <Slides>17</Slides>
  <Notes>3</Notes>
  <HiddenSlides>0</HiddenSlides>
  <MMClips>1</MMClips>
  <ScaleCrop>false</ScaleCrop>
  <HeadingPairs>
    <vt:vector size="6" baseType="variant">
      <vt:variant>
        <vt:lpstr>Phông được Dùng</vt:lpstr>
      </vt:variant>
      <vt:variant>
        <vt:i4>19</vt:i4>
      </vt:variant>
      <vt:variant>
        <vt:lpstr>Chủ đề</vt:lpstr>
      </vt:variant>
      <vt:variant>
        <vt:i4>2</vt:i4>
      </vt:variant>
      <vt:variant>
        <vt:lpstr>Tiêu đề Bản chiếu</vt:lpstr>
      </vt:variant>
      <vt:variant>
        <vt:i4>17</vt:i4>
      </vt:variant>
    </vt:vector>
  </HeadingPairs>
  <TitlesOfParts>
    <vt:vector size="38" baseType="lpstr">
      <vt:lpstr>微软雅黑</vt:lpstr>
      <vt:lpstr>#9Slide02 Noi dung rat dai</vt:lpstr>
      <vt:lpstr>Arial</vt:lpstr>
      <vt:lpstr>Calibri</vt:lpstr>
      <vt:lpstr>等线</vt:lpstr>
      <vt:lpstr>Gill Sans MT</vt:lpstr>
      <vt:lpstr>iCiel Cadena</vt:lpstr>
      <vt:lpstr>Segoe Print</vt:lpstr>
      <vt:lpstr>Sitka Subheading</vt:lpstr>
      <vt:lpstr>SVN-Adam Gorry</vt:lpstr>
      <vt:lpstr>SVN-Androgyne</vt:lpstr>
      <vt:lpstr>SVN-Avo</vt:lpstr>
      <vt:lpstr>SVN-SAF</vt:lpstr>
      <vt:lpstr>Times New Roman</vt:lpstr>
      <vt:lpstr>UTM Avo</vt:lpstr>
      <vt:lpstr>UVF Salome</vt:lpstr>
      <vt:lpstr>Verdana</vt:lpstr>
      <vt:lpstr>Wingdings 2</vt:lpstr>
      <vt:lpstr>方正黑体_GBK</vt:lpstr>
      <vt:lpstr>1_Office 主题</vt:lpstr>
      <vt:lpstr>Solstice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Administrator</cp:lastModifiedBy>
  <cp:revision>229</cp:revision>
  <dcterms:created xsi:type="dcterms:W3CDTF">2021-11-14T08:33:55Z</dcterms:created>
  <dcterms:modified xsi:type="dcterms:W3CDTF">2023-06-14T14:43:28Z</dcterms:modified>
</cp:coreProperties>
</file>