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19"/>
  </p:notesMasterIdLst>
  <p:sldIdLst>
    <p:sldId id="563" r:id="rId2"/>
    <p:sldId id="558" r:id="rId3"/>
    <p:sldId id="612" r:id="rId4"/>
    <p:sldId id="613" r:id="rId5"/>
    <p:sldId id="614" r:id="rId6"/>
    <p:sldId id="615" r:id="rId7"/>
    <p:sldId id="616" r:id="rId8"/>
    <p:sldId id="617" r:id="rId9"/>
    <p:sldId id="618" r:id="rId10"/>
    <p:sldId id="606" r:id="rId11"/>
    <p:sldId id="608" r:id="rId12"/>
    <p:sldId id="609" r:id="rId13"/>
    <p:sldId id="607" r:id="rId14"/>
    <p:sldId id="610" r:id="rId15"/>
    <p:sldId id="611" r:id="rId16"/>
    <p:sldId id="624" r:id="rId17"/>
    <p:sldId id="62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 Sans Extrabold" panose="020B0604020202020204" charset="0"/>
      <p:bold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Segoe UI Black" panose="020B0A02040204020203" pitchFamily="34" charset="0"/>
      <p:bold r:id="rId32"/>
      <p:boldItalic r:id="rId33"/>
    </p:embeddedFont>
    <p:embeddedFont>
      <p:font typeface="Sitka Text" panose="02000505000000020004" pitchFamily="2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D Digi Kyokasho NK-B" panose="02020700000000000000" pitchFamily="18" charset="-128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2055" autoAdjust="0"/>
  </p:normalViewPr>
  <p:slideViewPr>
    <p:cSldViewPr>
      <p:cViewPr>
        <p:scale>
          <a:sx n="100" d="100"/>
          <a:sy n="100" d="100"/>
        </p:scale>
        <p:origin x="18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7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chart" Target="../charts/chart1.xml"/><Relationship Id="rId7" Type="http://schemas.openxmlformats.org/officeDocument/2006/relationships/slide" Target="slide3.xml"/><Relationship Id="rId12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4.xml"/><Relationship Id="rId5" Type="http://schemas.openxmlformats.org/officeDocument/2006/relationships/slide" Target="slide2.xml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.xml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" Target="slide1.xml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5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6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7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8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9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0" action="ppaction://hlinksldjump"/>
              </a:rPr>
              <a:t>03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1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059" y="1519475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61194" y="3706473"/>
              <a:ext cx="652664" cy="177728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trỏ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 F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 J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/>
                <a:t>Phím</a:t>
              </a:r>
              <a:r>
                <a:rPr lang="en-US" sz="2800" dirty="0"/>
                <a:t>  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 L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886292" y="1675952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70810" y="3934337"/>
              <a:ext cx="298109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giữ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sạch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sẽ</a:t>
              </a:r>
              <a:endParaRPr lang="en-US" sz="2400" dirty="0">
                <a:latin typeface="UTM Avo" panose="02040603050506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02766" y="3936294"/>
              <a:ext cx="298109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cần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nhìn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70810" y="4133991"/>
              <a:ext cx="300818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Giữ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sạch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sẽ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và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cần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nhìn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bàn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02766" y="4150640"/>
              <a:ext cx="329661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Gõ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nhanh</a:t>
              </a:r>
              <a:r>
                <a:rPr lang="en-US" sz="2400" dirty="0">
                  <a:latin typeface="UTM Avo" panose="02040603050506020204"/>
                </a:rPr>
                <a:t>, </a:t>
              </a:r>
              <a:r>
                <a:rPr lang="en-US" sz="2400" dirty="0" err="1">
                  <a:latin typeface="UTM Avo" panose="02040603050506020204"/>
                </a:rPr>
                <a:t>không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chính</a:t>
              </a:r>
              <a:r>
                <a:rPr lang="en-US" sz="2400" dirty="0">
                  <a:latin typeface="UTM Avo" panose="02040603050506020204"/>
                </a:rPr>
                <a:t> </a:t>
              </a:r>
              <a:r>
                <a:rPr lang="en-US" sz="2400" dirty="0" err="1">
                  <a:latin typeface="UTM Avo" panose="02040603050506020204"/>
                </a:rPr>
                <a:t>xác</a:t>
              </a:r>
              <a:endParaRPr lang="en-US" sz="2400" dirty="0">
                <a:latin typeface="UTM Avo" panose="02040603050506020204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/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6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9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223279" cy="756517"/>
            <a:chOff x="4630626" y="5511366"/>
            <a:chExt cx="3223279" cy="7565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671590" y="5744665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</a:t>
              </a:r>
              <a:r>
                <a:rPr lang="vi-VN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ới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C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X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dirty="0" err="1"/>
                <a:t>Phím</a:t>
              </a:r>
              <a:r>
                <a:rPr lang="en-US" sz="2800" dirty="0"/>
                <a:t> V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Ngón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trỏ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ở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2, 3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6, 7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/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4, 5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dirty="0" err="1"/>
                <a:t>Phím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8, 9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37132" y="3695757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Chúc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mừng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" descr="Thực Vật, Hoa, Nhà Máy, Tăng">
            <a:extLst>
              <a:ext uri="{FF2B5EF4-FFF2-40B4-BE49-F238E27FC236}">
                <a16:creationId xmlns:a16="http://schemas.microsoft.com/office/drawing/2014/main" id="{6BECB0BD-1F89-434A-AEBD-F5C49712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67" y="2813964"/>
            <a:ext cx="2158582" cy="27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473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9100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78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93854" y="2931908"/>
            <a:ext cx="8870770" cy="831762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614224" y="5190776"/>
            <a:ext cx="8999747" cy="831762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322A27-5BD4-4BFD-A214-5B42096AAD4A}"/>
              </a:ext>
            </a:extLst>
          </p:cNvPr>
          <p:cNvSpPr/>
          <p:nvPr/>
        </p:nvSpPr>
        <p:spPr>
          <a:xfrm>
            <a:off x="3944621" y="3089214"/>
            <a:ext cx="7669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Giải thích được lợi ích của việc gõ bàn phím đúng cách</a:t>
            </a:r>
            <a:endParaRPr lang="en-US" sz="2400" dirty="0">
              <a:solidFill>
                <a:srgbClr val="403F41"/>
              </a:solidFill>
              <a:latin typeface="MyriadPro-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0C2CE-1DDF-4592-BA25-94662B0CF54B}"/>
              </a:ext>
            </a:extLst>
          </p:cNvPr>
          <p:cNvSpPr/>
          <p:nvPr/>
        </p:nvSpPr>
        <p:spPr>
          <a:xfrm>
            <a:off x="3892032" y="5348173"/>
            <a:ext cx="7608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900" dirty="0">
                <a:solidFill>
                  <a:srgbClr val="403F41"/>
                </a:solidFill>
                <a:latin typeface="ZapfDingbatsITCbyBT-Regular"/>
              </a:rPr>
              <a:t>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Gõ được đúng cách một đoạn văn bản ngắn khoảng 50 từ</a:t>
            </a:r>
            <a:r>
              <a:rPr lang="vi-VN" sz="2400" dirty="0"/>
              <a:t> </a:t>
            </a:r>
            <a:endParaRPr lang="en-US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0AA494-B4B7-4988-87FE-FE1369C32008}"/>
              </a:ext>
            </a:extLst>
          </p:cNvPr>
          <p:cNvGrpSpPr/>
          <p:nvPr/>
        </p:nvGrpSpPr>
        <p:grpSpPr>
          <a:xfrm>
            <a:off x="2614223" y="4071391"/>
            <a:ext cx="8999747" cy="831762"/>
            <a:chOff x="3021825" y="2309513"/>
            <a:chExt cx="7755655" cy="71649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E16450-5287-4BBF-A9E6-E1B333AEFF8B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64">
              <a:extLst>
                <a:ext uri="{FF2B5EF4-FFF2-40B4-BE49-F238E27FC236}">
                  <a16:creationId xmlns:a16="http://schemas.microsoft.com/office/drawing/2014/main" id="{6622BDA7-50C6-4383-B8F9-2D6AB5E6D882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id="{36AD08BD-67C5-4391-8575-A8FFC80CE9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D7C2C62-08CE-45EB-ACB8-DAD358044077}"/>
              </a:ext>
            </a:extLst>
          </p:cNvPr>
          <p:cNvSpPr/>
          <p:nvPr/>
        </p:nvSpPr>
        <p:spPr>
          <a:xfrm>
            <a:off x="3885080" y="4122068"/>
            <a:ext cx="7682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3F41"/>
                </a:solidFill>
                <a:latin typeface="MyriadPro-Regular"/>
              </a:rPr>
              <a:t>- </a:t>
            </a:r>
            <a:r>
              <a:rPr lang="vi-VN" sz="2400" dirty="0">
                <a:solidFill>
                  <a:srgbClr val="403F41"/>
                </a:solidFill>
                <a:latin typeface="MyriadPro-Regular"/>
              </a:rPr>
              <a:t>Biết vị trí đặt các ngón tay khi gõ hàng phím số và thực hiện</a:t>
            </a:r>
            <a:br>
              <a:rPr lang="vi-VN" sz="2400" dirty="0">
                <a:solidFill>
                  <a:srgbClr val="403F41"/>
                </a:solidFill>
                <a:latin typeface="MyriadPro-Regular"/>
              </a:rPr>
            </a:br>
            <a:r>
              <a:rPr lang="vi-VN" sz="2400" dirty="0">
                <a:solidFill>
                  <a:srgbClr val="403F41"/>
                </a:solidFill>
                <a:latin typeface="MyriadPro-Regular"/>
              </a:rPr>
              <a:t>được thao tác gõ đúng cách.</a:t>
            </a:r>
            <a:br>
              <a:rPr lang="vi-VN" sz="2400" dirty="0">
                <a:solidFill>
                  <a:srgbClr val="403F41"/>
                </a:solidFill>
                <a:latin typeface="MyriadPro-Regular"/>
              </a:rPr>
            </a:br>
            <a:endParaRPr lang="en-US" sz="2400" dirty="0">
              <a:solidFill>
                <a:srgbClr val="403F41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8B277-626F-4CD0-B3B2-0F74AEF1CBD3}"/>
              </a:ext>
            </a:extLst>
          </p:cNvPr>
          <p:cNvSpPr/>
          <p:nvPr/>
        </p:nvSpPr>
        <p:spPr>
          <a:xfrm>
            <a:off x="4403402" y="22818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MyriadPro-Semibold"/>
              </a:rPr>
              <a:t>Sau bài này em sẽ: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1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F0D91-5262-40B0-AD89-78065047F1F7}"/>
              </a:ext>
            </a:extLst>
          </p:cNvPr>
          <p:cNvSpPr/>
          <p:nvPr/>
        </p:nvSpPr>
        <p:spPr>
          <a:xfrm>
            <a:off x="707169" y="3692575"/>
            <a:ext cx="2889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nhường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25920-149B-47E8-A5A5-583724B0F15C}"/>
              </a:ext>
            </a:extLst>
          </p:cNvPr>
          <p:cNvSpPr/>
          <p:nvPr/>
        </p:nvSpPr>
        <p:spPr>
          <a:xfrm>
            <a:off x="707169" y="5222435"/>
            <a:ext cx="2693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Ai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defTabSz="342900"/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thôi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9953A-2621-4612-98DF-D0F16527F0D8}"/>
              </a:ext>
            </a:extLst>
          </p:cNvPr>
          <p:cNvSpPr txBox="1"/>
          <p:nvPr/>
        </p:nvSpPr>
        <p:spPr>
          <a:xfrm>
            <a:off x="46013" y="1888319"/>
            <a:ext cx="7101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cách</a:t>
            </a:r>
            <a:endParaRPr lang="vi-VN" sz="32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65DA0-5AE2-4500-8A36-559303B851FF}"/>
              </a:ext>
            </a:extLst>
          </p:cNvPr>
          <p:cNvSpPr txBox="1"/>
          <p:nvPr/>
        </p:nvSpPr>
        <p:spPr>
          <a:xfrm>
            <a:off x="534949" y="2588663"/>
            <a:ext cx="1865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Sitka Text" pitchFamily="2" charset="0"/>
                <a:ea typeface="UD Digi Kyokasho NK-B" panose="020B0400000000000000" pitchFamily="18" charset="-128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B7728-6673-4051-A851-067C22956766}"/>
              </a:ext>
            </a:extLst>
          </p:cNvPr>
          <p:cNvSpPr txBox="1"/>
          <p:nvPr/>
        </p:nvSpPr>
        <p:spPr>
          <a:xfrm>
            <a:off x="2173734" y="2564141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BC6614-0708-489D-8A0C-5296661C41DF}"/>
              </a:ext>
            </a:extLst>
          </p:cNvPr>
          <p:cNvSpPr txBox="1"/>
          <p:nvPr/>
        </p:nvSpPr>
        <p:spPr>
          <a:xfrm>
            <a:off x="2801215" y="2547956"/>
            <a:ext cx="806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/>
              </a:rPr>
              <a:t>Tập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đúng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đoạn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thơ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đây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Em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thể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dấu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24B95-5FD0-4171-AA84-1CDD71FC0075}"/>
              </a:ext>
            </a:extLst>
          </p:cNvPr>
          <p:cNvSpPr txBox="1"/>
          <p:nvPr/>
        </p:nvSpPr>
        <p:spPr>
          <a:xfrm>
            <a:off x="1154727" y="3228945"/>
            <a:ext cx="1253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/>
              </a:rPr>
              <a:t>LÀM ANH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B8996A-3D5A-47DC-9C9A-122668F1D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40" y="3019550"/>
            <a:ext cx="4680270" cy="2543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AF9B5-C580-4F7F-AC8C-A4BE0C3EE9C5}"/>
              </a:ext>
            </a:extLst>
          </p:cNvPr>
          <p:cNvSpPr txBox="1"/>
          <p:nvPr/>
        </p:nvSpPr>
        <p:spPr>
          <a:xfrm>
            <a:off x="4162324" y="5524421"/>
            <a:ext cx="374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latin typeface="UTM Avo" panose="02040603050506020204"/>
              </a:rPr>
              <a:t>Trích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bài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Làm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anh</a:t>
            </a:r>
            <a:r>
              <a:rPr lang="en-US" sz="1600" i="1" dirty="0">
                <a:latin typeface="UTM Avo" panose="02040603050506020204"/>
              </a:rPr>
              <a:t> - Phan </a:t>
            </a:r>
            <a:r>
              <a:rPr lang="en-US" sz="1600" i="1" dirty="0" err="1">
                <a:latin typeface="UTM Avo" panose="02040603050506020204"/>
              </a:rPr>
              <a:t>Thị</a:t>
            </a:r>
            <a:r>
              <a:rPr lang="en-US" sz="1600" i="1" dirty="0">
                <a:latin typeface="UTM Avo" panose="02040603050506020204"/>
              </a:rPr>
              <a:t> Thanh </a:t>
            </a:r>
            <a:r>
              <a:rPr lang="en-US" sz="1600" i="1" dirty="0" err="1">
                <a:latin typeface="UTM Avo" panose="02040603050506020204"/>
              </a:rPr>
              <a:t>Nhàn</a:t>
            </a:r>
            <a:r>
              <a:rPr lang="en-US" sz="1600" i="1" dirty="0">
                <a:latin typeface="UTM Avo" panose="02040603050506020204"/>
              </a:rPr>
              <a:t> - SGK </a:t>
            </a:r>
            <a:r>
              <a:rPr lang="en-US" sz="1600" i="1" dirty="0" err="1">
                <a:latin typeface="UTM Avo" panose="02040603050506020204"/>
              </a:rPr>
              <a:t>Tiếng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Việt</a:t>
            </a:r>
            <a:r>
              <a:rPr lang="en-US" sz="1600" i="1" dirty="0">
                <a:latin typeface="UTM Avo" panose="02040603050506020204"/>
              </a:rPr>
              <a:t> 1 - </a:t>
            </a:r>
            <a:r>
              <a:rPr lang="en-US" sz="1600" i="1" dirty="0" err="1">
                <a:latin typeface="UTM Avo" panose="02040603050506020204"/>
              </a:rPr>
              <a:t>Tập</a:t>
            </a:r>
            <a:r>
              <a:rPr lang="en-US" sz="1600" i="1" dirty="0">
                <a:latin typeface="UTM Avo" panose="02040603050506020204"/>
              </a:rPr>
              <a:t>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698A0-FB36-4ED4-8237-6F68D527608B}"/>
              </a:ext>
            </a:extLst>
          </p:cNvPr>
          <p:cNvSpPr txBox="1"/>
          <p:nvPr/>
        </p:nvSpPr>
        <p:spPr>
          <a:xfrm>
            <a:off x="4349299" y="6095734"/>
            <a:ext cx="3401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UTM Avo" panose="02040603050506020204"/>
              </a:rPr>
              <a:t>(</a:t>
            </a:r>
            <a:r>
              <a:rPr lang="en-US" sz="1600" i="1" dirty="0" err="1">
                <a:latin typeface="UTM Avo" panose="02040603050506020204"/>
              </a:rPr>
              <a:t>Bộ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sách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Kết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nối</a:t>
            </a:r>
            <a:r>
              <a:rPr lang="en-US" sz="1600" i="1" dirty="0">
                <a:latin typeface="UTM Avo" panose="02040603050506020204"/>
              </a:rPr>
              <a:t> tri </a:t>
            </a:r>
            <a:r>
              <a:rPr lang="en-US" sz="1600" i="1" dirty="0" err="1">
                <a:latin typeface="UTM Avo" panose="02040603050506020204"/>
              </a:rPr>
              <a:t>thức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với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cuộc</a:t>
            </a:r>
            <a:r>
              <a:rPr lang="en-US" sz="1600" i="1" dirty="0">
                <a:latin typeface="UTM Avo" panose="02040603050506020204"/>
              </a:rPr>
              <a:t> </a:t>
            </a:r>
            <a:r>
              <a:rPr lang="en-US" sz="1600" i="1" dirty="0" err="1">
                <a:latin typeface="UTM Avo" panose="02040603050506020204"/>
              </a:rPr>
              <a:t>sống</a:t>
            </a:r>
            <a:r>
              <a:rPr lang="en-US" sz="1600" i="1" dirty="0">
                <a:latin typeface="UTM Avo" panose="02040603050506020204"/>
              </a:rPr>
              <a:t>)</a:t>
            </a:r>
            <a:endParaRPr lang="en-US" sz="1600" dirty="0">
              <a:latin typeface="UTM Avo" panose="02040603050506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2D4A24-E296-434B-A3C8-BC5A45CAA795}"/>
              </a:ext>
            </a:extLst>
          </p:cNvPr>
          <p:cNvSpPr txBox="1"/>
          <p:nvPr/>
        </p:nvSpPr>
        <p:spPr>
          <a:xfrm>
            <a:off x="8261700" y="3849189"/>
            <a:ext cx="3701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1: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Nh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á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y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đ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ú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chuột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v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à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o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biểu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   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trên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màn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nền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khởi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phần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mềm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Notepad.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7D1EF99-FA4B-4F31-AFE4-64A5A6EE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6" descr="Tập gõ đúng cách đoạn thơ sau đây">
            <a:extLst>
              <a:ext uri="{FF2B5EF4-FFF2-40B4-BE49-F238E27FC236}">
                <a16:creationId xmlns:a16="http://schemas.microsoft.com/office/drawing/2014/main" id="{ECE7833E-C86C-4077-AB04-214B78FD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21" y="4211216"/>
            <a:ext cx="2762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7E980E3E-F0A3-4D3B-8C80-905390CD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32" y="4984450"/>
            <a:ext cx="38124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Đặt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ngón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tay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vị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trí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xuất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phát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đoạn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thơ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Lưu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ý: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Sử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dụng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phím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Caps Lock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hoặc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phím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Shift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hoa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F5B09-3D84-4042-BCF6-F8C14FE91C50}"/>
              </a:ext>
            </a:extLst>
          </p:cNvPr>
          <p:cNvSpPr txBox="1"/>
          <p:nvPr/>
        </p:nvSpPr>
        <p:spPr>
          <a:xfrm>
            <a:off x="8710474" y="3361412"/>
            <a:ext cx="27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DẪN</a:t>
            </a:r>
          </a:p>
        </p:txBody>
      </p:sp>
    </p:spTree>
    <p:extLst>
      <p:ext uri="{BB962C8B-B14F-4D97-AF65-F5344CB8AC3E}">
        <p14:creationId xmlns:p14="http://schemas.microsoft.com/office/powerpoint/2010/main" val="20650281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6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D3827-4FA5-4F1C-9117-C00F2BAD6582}"/>
              </a:ext>
            </a:extLst>
          </p:cNvPr>
          <p:cNvSpPr txBox="1"/>
          <p:nvPr/>
        </p:nvSpPr>
        <p:spPr>
          <a:xfrm>
            <a:off x="287780" y="2275478"/>
            <a:ext cx="198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NHIỆM VỤ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F95C7-6FEF-4532-B528-86E1B85657E2}"/>
              </a:ext>
            </a:extLst>
          </p:cNvPr>
          <p:cNvSpPr txBox="1"/>
          <p:nvPr/>
        </p:nvSpPr>
        <p:spPr>
          <a:xfrm>
            <a:off x="1922909" y="2212728"/>
            <a:ext cx="378302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A9C4D-95DB-41B5-92D9-FDD58D892ADC}"/>
              </a:ext>
            </a:extLst>
          </p:cNvPr>
          <p:cNvSpPr txBox="1"/>
          <p:nvPr/>
        </p:nvSpPr>
        <p:spPr>
          <a:xfrm>
            <a:off x="2430235" y="2254243"/>
            <a:ext cx="886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/>
              </a:rPr>
              <a:t>Tập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đúng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đoạn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văn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bản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sau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Em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thể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dấu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6F488-6E10-4CD9-91FA-68B8EA2CBC38}"/>
              </a:ext>
            </a:extLst>
          </p:cNvPr>
          <p:cNvSpPr txBox="1"/>
          <p:nvPr/>
        </p:nvSpPr>
        <p:spPr>
          <a:xfrm>
            <a:off x="745107" y="2800813"/>
            <a:ext cx="393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a)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sô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điện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thoại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khẩn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cấp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448E2-38D9-4477-89BF-C30BDEC09853}"/>
              </a:ext>
            </a:extLst>
          </p:cNvPr>
          <p:cNvSpPr txBox="1"/>
          <p:nvPr/>
        </p:nvSpPr>
        <p:spPr>
          <a:xfrm>
            <a:off x="1158061" y="3170145"/>
            <a:ext cx="3371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/>
              </a:rPr>
              <a:t>111 – </a:t>
            </a:r>
            <a:r>
              <a:rPr lang="en-US" sz="2400" dirty="0" err="1">
                <a:latin typeface="UTM Avo" panose="02040603050506020204"/>
              </a:rPr>
              <a:t>Bảo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vệ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trẻ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em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112 – </a:t>
            </a:r>
            <a:r>
              <a:rPr lang="en-US" sz="2400" dirty="0" err="1">
                <a:latin typeface="UTM Avo" panose="02040603050506020204"/>
              </a:rPr>
              <a:t>Tìm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kiếm</a:t>
            </a:r>
            <a:r>
              <a:rPr lang="en-US" sz="2400" dirty="0">
                <a:latin typeface="UTM Avo" panose="02040603050506020204"/>
              </a:rPr>
              <a:t> ,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nạn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113 – </a:t>
            </a:r>
            <a:r>
              <a:rPr lang="en-US" sz="2400" dirty="0" err="1">
                <a:latin typeface="UTM Avo" panose="02040603050506020204"/>
              </a:rPr>
              <a:t>Công</a:t>
            </a:r>
            <a:r>
              <a:rPr lang="en-US" sz="2400" dirty="0">
                <a:latin typeface="UTM Avo" panose="02040603050506020204"/>
              </a:rPr>
              <a:t> an</a:t>
            </a:r>
          </a:p>
          <a:p>
            <a:r>
              <a:rPr lang="en-US" sz="2400" dirty="0">
                <a:latin typeface="UTM Avo" panose="02040603050506020204"/>
              </a:rPr>
              <a:t>114 –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hỏa</a:t>
            </a:r>
            <a:endParaRPr lang="en-US" sz="2400" dirty="0">
              <a:latin typeface="UTM Avo" panose="02040603050506020204"/>
            </a:endParaRPr>
          </a:p>
          <a:p>
            <a:r>
              <a:rPr lang="en-US" sz="2400" dirty="0">
                <a:latin typeface="UTM Avo" panose="02040603050506020204"/>
              </a:rPr>
              <a:t>115 – </a:t>
            </a:r>
            <a:r>
              <a:rPr lang="en-US" sz="2400" dirty="0" err="1">
                <a:latin typeface="UTM Avo" panose="02040603050506020204"/>
              </a:rPr>
              <a:t>Cấp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cứu</a:t>
            </a:r>
            <a:r>
              <a:rPr lang="en-US" sz="2400" dirty="0">
                <a:latin typeface="UTM Avo" panose="02040603050506020204"/>
              </a:rPr>
              <a:t> </a:t>
            </a:r>
          </a:p>
          <a:p>
            <a:endParaRPr lang="en-US" sz="2400" dirty="0">
              <a:latin typeface="UTM Avo" panose="02040603050506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403DA-6541-4257-82F4-D2E6150FB37E}"/>
              </a:ext>
            </a:extLst>
          </p:cNvPr>
          <p:cNvSpPr txBox="1"/>
          <p:nvPr/>
        </p:nvSpPr>
        <p:spPr>
          <a:xfrm>
            <a:off x="5171531" y="2741816"/>
            <a:ext cx="6444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UTM Avo" panose="02040603050506020204"/>
              </a:rPr>
              <a:t>b)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Một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365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nhuận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366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,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4, 6, 9, 11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30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1, 3, 5, 7, 8, 10, 12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31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28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, </a:t>
            </a:r>
            <a:r>
              <a:rPr lang="en-US" sz="2400" dirty="0" err="1">
                <a:latin typeface="UTM Avo" panose="02040603050506020204"/>
              </a:rPr>
              <a:t>năm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nhuận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tháng</a:t>
            </a:r>
            <a:r>
              <a:rPr lang="en-US" sz="2400" dirty="0">
                <a:latin typeface="UTM Avo" panose="02040603050506020204"/>
              </a:rPr>
              <a:t> 2 </a:t>
            </a:r>
            <a:r>
              <a:rPr lang="en-US" sz="2400" dirty="0" err="1">
                <a:latin typeface="UTM Avo" panose="02040603050506020204"/>
              </a:rPr>
              <a:t>có</a:t>
            </a:r>
            <a:r>
              <a:rPr lang="en-US" sz="2400" dirty="0">
                <a:latin typeface="UTM Avo" panose="02040603050506020204"/>
              </a:rPr>
              <a:t> 29 </a:t>
            </a:r>
            <a:r>
              <a:rPr lang="en-US" sz="2400" dirty="0" err="1">
                <a:latin typeface="UTM Avo" panose="02040603050506020204"/>
              </a:rPr>
              <a:t>ngày</a:t>
            </a:r>
            <a:r>
              <a:rPr lang="en-US" sz="2400" dirty="0">
                <a:latin typeface="UTM Avo" panose="02040603050506020204"/>
              </a:rPr>
              <a:t>.</a:t>
            </a:r>
            <a:endParaRPr lang="en-US" sz="2400" b="1" dirty="0">
              <a:latin typeface="UTM Avo" panose="02040603050506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31E71-DBD3-462E-A965-655687C32654}"/>
              </a:ext>
            </a:extLst>
          </p:cNvPr>
          <p:cNvSpPr txBox="1"/>
          <p:nvPr/>
        </p:nvSpPr>
        <p:spPr>
          <a:xfrm>
            <a:off x="247337" y="4989026"/>
            <a:ext cx="228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Hướng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dẫn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 : </a:t>
            </a:r>
          </a:p>
        </p:txBody>
      </p:sp>
      <p:pic>
        <p:nvPicPr>
          <p:cNvPr id="4097" name="Picture 7" descr="Tập gõ đúng cách các đoạn văn bản sau">
            <a:extLst>
              <a:ext uri="{FF2B5EF4-FFF2-40B4-BE49-F238E27FC236}">
                <a16:creationId xmlns:a16="http://schemas.microsoft.com/office/drawing/2014/main" id="{A8C9FC8E-A63D-4AF7-B8FD-B0BBDF35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65" y="5545233"/>
            <a:ext cx="2762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3C1EC2-FD5D-4048-A0AC-7638E7EC57B5}"/>
              </a:ext>
            </a:extLst>
          </p:cNvPr>
          <p:cNvSpPr txBox="1"/>
          <p:nvPr/>
        </p:nvSpPr>
        <p:spPr>
          <a:xfrm>
            <a:off x="609600" y="5437157"/>
            <a:ext cx="9996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1: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Nh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á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y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đ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ú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chuột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v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à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o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biểu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  <a:ea typeface="Times New Roman" panose="02020603050405020304" pitchFamily="18" charset="0"/>
                <a:cs typeface="Roboto" panose="020B0604020202020204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     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trên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màn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nền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để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khởi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phần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Roboto" panose="020B0604020202020204" charset="0"/>
              </a:rPr>
              <a:t>mềm</a:t>
            </a:r>
            <a:r>
              <a:rPr lang="en-US" altLang="en-US" dirty="0">
                <a:solidFill>
                  <a:srgbClr val="FF0000"/>
                </a:solidFill>
                <a:latin typeface="Roboto" panose="020B0604020202020204" charset="0"/>
              </a:rPr>
              <a:t> Notepad.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EEC1CADA-BFF9-4E46-94F5-50A74BF0D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824413"/>
            <a:ext cx="103927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 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Bước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2: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Đặt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ngón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tay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vị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trí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xuất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phát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gõ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đoạn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thơ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Lưu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ý: 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Gõ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phím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mỗi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trước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phẩy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chấm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dấu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Roboto" panose="020B060402020202020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144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06279-C002-4ACE-B182-5D79E9CE7E12}"/>
              </a:ext>
            </a:extLst>
          </p:cNvPr>
          <p:cNvGrpSpPr/>
          <p:nvPr/>
        </p:nvGrpSpPr>
        <p:grpSpPr>
          <a:xfrm>
            <a:off x="45720" y="2137764"/>
            <a:ext cx="2262614" cy="790555"/>
            <a:chOff x="371924" y="337947"/>
            <a:chExt cx="3453081" cy="11443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03398-A15B-4D51-94E4-C4DF5953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1A2062-33AD-4410-A5F2-15798217FBCA}"/>
                </a:ext>
              </a:extLst>
            </p:cNvPr>
            <p:cNvSpPr/>
            <p:nvPr/>
          </p:nvSpPr>
          <p:spPr>
            <a:xfrm>
              <a:off x="1652195" y="337947"/>
              <a:ext cx="2172810" cy="732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32FD6-0199-4885-AC7A-37EBD581EB7F}"/>
              </a:ext>
            </a:extLst>
          </p:cNvPr>
          <p:cNvSpPr/>
          <p:nvPr/>
        </p:nvSpPr>
        <p:spPr>
          <a:xfrm>
            <a:off x="2137201" y="2135627"/>
            <a:ext cx="1000907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67E18534-14EB-4ACB-95E5-B70A24E62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" y="5029200"/>
            <a:ext cx="1828800" cy="1828800"/>
          </a:xfrm>
          <a:prstGeom prst="rect">
            <a:avLst/>
          </a:prstGeom>
        </p:spPr>
      </p:pic>
      <p:graphicFrame>
        <p:nvGraphicFramePr>
          <p:cNvPr id="13" name="Table 28">
            <a:extLst>
              <a:ext uri="{FF2B5EF4-FFF2-40B4-BE49-F238E27FC236}">
                <a16:creationId xmlns:a16="http://schemas.microsoft.com/office/drawing/2014/main" id="{B3168CB8-F6B4-4F6B-BC5A-06B579E70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63763"/>
              </p:ext>
            </p:extLst>
          </p:nvPr>
        </p:nvGraphicFramePr>
        <p:xfrm>
          <a:off x="2112276" y="2641919"/>
          <a:ext cx="6531641" cy="4008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06986">
                  <a:extLst>
                    <a:ext uri="{9D8B030D-6E8A-4147-A177-3AD203B41FA5}">
                      <a16:colId xmlns:a16="http://schemas.microsoft.com/office/drawing/2014/main" val="3049472007"/>
                    </a:ext>
                  </a:extLst>
                </a:gridCol>
                <a:gridCol w="3224655">
                  <a:extLst>
                    <a:ext uri="{9D8B030D-6E8A-4147-A177-3AD203B41FA5}">
                      <a16:colId xmlns:a16="http://schemas.microsoft.com/office/drawing/2014/main" val="3745305114"/>
                    </a:ext>
                  </a:extLst>
                </a:gridCol>
              </a:tblGrid>
              <a:tr h="369208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DCF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6DC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45030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1) Ngón trỏ tay trái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pt-BR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a) Gõ phím số 6, 7</a:t>
                      </a:r>
                      <a:endParaRPr lang="vi-VN" sz="2000" kern="120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05725"/>
                  </a:ext>
                </a:extLst>
              </a:tr>
              <a:tr h="498154"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Ngón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UTM Avo" panose="0204060305050602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b) Gõ phím số 8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550153"/>
                  </a:ext>
                </a:extLst>
              </a:tr>
              <a:tr h="437311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3) Ngón giữa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c) Gõ phím số 4, 5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92071"/>
                  </a:ext>
                </a:extLst>
              </a:tr>
              <a:tr h="470716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4) Ngón giữa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d) Gõ phím số 9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0462"/>
                  </a:ext>
                </a:extLst>
              </a:tr>
              <a:tr h="437311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5) Ngón áp út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e) Gõ phím số 3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54022"/>
                  </a:ext>
                </a:extLst>
              </a:tr>
              <a:tr h="470716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6) Ngón áp út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f) Gõ phím sô 1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74735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7) Ngón út tay trái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g) Gõ phím số 0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76558"/>
                  </a:ext>
                </a:extLst>
              </a:tr>
              <a:tr h="403289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latin typeface="UTM Avo" panose="02040603050506020204"/>
                        </a:rPr>
                        <a:t>  8) Ngón út tay phải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0" algn="l">
                        <a:lnSpc>
                          <a:spcPct val="120000"/>
                        </a:lnSpc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UTM Avo" panose="02040603050506020204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solidFill>
                      <a:srgbClr val="C7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5711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4A6DC99-675D-4F73-8BC4-A83901419A4A}"/>
              </a:ext>
            </a:extLst>
          </p:cNvPr>
          <p:cNvSpPr txBox="1"/>
          <p:nvPr/>
        </p:nvSpPr>
        <p:spPr>
          <a:xfrm>
            <a:off x="9412484" y="2834730"/>
            <a:ext cx="152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ĐÁP ÁN: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DB4D7-3CBF-4682-A16D-339737D646F2}"/>
              </a:ext>
            </a:extLst>
          </p:cNvPr>
          <p:cNvSpPr txBox="1"/>
          <p:nvPr/>
        </p:nvSpPr>
        <p:spPr>
          <a:xfrm>
            <a:off x="9470904" y="3342115"/>
            <a:ext cx="1217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1 – c 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2 – a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3 – e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4 – b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5 – h </a:t>
            </a:r>
            <a:b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</a:b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6 – d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7 – f </a:t>
            </a:r>
          </a:p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8 – g </a:t>
            </a:r>
          </a:p>
        </p:txBody>
      </p:sp>
    </p:spTree>
    <p:extLst>
      <p:ext uri="{BB962C8B-B14F-4D97-AF65-F5344CB8AC3E}">
        <p14:creationId xmlns:p14="http://schemas.microsoft.com/office/powerpoint/2010/main" val="9395854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64E6AC-ABB5-4E8C-A49D-F9F8248A0D41}"/>
              </a:ext>
            </a:extLst>
          </p:cNvPr>
          <p:cNvGrpSpPr/>
          <p:nvPr/>
        </p:nvGrpSpPr>
        <p:grpSpPr>
          <a:xfrm>
            <a:off x="45720" y="2290056"/>
            <a:ext cx="1973070" cy="651744"/>
            <a:chOff x="371924" y="467376"/>
            <a:chExt cx="3761537" cy="10149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D3A30-96CE-4D2A-9C26-2CCD25B9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72A99F-6EE7-4431-AE8E-1D685668A31B}"/>
                </a:ext>
              </a:extLst>
            </p:cNvPr>
            <p:cNvSpPr/>
            <p:nvPr/>
          </p:nvSpPr>
          <p:spPr>
            <a:xfrm>
              <a:off x="1752860" y="653374"/>
              <a:ext cx="2380601" cy="72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AC7E5-AA9A-4263-8B55-0A03AA64A774}"/>
              </a:ext>
            </a:extLst>
          </p:cNvPr>
          <p:cNvSpPr/>
          <p:nvPr/>
        </p:nvSpPr>
        <p:spPr>
          <a:xfrm>
            <a:off x="1905000" y="2313152"/>
            <a:ext cx="975134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67F7CBF-4B17-4DDA-9DA2-03DE10832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7" y="5014728"/>
            <a:ext cx="1843272" cy="1843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3AE1B0-C51D-41C4-9ABC-66043F98C37A}"/>
              </a:ext>
            </a:extLst>
          </p:cNvPr>
          <p:cNvSpPr txBox="1"/>
          <p:nvPr/>
        </p:nvSpPr>
        <p:spPr>
          <a:xfrm>
            <a:off x="2323626" y="3557089"/>
            <a:ext cx="94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/>
              </a:rPr>
              <a:t>a) Sau </a:t>
            </a:r>
            <a:r>
              <a:rPr lang="en-US" sz="2400" dirty="0" err="1">
                <a:latin typeface="UTM Avo" panose="02040603050506020204"/>
              </a:rPr>
              <a:t>khi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gõ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xong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một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phím</a:t>
            </a:r>
            <a:r>
              <a:rPr lang="en-US" sz="2400" dirty="0">
                <a:latin typeface="UTM Avo" panose="02040603050506020204"/>
              </a:rPr>
              <a:t>, </a:t>
            </a:r>
            <a:r>
              <a:rPr lang="en-US" sz="2400" dirty="0" err="1">
                <a:latin typeface="UTM Avo" panose="02040603050506020204"/>
              </a:rPr>
              <a:t>phải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đưa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ngón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tay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trở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về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vị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trí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xuất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phát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tương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trên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hàng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phím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cơ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sở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C5E25-CB87-48B6-AAF3-322615263791}"/>
              </a:ext>
            </a:extLst>
          </p:cNvPr>
          <p:cNvSpPr txBox="1"/>
          <p:nvPr/>
        </p:nvSpPr>
        <p:spPr>
          <a:xfrm>
            <a:off x="2318546" y="4406854"/>
            <a:ext cx="9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/>
              </a:rPr>
              <a:t>b) </a:t>
            </a:r>
            <a:r>
              <a:rPr lang="en-US" sz="2400" dirty="0" err="1">
                <a:latin typeface="UTM Avo" panose="02040603050506020204"/>
              </a:rPr>
              <a:t>Đặt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các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ngón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tay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vị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trí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xuất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phát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trên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hàng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phím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cơ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sở</a:t>
            </a:r>
            <a:r>
              <a:rPr lang="en-US" sz="2400" dirty="0">
                <a:latin typeface="UTM Avo" panose="02040603050506020204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10BF73-7CB5-4C5F-8285-B8E0B08D9225}"/>
              </a:ext>
            </a:extLst>
          </p:cNvPr>
          <p:cNvSpPr txBox="1"/>
          <p:nvPr/>
        </p:nvSpPr>
        <p:spPr>
          <a:xfrm>
            <a:off x="2323626" y="4992728"/>
            <a:ext cx="9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/>
              </a:rPr>
              <a:t>c) Vươn ngón tay để gõ phím số tương ứng mà ngón tay đó phụ trách.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221D6-1295-494D-95FD-135446DD03BB}"/>
              </a:ext>
            </a:extLst>
          </p:cNvPr>
          <p:cNvSpPr txBox="1"/>
          <p:nvPr/>
        </p:nvSpPr>
        <p:spPr>
          <a:xfrm>
            <a:off x="3483078" y="5791201"/>
            <a:ext cx="233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UTM Avo" panose="02040603050506020204"/>
              </a:rPr>
              <a:t>ĐÁP ÁN: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B6007-6180-4FA9-9436-27E6F147F431}"/>
              </a:ext>
            </a:extLst>
          </p:cNvPr>
          <p:cNvSpPr txBox="1"/>
          <p:nvPr/>
        </p:nvSpPr>
        <p:spPr>
          <a:xfrm>
            <a:off x="4648200" y="5791200"/>
            <a:ext cx="185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4">
                    <a:lumMod val="50000"/>
                  </a:schemeClr>
                </a:solidFill>
                <a:latin typeface="UTM Avo" panose="02040603050506020204"/>
              </a:rPr>
              <a:t>b – c – a </a:t>
            </a:r>
          </a:p>
        </p:txBody>
      </p:sp>
    </p:spTree>
    <p:extLst>
      <p:ext uri="{BB962C8B-B14F-4D97-AF65-F5344CB8AC3E}">
        <p14:creationId xmlns:p14="http://schemas.microsoft.com/office/powerpoint/2010/main" val="21550475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327F0-4E77-4A25-8E68-BCDA73895821}"/>
              </a:ext>
            </a:extLst>
          </p:cNvPr>
          <p:cNvGrpSpPr/>
          <p:nvPr/>
        </p:nvGrpSpPr>
        <p:grpSpPr>
          <a:xfrm>
            <a:off x="45720" y="2247798"/>
            <a:ext cx="3761537" cy="1181202"/>
            <a:chOff x="371924" y="384240"/>
            <a:chExt cx="3761537" cy="1181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95AE7-3344-420C-BF6C-F3CBE2F7E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CDDFC5-D584-44E2-B5C2-3C1C2D1042BD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C86A9-1B2A-44BF-B2CC-663116629739}"/>
              </a:ext>
            </a:extLst>
          </p:cNvPr>
          <p:cNvSpPr/>
          <p:nvPr/>
        </p:nvSpPr>
        <p:spPr>
          <a:xfrm>
            <a:off x="1325991" y="3288617"/>
            <a:ext cx="975134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 Em hãy khởi động phần mềm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và thực hành gõ bàn phím đúng cách để gõ lời một bài hát mà em thích.</a:t>
            </a:r>
            <a:endParaRPr lang="vi-VN" sz="28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6B78FC3A-3B84-4ACF-9196-FA1168967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735550"/>
            <a:ext cx="2182039" cy="21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71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11668</TotalTime>
  <Words>1115</Words>
  <Application>Microsoft Office PowerPoint</Application>
  <PresentationFormat>Widescreen</PresentationFormat>
  <Paragraphs>164</Paragraphs>
  <Slides>17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Times New Roman</vt:lpstr>
      <vt:lpstr>MyriadPro-Semibold</vt:lpstr>
      <vt:lpstr>Open Sans Extrabold</vt:lpstr>
      <vt:lpstr>#9Slide02 Noi dung rat dai</vt:lpstr>
      <vt:lpstr>Calibri Light</vt:lpstr>
      <vt:lpstr>Tahoma</vt:lpstr>
      <vt:lpstr>UD Digi Kyokasho NK-B</vt:lpstr>
      <vt:lpstr>SVN-SAF</vt:lpstr>
      <vt:lpstr>Arial</vt:lpstr>
      <vt:lpstr>Sitka Text</vt:lpstr>
      <vt:lpstr>ZapfDingbatsITCbyBT-Regular</vt:lpstr>
      <vt:lpstr>UTM Avo</vt:lpstr>
      <vt:lpstr>Roboto</vt:lpstr>
      <vt:lpstr>Segoe UI Black</vt:lpstr>
      <vt:lpstr>Calibri</vt:lpstr>
      <vt:lpstr>MyriadPro-Regular</vt:lpstr>
      <vt:lpstr>Verdana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Administrator</cp:lastModifiedBy>
  <cp:revision>1271</cp:revision>
  <dcterms:created xsi:type="dcterms:W3CDTF">2021-09-19T04:33:01Z</dcterms:created>
  <dcterms:modified xsi:type="dcterms:W3CDTF">2023-06-10T02:16:19Z</dcterms:modified>
  <cp:category>9Slide.vn</cp:category>
</cp:coreProperties>
</file>