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7" r:id="rId7"/>
    <p:sldId id="269" r:id="rId8"/>
    <p:sldId id="260" r:id="rId9"/>
    <p:sldId id="261" r:id="rId10"/>
    <p:sldId id="268" r:id="rId11"/>
    <p:sldId id="265" r:id="rId12"/>
    <p:sldId id="262" r:id="rId13"/>
    <p:sldId id="266"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091E62D-B8C8-4098-AEE4-B227A35CEA8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091E62D-B8C8-4098-AEE4-B227A35CEA8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091E62D-B8C8-4098-AEE4-B227A35CEA8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091E62D-B8C8-4098-AEE4-B227A35CEA8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091E62D-B8C8-4098-AEE4-B227A35CEA8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82218D-91C5-40EB-80C6-81EB67F4C27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091E62D-B8C8-4098-AEE4-B227A35CEA8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2218D-91C5-40EB-80C6-81EB67F4C27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091E62D-B8C8-4098-AEE4-B227A35CEA83}"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82218D-91C5-40EB-80C6-81EB67F4C27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091E62D-B8C8-4098-AEE4-B227A35CEA83}"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82218D-91C5-40EB-80C6-81EB67F4C27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91E62D-B8C8-4098-AEE4-B227A35CEA8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82218D-91C5-40EB-80C6-81EB67F4C27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091E62D-B8C8-4098-AEE4-B227A35CEA8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2218D-91C5-40EB-80C6-81EB67F4C27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091E62D-B8C8-4098-AEE4-B227A35CEA8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82218D-91C5-40EB-80C6-81EB67F4C27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91E62D-B8C8-4098-AEE4-B227A35CEA83}"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2218D-91C5-40EB-80C6-81EB67F4C27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7544" y="449504"/>
            <a:ext cx="8280920" cy="1569660"/>
          </a:xfrm>
          <a:prstGeom prst="rect">
            <a:avLst/>
          </a:prstGeom>
        </p:spPr>
        <p:txBody>
          <a:bodyPr wrap="square">
            <a:spAutoFit/>
          </a:bodyPr>
          <a:lstStyle/>
          <a:p>
            <a:pPr algn="ctr"/>
            <a:r>
              <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CHÀO MỪNG QUÝ THẦY CÔ VỀ DỰ GIỜ THĂM LỚP</a:t>
            </a:r>
            <a:endPar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2267744" y="2564904"/>
            <a:ext cx="4005840" cy="707886"/>
          </a:xfrm>
          <a:prstGeom prst="rect">
            <a:avLst/>
          </a:prstGeom>
        </p:spPr>
        <p:txBody>
          <a:bodyPr wrap="none">
            <a:spAutoFit/>
          </a:bodyPr>
          <a:lstStyle/>
          <a:p>
            <a:pPr algn="ctr"/>
            <a:r>
              <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MĨ THUẬT – LỚP 2</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9144000" cy="6857999"/>
          </a:xfrm>
        </p:spPr>
      </p:pic>
      <p:sp>
        <p:nvSpPr>
          <p:cNvPr id="5" name="Rectangle 4"/>
          <p:cNvSpPr/>
          <p:nvPr/>
        </p:nvSpPr>
        <p:spPr>
          <a:xfrm>
            <a:off x="395536" y="764704"/>
            <a:ext cx="8272201" cy="646331"/>
          </a:xfrm>
          <a:prstGeom prst="rect">
            <a:avLst/>
          </a:prstGeom>
        </p:spPr>
        <p:txBody>
          <a:bodyPr wrap="none">
            <a:spAutoFit/>
          </a:bodyPr>
          <a:lstStyle/>
          <a:p>
            <a:r>
              <a:rPr lang="en-US" sz="3600" b="1" dirty="0">
                <a:latin typeface="Times New Roman" panose="02020603050405020304" pitchFamily="18" charset="0"/>
                <a:cs typeface="Times New Roman" panose="02020603050405020304" pitchFamily="18" charset="0"/>
              </a:rPr>
              <a:t>TRƯNG BÀY SẢN PHẨM VÀ CHIA SẺ</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56"/>
            <a:ext cx="9144000" cy="1143000"/>
          </a:xfrm>
        </p:spPr>
        <p:txBody>
          <a:bodyPr>
            <a:normAutofit/>
          </a:bodyPr>
          <a:lstStyle/>
          <a:p>
            <a:r>
              <a:rPr lang="en-US" sz="2800" b="1" dirty="0">
                <a:solidFill>
                  <a:srgbClr val="FF0000"/>
                </a:solidFill>
                <a:latin typeface="Times New Roman" panose="02020603050405020304" pitchFamily="18" charset="0"/>
                <a:cs typeface="Times New Roman" panose="02020603050405020304" pitchFamily="18" charset="0"/>
              </a:rPr>
              <a:t>TẠO BỨC TRANH TẮC KÈ HOA TRONG RỪNG CÂY</a:t>
            </a:r>
            <a:endParaRPr lang="en-US" sz="2800" dirty="0"/>
          </a:p>
        </p:txBody>
      </p:sp>
      <p:pic>
        <p:nvPicPr>
          <p:cNvPr id="6146"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467544" y="908720"/>
            <a:ext cx="8064896"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 calcmode="lin" valueType="num">
                                      <p:cBhvr additive="base">
                                        <p:cTn id="14" dur="500" fill="hold"/>
                                        <p:tgtEl>
                                          <p:spTgt spid="6146"/>
                                        </p:tgtEl>
                                        <p:attrNameLst>
                                          <p:attrName>ppt_x</p:attrName>
                                        </p:attrNameLst>
                                      </p:cBhvr>
                                      <p:tavLst>
                                        <p:tav tm="0">
                                          <p:val>
                                            <p:strVal val="#ppt_x"/>
                                          </p:val>
                                        </p:tav>
                                        <p:tav tm="100000">
                                          <p:val>
                                            <p:strVal val="#ppt_x"/>
                                          </p:val>
                                        </p:tav>
                                      </p:tavLst>
                                    </p:anim>
                                    <p:anim calcmode="lin" valueType="num">
                                      <p:cBhvr additive="base">
                                        <p:cTn id="15"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 y="0"/>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71800" y="836712"/>
            <a:ext cx="2593980" cy="830997"/>
          </a:xfrm>
          <a:prstGeom prst="rect">
            <a:avLst/>
          </a:prstGeom>
        </p:spPr>
        <p:txBody>
          <a:bodyPr wrap="none">
            <a:spAutoFit/>
          </a:bodyPr>
          <a:lstStyle/>
          <a:p>
            <a:r>
              <a:rPr lang="en-US" sz="4800" b="1" dirty="0">
                <a:latin typeface="Times New Roman" panose="02020603050405020304" pitchFamily="18" charset="0"/>
                <a:cs typeface="Times New Roman" panose="02020603050405020304" pitchFamily="18" charset="0"/>
              </a:rPr>
              <a:t>DẶN DÒ</a:t>
            </a:r>
            <a:endParaRPr lang="en-US" sz="4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619672" y="2348880"/>
            <a:ext cx="6120680" cy="1938992"/>
          </a:xfrm>
          <a:prstGeom prst="rect">
            <a:avLst/>
          </a:prstGeom>
        </p:spPr>
        <p:txBody>
          <a:bodyPr wrap="square">
            <a:spAutoFit/>
          </a:bodyPr>
          <a:lstStyle/>
          <a:p>
            <a:r>
              <a:rPr lang="vi-VN" dirty="0"/>
              <a:t> </a:t>
            </a:r>
            <a:r>
              <a:rPr lang="en-US" sz="4000" b="1" dirty="0" err="1">
                <a:latin typeface="Times New Roman" panose="02020603050405020304" pitchFamily="18" charset="0"/>
                <a:cs typeface="Times New Roman" panose="02020603050405020304" pitchFamily="18" charset="0"/>
              </a:rPr>
              <a:t>Hoàn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thành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tiếp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vẽ</a:t>
            </a:r>
            <a:r>
              <a:rPr lang="en-US" sz="4000" b="1" dirty="0">
                <a:latin typeface="Times New Roman" panose="02020603050405020304" pitchFamily="18" charset="0"/>
                <a:cs typeface="Times New Roman" panose="02020603050405020304" pitchFamily="18" charset="0"/>
              </a:rPr>
              <a:t> </a:t>
            </a:r>
            <a:endParaRPr lang="en-US" sz="4000" b="1" dirty="0">
              <a:latin typeface="Times New Roman" panose="02020603050405020304" pitchFamily="18" charset="0"/>
              <a:cs typeface="Times New Roman" panose="02020603050405020304" pitchFamily="18" charset="0"/>
            </a:endParaRPr>
          </a:p>
          <a:p>
            <a:r>
              <a:rPr lang="en-US" sz="4000" b="1" dirty="0" err="1">
                <a:latin typeface="Times New Roman" panose="02020603050405020304" pitchFamily="18" charset="0"/>
                <a:cs typeface="Times New Roman" panose="02020603050405020304" pitchFamily="18" charset="0"/>
              </a:rPr>
              <a:t>Chuẩn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bị</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đồ</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dùng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học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sau</a:t>
            </a:r>
            <a:r>
              <a:rPr lang="en-US" sz="4000" b="1" dirty="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 y="0"/>
            <a:ext cx="9144000"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340768"/>
            <a:ext cx="9298058" cy="2462213"/>
          </a:xfrm>
          <a:prstGeom prst="rect">
            <a:avLst/>
          </a:prstGeom>
          <a:noFill/>
        </p:spPr>
        <p:txBody>
          <a:bodyPr wrap="none" rtlCol="0">
            <a:spAutoFit/>
          </a:bodyPr>
          <a:lstStyle/>
          <a:p>
            <a:r>
              <a:rPr lang="en-US" sz="4400" b="1" dirty="0">
                <a:solidFill>
                  <a:srgbClr val="FFC000"/>
                </a:solidFill>
                <a:latin typeface="Times New Roman" panose="02020603050405020304" pitchFamily="18" charset="0"/>
                <a:cs typeface="Times New Roman" panose="02020603050405020304" pitchFamily="18" charset="0"/>
              </a:rPr>
              <a:t>BÀI HỌC ĐẾN ĐÂY LÀ KẾT THÚC</a:t>
            </a:r>
            <a:endParaRPr lang="en-US" sz="4400" b="1" dirty="0">
              <a:solidFill>
                <a:srgbClr val="FFC000"/>
              </a:solidFill>
              <a:latin typeface="Times New Roman" panose="02020603050405020304" pitchFamily="18" charset="0"/>
              <a:cs typeface="Times New Roman" panose="02020603050405020304" pitchFamily="18" charset="0"/>
            </a:endParaRPr>
          </a:p>
          <a:p>
            <a:r>
              <a:rPr lang="en-US" sz="4400" b="1" dirty="0">
                <a:latin typeface="Times New Roman" panose="02020603050405020304" pitchFamily="18" charset="0"/>
                <a:cs typeface="Times New Roman" panose="02020603050405020304" pitchFamily="18" charset="0"/>
              </a:rPr>
              <a:t>                  </a:t>
            </a:r>
            <a:endParaRPr lang="en-US" sz="4400" b="1" dirty="0">
              <a:latin typeface="Times New Roman" panose="02020603050405020304" pitchFamily="18" charset="0"/>
              <a:cs typeface="Times New Roman" panose="02020603050405020304" pitchFamily="18" charset="0"/>
            </a:endParaRPr>
          </a:p>
          <a:p>
            <a:r>
              <a:rPr lang="en-US" sz="4400" b="1" dirty="0">
                <a:latin typeface="Times New Roman" panose="02020603050405020304" pitchFamily="18" charset="0"/>
                <a:cs typeface="Times New Roman" panose="02020603050405020304" pitchFamily="18" charset="0"/>
              </a:rPr>
              <a:t>                     </a:t>
            </a:r>
            <a:r>
              <a:rPr lang="en-US" sz="6600" b="1" dirty="0">
                <a:solidFill>
                  <a:srgbClr val="FFC000"/>
                </a:solidFill>
                <a:latin typeface="Times New Roman" panose="02020603050405020304" pitchFamily="18" charset="0"/>
                <a:cs typeface="Times New Roman" panose="02020603050405020304" pitchFamily="18" charset="0"/>
              </a:rPr>
              <a:t>THANKS!</a:t>
            </a:r>
            <a:endParaRPr lang="en-US" sz="6600" b="1" dirty="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KIỂM TRA ĐỒ DÙNG HỌC TẬP</a:t>
            </a:r>
            <a:br>
              <a:rPr lang="en-US" b="1" dirty="0">
                <a:solidFill>
                  <a:srgbClr val="FF0000"/>
                </a:solidFill>
                <a:latin typeface="Times New Roman" panose="02020603050405020304" pitchFamily="18" charset="0"/>
                <a:cs typeface="Times New Roman" panose="02020603050405020304" pitchFamily="18" charset="0"/>
              </a:rPr>
            </a:br>
            <a:endParaRPr lang="en-US" dirty="0"/>
          </a:p>
        </p:txBody>
      </p:sp>
      <p:pic>
        <p:nvPicPr>
          <p:cNvPr id="2050"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95536" y="1556792"/>
            <a:ext cx="7992888" cy="48965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1435100"/>
            <a:ext cx="9144000" cy="6858000"/>
          </a:xfrm>
        </p:spPr>
      </p:pic>
      <p:sp>
        <p:nvSpPr>
          <p:cNvPr id="5" name="Rectangle 4"/>
          <p:cNvSpPr/>
          <p:nvPr/>
        </p:nvSpPr>
        <p:spPr>
          <a:xfrm>
            <a:off x="467544" y="1268760"/>
            <a:ext cx="8563883" cy="2554545"/>
          </a:xfrm>
          <a:prstGeom prst="rect">
            <a:avLst/>
          </a:prstGeom>
        </p:spPr>
        <p:txBody>
          <a:bodyPr wrap="none">
            <a:spAutoFit/>
          </a:bodyPr>
          <a:lstStyle/>
          <a:p>
            <a:r>
              <a:rPr lang="en-US" sz="4000" b="1" dirty="0">
                <a:solidFill>
                  <a:srgbClr val="FF0000"/>
                </a:solidFill>
                <a:latin typeface="Times New Roman" panose="02020603050405020304" pitchFamily="18" charset="0"/>
                <a:cs typeface="Times New Roman" panose="02020603050405020304" pitchFamily="18" charset="0"/>
              </a:rPr>
              <a:t>                  MĨ THUẬT</a:t>
            </a:r>
            <a:endParaRPr lang="en-US" sz="4000" b="1" dirty="0">
              <a:solidFill>
                <a:srgbClr val="FF0000"/>
              </a:solidFill>
              <a:latin typeface="Times New Roman" panose="02020603050405020304" pitchFamily="18" charset="0"/>
              <a:cs typeface="Times New Roman" panose="02020603050405020304" pitchFamily="18" charset="0"/>
            </a:endParaRPr>
          </a:p>
          <a:p>
            <a:endParaRPr lang="en-US" sz="4000" b="1" dirty="0">
              <a:solidFill>
                <a:srgbClr val="FF0000"/>
              </a:solidFill>
              <a:latin typeface="Times New Roman" panose="02020603050405020304" pitchFamily="18" charset="0"/>
              <a:cs typeface="Times New Roman" panose="02020603050405020304" pitchFamily="18" charset="0"/>
            </a:endParaRPr>
          </a:p>
          <a:p>
            <a:r>
              <a:rPr lang="en-US" sz="4000" b="1" dirty="0">
                <a:solidFill>
                  <a:schemeClr val="tx2">
                    <a:lumMod val="60000"/>
                    <a:lumOff val="40000"/>
                  </a:schemeClr>
                </a:solidFill>
                <a:latin typeface="Times New Roman" panose="02020603050405020304" pitchFamily="18" charset="0"/>
                <a:cs typeface="Times New Roman" panose="02020603050405020304" pitchFamily="18" charset="0"/>
              </a:rPr>
              <a:t>CHỦ ĐỀ 4: KHU RỪNG NHIỆT ĐỚI</a:t>
            </a:r>
            <a:endParaRPr lang="en-US" sz="4000" b="1" dirty="0">
              <a:solidFill>
                <a:schemeClr val="tx2">
                  <a:lumMod val="60000"/>
                  <a:lumOff val="40000"/>
                </a:schemeClr>
              </a:solidFill>
              <a:latin typeface="Times New Roman" panose="02020603050405020304" pitchFamily="18" charset="0"/>
              <a:cs typeface="Times New Roman" panose="02020603050405020304" pitchFamily="18" charset="0"/>
            </a:endParaRPr>
          </a:p>
          <a:p>
            <a:r>
              <a:rPr lang="en-US" sz="4000"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BÀI 3: TẮC KÈ HOA</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686800" cy="1143000"/>
          </a:xfrm>
        </p:spPr>
        <p:txBody>
          <a:bodyPr>
            <a:normAutofit/>
          </a:bodyPr>
          <a:lstStyle/>
          <a:p>
            <a:r>
              <a:rPr lang="en-US" sz="3200" b="1" dirty="0">
                <a:solidFill>
                  <a:srgbClr val="FF0000"/>
                </a:solidFill>
                <a:latin typeface="Times New Roman" panose="02020603050405020304" pitchFamily="18" charset="0"/>
                <a:cs typeface="Times New Roman" panose="02020603050405020304" pitchFamily="18" charset="0"/>
              </a:rPr>
              <a:t>NHẬN BIẾT ĐẶC ĐIỂM CỦA TẮC KÈ HOA</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4788024" y="844279"/>
            <a:ext cx="4059675" cy="2224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4032448"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140968"/>
            <a:ext cx="7432068" cy="2470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552" y="5639682"/>
            <a:ext cx="6348148"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Tăc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kè</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maù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ntn</a:t>
            </a:r>
            <a:r>
              <a:rPr lang="en-US"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78604" y="6169407"/>
            <a:ext cx="6388287"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kè</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biệt</a:t>
            </a:r>
            <a:r>
              <a:rPr lang="en-US" sz="2800" b="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1000"/>
                                        <p:tgtEl>
                                          <p:spTgt spid="3075"/>
                                        </p:tgtEl>
                                      </p:cBhvr>
                                    </p:animEffect>
                                    <p:anim calcmode="lin" valueType="num">
                                      <p:cBhvr>
                                        <p:cTn id="15" dur="1000" fill="hold"/>
                                        <p:tgtEl>
                                          <p:spTgt spid="3075"/>
                                        </p:tgtEl>
                                        <p:attrNameLst>
                                          <p:attrName>ppt_x</p:attrName>
                                        </p:attrNameLst>
                                      </p:cBhvr>
                                      <p:tavLst>
                                        <p:tav tm="0">
                                          <p:val>
                                            <p:strVal val="#ppt_x"/>
                                          </p:val>
                                        </p:tav>
                                        <p:tav tm="100000">
                                          <p:val>
                                            <p:strVal val="#ppt_x"/>
                                          </p:val>
                                        </p:tav>
                                      </p:tavLst>
                                    </p:anim>
                                    <p:anim calcmode="lin" valueType="num">
                                      <p:cBhvr>
                                        <p:cTn id="16"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barn(inVertical)">
                                      <p:cBhvr>
                                        <p:cTn id="21" dur="500"/>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barn(inVertical)">
                                      <p:cBhvr>
                                        <p:cTn id="26" dur="5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463"/>
            <a:ext cx="8229600" cy="1143000"/>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CẤU TẠO TẮC KÈ HOA</a:t>
            </a:r>
            <a:endParaRPr lang="en-US" sz="3600" dirty="0"/>
          </a:p>
        </p:txBody>
      </p:sp>
      <p:pic>
        <p:nvPicPr>
          <p:cNvPr id="9218"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2051720" y="2060847"/>
            <a:ext cx="5112567" cy="3168353"/>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cxnSp>
        <p:nvCxnSpPr>
          <p:cNvPr id="4" name="Straight Arrow Connector 3"/>
          <p:cNvCxnSpPr/>
          <p:nvPr/>
        </p:nvCxnSpPr>
        <p:spPr>
          <a:xfrm flipV="1">
            <a:off x="6084168" y="1700808"/>
            <a:ext cx="79208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20272" y="1412776"/>
            <a:ext cx="561372" cy="369332"/>
          </a:xfrm>
          <a:prstGeom prst="rect">
            <a:avLst/>
          </a:prstGeom>
          <a:noFill/>
        </p:spPr>
        <p:txBody>
          <a:bodyPr wrap="none" rtlCol="0">
            <a:spAutoFit/>
          </a:bodyPr>
          <a:lstStyle/>
          <a:p>
            <a:r>
              <a:rPr lang="en-US" dirty="0" err="1"/>
              <a:t>Đầu</a:t>
            </a:r>
            <a:endParaRPr lang="en-US" dirty="0"/>
          </a:p>
        </p:txBody>
      </p:sp>
      <p:cxnSp>
        <p:nvCxnSpPr>
          <p:cNvPr id="12" name="Straight Arrow Connector 11"/>
          <p:cNvCxnSpPr/>
          <p:nvPr/>
        </p:nvCxnSpPr>
        <p:spPr>
          <a:xfrm flipH="1">
            <a:off x="1187624" y="4509120"/>
            <a:ext cx="72008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1560" y="5877272"/>
            <a:ext cx="625492" cy="369332"/>
          </a:xfrm>
          <a:prstGeom prst="rect">
            <a:avLst/>
          </a:prstGeom>
          <a:noFill/>
        </p:spPr>
        <p:txBody>
          <a:bodyPr wrap="none" rtlCol="0">
            <a:spAutoFit/>
          </a:bodyPr>
          <a:lstStyle/>
          <a:p>
            <a:r>
              <a:rPr lang="en-US" dirty="0" err="1"/>
              <a:t>Đuôi</a:t>
            </a:r>
            <a:endParaRPr lang="en-US" dirty="0"/>
          </a:p>
        </p:txBody>
      </p:sp>
      <p:cxnSp>
        <p:nvCxnSpPr>
          <p:cNvPr id="16" name="Straight Arrow Connector 15"/>
          <p:cNvCxnSpPr/>
          <p:nvPr/>
        </p:nvCxnSpPr>
        <p:spPr>
          <a:xfrm>
            <a:off x="4932040" y="3645024"/>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932040" y="3645024"/>
            <a:ext cx="1440160" cy="18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480212" y="5877272"/>
            <a:ext cx="1101432" cy="369332"/>
          </a:xfrm>
          <a:prstGeom prst="rect">
            <a:avLst/>
          </a:prstGeom>
          <a:noFill/>
        </p:spPr>
        <p:txBody>
          <a:bodyPr wrap="square" rtlCol="0">
            <a:spAutoFit/>
          </a:bodyPr>
          <a:lstStyle/>
          <a:p>
            <a:r>
              <a:rPr lang="en-US" dirty="0" err="1"/>
              <a:t>Chân</a:t>
            </a:r>
            <a:endParaRPr lang="en-US" dirty="0"/>
          </a:p>
        </p:txBody>
      </p:sp>
      <p:cxnSp>
        <p:nvCxnSpPr>
          <p:cNvPr id="22" name="Straight Arrow Connector 21"/>
          <p:cNvCxnSpPr/>
          <p:nvPr/>
        </p:nvCxnSpPr>
        <p:spPr>
          <a:xfrm>
            <a:off x="1907704" y="1782108"/>
            <a:ext cx="1296144" cy="7405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87624" y="1597442"/>
            <a:ext cx="651140" cy="369332"/>
          </a:xfrm>
          <a:prstGeom prst="rect">
            <a:avLst/>
          </a:prstGeom>
          <a:noFill/>
        </p:spPr>
        <p:txBody>
          <a:bodyPr wrap="none" rtlCol="0">
            <a:spAutoFit/>
          </a:bodyPr>
          <a:lstStyle/>
          <a:p>
            <a:r>
              <a:rPr lang="en-US" dirty="0" err="1"/>
              <a:t>Thân</a:t>
            </a:r>
            <a:endParaRPr lang="en-US" dirty="0"/>
          </a:p>
        </p:txBody>
      </p:sp>
      <p:cxnSp>
        <p:nvCxnSpPr>
          <p:cNvPr id="27" name="Straight Arrow Connector 26"/>
          <p:cNvCxnSpPr/>
          <p:nvPr/>
        </p:nvCxnSpPr>
        <p:spPr>
          <a:xfrm>
            <a:off x="6876256" y="2780928"/>
            <a:ext cx="7053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fade">
                                      <p:cBhvr>
                                        <p:cTn id="14" dur="1000"/>
                                        <p:tgtEl>
                                          <p:spTgt spid="9218"/>
                                        </p:tgtEl>
                                      </p:cBhvr>
                                    </p:animEffect>
                                    <p:anim calcmode="lin" valueType="num">
                                      <p:cBhvr>
                                        <p:cTn id="15" dur="1000" fill="hold"/>
                                        <p:tgtEl>
                                          <p:spTgt spid="9218"/>
                                        </p:tgtEl>
                                        <p:attrNameLst>
                                          <p:attrName>ppt_x</p:attrName>
                                        </p:attrNameLst>
                                      </p:cBhvr>
                                      <p:tavLst>
                                        <p:tav tm="0">
                                          <p:val>
                                            <p:strVal val="#ppt_x"/>
                                          </p:val>
                                        </p:tav>
                                        <p:tav tm="100000">
                                          <p:val>
                                            <p:strVal val="#ppt_x"/>
                                          </p:val>
                                        </p:tav>
                                      </p:tavLst>
                                    </p:anim>
                                    <p:anim calcmode="lin" valueType="num">
                                      <p:cBhvr>
                                        <p:cTn id="16"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9144000" cy="6857999"/>
          </a:xfrm>
        </p:spPr>
      </p:pic>
      <p:sp>
        <p:nvSpPr>
          <p:cNvPr id="5" name="Rectangle 4"/>
          <p:cNvSpPr/>
          <p:nvPr/>
        </p:nvSpPr>
        <p:spPr>
          <a:xfrm>
            <a:off x="434543" y="836712"/>
            <a:ext cx="8424936" cy="4216539"/>
          </a:xfrm>
          <a:prstGeom prst="rect">
            <a:avLst/>
          </a:prstGeom>
        </p:spPr>
        <p:txBody>
          <a:bodyPr wrap="square">
            <a:spAutoFit/>
          </a:bodyPr>
          <a:lstStyle/>
          <a:p>
            <a:r>
              <a:rPr lang="en-US" sz="2800" b="1" i="1" dirty="0">
                <a:latin typeface="Times New Roman" panose="02020603050405020304" pitchFamily="18" charset="0"/>
                <a:cs typeface="Times New Roman" panose="02020603050405020304" pitchFamily="18" charset="0"/>
              </a:rPr>
              <a:t>                         </a:t>
            </a:r>
            <a:r>
              <a:rPr lang="en-US" sz="4400" b="1" i="1" dirty="0">
                <a:latin typeface="Times New Roman" panose="02020603050405020304" pitchFamily="18" charset="0"/>
                <a:cs typeface="Times New Roman" panose="02020603050405020304" pitchFamily="18" charset="0"/>
              </a:rPr>
              <a:t>KÊT LUẬN</a:t>
            </a:r>
            <a:endParaRPr lang="en-US" sz="4400" b="1" i="1" dirty="0">
              <a:latin typeface="Times New Roman" panose="02020603050405020304" pitchFamily="18" charset="0"/>
              <a:cs typeface="Times New Roman" panose="02020603050405020304" pitchFamily="18" charset="0"/>
            </a:endParaRPr>
          </a:p>
          <a:p>
            <a:endParaRPr lang="en-US" sz="2800" b="1" i="1" dirty="0">
              <a:latin typeface="Times New Roman" panose="02020603050405020304" pitchFamily="18" charset="0"/>
              <a:cs typeface="Times New Roman" panose="02020603050405020304" pitchFamily="18" charset="0"/>
            </a:endParaRPr>
          </a:p>
          <a:p>
            <a:r>
              <a:rPr lang="en-US" sz="2800" b="1" i="1" dirty="0">
                <a:latin typeface="Times New Roman" panose="02020603050405020304" pitchFamily="18" charset="0"/>
                <a:cs typeface="Times New Roman" panose="02020603050405020304" pitchFamily="18" charset="0"/>
              </a:rPr>
              <a:t>- T</a:t>
            </a:r>
            <a:r>
              <a:rPr lang="vi-VN" sz="2800" b="1" i="1" dirty="0">
                <a:latin typeface="Times New Roman" panose="02020603050405020304" pitchFamily="18" charset="0"/>
                <a:cs typeface="Times New Roman" panose="02020603050405020304" pitchFamily="18" charset="0"/>
              </a:rPr>
              <a:t>ắc kè là loài bò sát có khả năng đổi màu rất tài tình, khiến nhiều người cảm thấy thích thú. Chúng đã dùng khả năng này để ngụy trang cho mình nhằm tránh thoát khỏi móng vuốt của kẻ thù</a:t>
            </a:r>
            <a:r>
              <a:rPr lang="en-US" sz="2800" b="1" i="1" dirty="0">
                <a:latin typeface="Times New Roman" panose="02020603050405020304" pitchFamily="18" charset="0"/>
                <a:cs typeface="Times New Roman" panose="02020603050405020304" pitchFamily="18" charset="0"/>
              </a:rPr>
              <a:t>.</a:t>
            </a:r>
            <a:endParaRPr lang="en-US" sz="2800" b="1" i="1" dirty="0">
              <a:latin typeface="Times New Roman" panose="02020603050405020304" pitchFamily="18" charset="0"/>
              <a:cs typeface="Times New Roman" panose="02020603050405020304" pitchFamily="18" charset="0"/>
            </a:endParaRPr>
          </a:p>
          <a:p>
            <a:r>
              <a:rPr lang="en-US" sz="2800" dirty="0"/>
              <a:t>-</a:t>
            </a:r>
            <a:r>
              <a:rPr lang="vi-VN" sz="2800" dirty="0"/>
              <a:t> </a:t>
            </a:r>
            <a:r>
              <a:rPr lang="vi-VN" sz="2800" b="1" i="1" dirty="0">
                <a:latin typeface="+mj-lt"/>
              </a:rPr>
              <a:t>Cơ thể tắc kè có cấu tạo hoàn chỉnh với cái đầu dẹt, có hình tam giác nhọn hướng về phía mõm và được bao phủ bởi một lớp vảy nhỏ, dạng hạt, xếp xen kẽ.</a:t>
            </a:r>
            <a:endParaRPr lang="en-US" sz="2800" b="1" i="1" dirty="0">
              <a:latin typeface="+mj-lt"/>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50" y="-243408"/>
            <a:ext cx="8229600" cy="1143000"/>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CÁCH VẼ TẮC KÈ HOA</a:t>
            </a:r>
            <a:endParaRPr lang="en-US" sz="3600" dirty="0"/>
          </a:p>
        </p:txBody>
      </p:sp>
      <p:pic>
        <p:nvPicPr>
          <p:cNvPr id="4098"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5000800" y="1323262"/>
            <a:ext cx="3743325" cy="2048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71" y="3919589"/>
            <a:ext cx="373380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948796"/>
            <a:ext cx="3528392" cy="228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471" y="1344222"/>
            <a:ext cx="3511481" cy="2023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9643" y="636336"/>
            <a:ext cx="6660798" cy="707886"/>
          </a:xfrm>
          <a:prstGeom prst="rect">
            <a:avLst/>
          </a:prstGeom>
          <a:noFill/>
        </p:spPr>
        <p:txBody>
          <a:bodyPr wrap="none" rtlCol="0">
            <a:spAutoFit/>
          </a:bodyPr>
          <a:lstStyle/>
          <a:p>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Nêu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bước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vẽ</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tắc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kè</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hoa</a:t>
            </a:r>
            <a:r>
              <a:rPr lang="en-US" sz="4000" b="1" dirty="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282691" y="3367401"/>
            <a:ext cx="3677802"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B1: </a:t>
            </a:r>
            <a:r>
              <a:rPr lang="en-US" sz="2000" b="1" dirty="0" err="1">
                <a:latin typeface="Times New Roman" panose="02020603050405020304" pitchFamily="18" charset="0"/>
                <a:cs typeface="Times New Roman" panose="02020603050405020304" pitchFamily="18" charset="0"/>
              </a:rPr>
              <a:t>Vẽ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kè</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nét</a:t>
            </a:r>
            <a:endParaRPr 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35037" y="6224639"/>
            <a:ext cx="4302973"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B2:Trang </a:t>
            </a:r>
            <a:r>
              <a:rPr lang="en-US" sz="2000" b="1" dirty="0" err="1">
                <a:latin typeface="Times New Roman" panose="02020603050405020304" pitchFamily="18" charset="0"/>
                <a:cs typeface="Times New Roman" panose="02020603050405020304" pitchFamily="18" charset="0"/>
              </a:rPr>
              <a:t>trí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kè</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nét,màu</a:t>
            </a:r>
            <a:endParaRPr lang="en-US" sz="2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499992" y="6273283"/>
            <a:ext cx="4844788"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B3: </a:t>
            </a:r>
            <a:r>
              <a:rPr lang="en-US" sz="2000" b="1" dirty="0" err="1">
                <a:latin typeface="Times New Roman" panose="02020603050405020304" pitchFamily="18" charset="0"/>
                <a:cs typeface="Times New Roman" panose="02020603050405020304" pitchFamily="18" charset="0"/>
              </a:rPr>
              <a:t>Vẽ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màu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tắc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kè</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hoa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thêm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động</a:t>
            </a:r>
            <a:endParaRPr lang="en-US"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animEffect transition="in" filter="barn(inVertical)">
                                      <p:cBhvr>
                                        <p:cTn id="19" dur="500"/>
                                        <p:tgtEl>
                                          <p:spTgt spid="410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barn(inVertical)">
                                      <p:cBhvr>
                                        <p:cTn id="24" dur="500"/>
                                        <p:tgtEl>
                                          <p:spTgt spid="409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099"/>
                                        </p:tgtEl>
                                        <p:attrNameLst>
                                          <p:attrName>style.visibility</p:attrName>
                                        </p:attrNameLst>
                                      </p:cBhvr>
                                      <p:to>
                                        <p:strVal val="visible"/>
                                      </p:to>
                                    </p:set>
                                    <p:animEffect transition="in" filter="barn(inVertical)">
                                      <p:cBhvr>
                                        <p:cTn id="34" dur="500"/>
                                        <p:tgtEl>
                                          <p:spTgt spid="409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100"/>
                                        </p:tgtEl>
                                        <p:attrNameLst>
                                          <p:attrName>style.visibility</p:attrName>
                                        </p:attrNameLst>
                                      </p:cBhvr>
                                      <p:to>
                                        <p:strVal val="visible"/>
                                      </p:to>
                                    </p:set>
                                    <p:animEffect transition="in" filter="fade">
                                      <p:cBhvr>
                                        <p:cTn id="44" dur="1000"/>
                                        <p:tgtEl>
                                          <p:spTgt spid="4100"/>
                                        </p:tgtEl>
                                      </p:cBhvr>
                                    </p:animEffect>
                                    <p:anim calcmode="lin" valueType="num">
                                      <p:cBhvr>
                                        <p:cTn id="45" dur="1000" fill="hold"/>
                                        <p:tgtEl>
                                          <p:spTgt spid="4100"/>
                                        </p:tgtEl>
                                        <p:attrNameLst>
                                          <p:attrName>ppt_x</p:attrName>
                                        </p:attrNameLst>
                                      </p:cBhvr>
                                      <p:tavLst>
                                        <p:tav tm="0">
                                          <p:val>
                                            <p:strVal val="#ppt_x"/>
                                          </p:val>
                                        </p:tav>
                                        <p:tav tm="100000">
                                          <p:val>
                                            <p:strVal val="#ppt_x"/>
                                          </p:val>
                                        </p:tav>
                                      </p:tavLst>
                                    </p:anim>
                                    <p:anim calcmode="lin" valueType="num">
                                      <p:cBhvr>
                                        <p:cTn id="46"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arn(inVertical)">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BÀI THAM KHẢO</a:t>
            </a:r>
            <a:endParaRPr lang="en-US" dirty="0"/>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66565" y="1437592"/>
            <a:ext cx="3810000" cy="2067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228996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1365" y="3550722"/>
            <a:ext cx="3600400"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437" y="1460076"/>
            <a:ext cx="2190750" cy="4394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arn(inVertical)">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barn(inVertical)">
                                      <p:cBhvr>
                                        <p:cTn id="17" dur="500"/>
                                        <p:tgtEl>
                                          <p:spTgt spid="51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barn(inVertical)">
                                      <p:cBhvr>
                                        <p:cTn id="22" dur="5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124"/>
                                        </p:tgtEl>
                                        <p:attrNameLst>
                                          <p:attrName>style.visibility</p:attrName>
                                        </p:attrNameLst>
                                      </p:cBhvr>
                                      <p:to>
                                        <p:strVal val="visible"/>
                                      </p:to>
                                    </p:set>
                                    <p:animEffect transition="in" filter="barn(inVertical)">
                                      <p:cBhvr>
                                        <p:cTn id="2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BÀI THAM KHẢO</a:t>
            </a:r>
            <a:endParaRPr lang="en-US" dirty="0"/>
          </a:p>
        </p:txBody>
      </p:sp>
      <p:pic>
        <p:nvPicPr>
          <p:cNvPr id="10242"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6228184" y="1340385"/>
            <a:ext cx="2448272"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412776"/>
            <a:ext cx="2847975"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16" y="1412776"/>
            <a:ext cx="307352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4365104"/>
            <a:ext cx="2736303"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88" y="4221088"/>
            <a:ext cx="3044851"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4992" y="4296219"/>
            <a:ext cx="2864743"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44"/>
                                        </p:tgtEl>
                                        <p:attrNameLst>
                                          <p:attrName>style.visibility</p:attrName>
                                        </p:attrNameLst>
                                      </p:cBhvr>
                                      <p:to>
                                        <p:strVal val="visible"/>
                                      </p:to>
                                    </p:set>
                                    <p:animEffect transition="in" filter="barn(inVertical)">
                                      <p:cBhvr>
                                        <p:cTn id="14" dur="500"/>
                                        <p:tgtEl>
                                          <p:spTgt spid="1024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243"/>
                                        </p:tgtEl>
                                        <p:attrNameLst>
                                          <p:attrName>style.visibility</p:attrName>
                                        </p:attrNameLst>
                                      </p:cBhvr>
                                      <p:to>
                                        <p:strVal val="visible"/>
                                      </p:to>
                                    </p:set>
                                    <p:animEffect transition="in" filter="wipe(down)">
                                      <p:cBhvr>
                                        <p:cTn id="19" dur="500"/>
                                        <p:tgtEl>
                                          <p:spTgt spid="1024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42"/>
                                        </p:tgtEl>
                                        <p:attrNameLst>
                                          <p:attrName>style.visibility</p:attrName>
                                        </p:attrNameLst>
                                      </p:cBhvr>
                                      <p:to>
                                        <p:strVal val="visible"/>
                                      </p:to>
                                    </p:set>
                                    <p:animEffect transition="in" filter="barn(inVertical)">
                                      <p:cBhvr>
                                        <p:cTn id="24" dur="500"/>
                                        <p:tgtEl>
                                          <p:spTgt spid="1024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247"/>
                                        </p:tgtEl>
                                        <p:attrNameLst>
                                          <p:attrName>style.visibility</p:attrName>
                                        </p:attrNameLst>
                                      </p:cBhvr>
                                      <p:to>
                                        <p:strVal val="visible"/>
                                      </p:to>
                                    </p:set>
                                    <p:animEffect transition="in" filter="wipe(down)">
                                      <p:cBhvr>
                                        <p:cTn id="29" dur="500"/>
                                        <p:tgtEl>
                                          <p:spTgt spid="1024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500"/>
                                        <p:tgtEl>
                                          <p:spTgt spid="1024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0246"/>
                                        </p:tgtEl>
                                        <p:attrNameLst>
                                          <p:attrName>style.visibility</p:attrName>
                                        </p:attrNameLst>
                                      </p:cBhvr>
                                      <p:to>
                                        <p:strVal val="visible"/>
                                      </p:to>
                                    </p:set>
                                    <p:animEffect transition="in" filter="barn(inVertical)">
                                      <p:cBhvr>
                                        <p:cTn id="39"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1069</Words>
  <Application>WPS Presentation</Application>
  <PresentationFormat>Trình chiếu Trên màn hình (4:3)</PresentationFormat>
  <Paragraphs>59</Paragraphs>
  <Slides>13</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13</vt:i4>
      </vt:variant>
    </vt:vector>
  </HeadingPairs>
  <TitlesOfParts>
    <vt:vector size="21" baseType="lpstr">
      <vt:lpstr>Arial</vt:lpstr>
      <vt:lpstr>SimSun</vt:lpstr>
      <vt:lpstr>Wingdings</vt:lpstr>
      <vt:lpstr>Times New Roman</vt:lpstr>
      <vt:lpstr>Calibri</vt:lpstr>
      <vt:lpstr>Microsoft YaHei</vt:lpstr>
      <vt:lpstr>Arial Unicode MS</vt:lpstr>
      <vt:lpstr>Office Theme</vt:lpstr>
      <vt:lpstr>PowerPoint 演示文稿</vt:lpstr>
      <vt:lpstr>KIỂM TRA ĐỒ DÙNG HỌC TẬP </vt:lpstr>
      <vt:lpstr>PowerPoint 演示文稿</vt:lpstr>
      <vt:lpstr>NHẬN BIẾT ĐẶC ĐIỂM CỦA TẮC KÈ HOA</vt:lpstr>
      <vt:lpstr>CẤU TẠO TẮC KÈ HOA</vt:lpstr>
      <vt:lpstr>PowerPoint 演示文稿</vt:lpstr>
      <vt:lpstr>CÁCH VẼ TẮC KÈ HOA</vt:lpstr>
      <vt:lpstr>BÀI THAM KHẢO</vt:lpstr>
      <vt:lpstr>BÀI THAM KHẢO</vt:lpstr>
      <vt:lpstr>PowerPoint 演示文稿</vt:lpstr>
      <vt:lpstr>TẠO BỨC TRANH TẮC KÈ HOA TRONG RỪNG CÂY</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21AK22.COM</dc:creator>
  <cp:lastModifiedBy>admin</cp:lastModifiedBy>
  <cp:revision>23</cp:revision>
  <dcterms:created xsi:type="dcterms:W3CDTF">2021-07-23T15:11:00Z</dcterms:created>
  <dcterms:modified xsi:type="dcterms:W3CDTF">2023-02-21T03:32:34Z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4BC2BF9EAE24470AA275E2DEAC638E3C</vt:lpwstr>
  </property>
  <property fmtid="{D5CDD505-2E9C-101B-9397-08002B2CF9AE}" pid="3" name="KSOProductBuildVer">
    <vt:lpwstr>1033-11.2.0.11440</vt:lpwstr>
  </property>
</Properties>
</file>