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698" r:id="rId6"/>
    <p:sldMasterId id="2147483710" r:id="rId7"/>
    <p:sldMasterId id="2147483722" r:id="rId8"/>
    <p:sldMasterId id="2147483734" r:id="rId9"/>
    <p:sldMasterId id="2147483746" r:id="rId10"/>
  </p:sldMasterIdLst>
  <p:notesMasterIdLst>
    <p:notesMasterId r:id="rId12"/>
  </p:notesMasterIdLst>
  <p:sldIdLst>
    <p:sldId id="299" r:id="rId11"/>
    <p:sldId id="301" r:id="rId13"/>
    <p:sldId id="300" r:id="rId14"/>
    <p:sldId id="316" r:id="rId15"/>
    <p:sldId id="317" r:id="rId16"/>
    <p:sldId id="320" r:id="rId17"/>
    <p:sldId id="315" r:id="rId18"/>
    <p:sldId id="318" r:id="rId19"/>
    <p:sldId id="302" r:id="rId20"/>
    <p:sldId id="285" r:id="rId21"/>
    <p:sldId id="319" r:id="rId22"/>
    <p:sldId id="303" r:id="rId23"/>
    <p:sldId id="304" r:id="rId24"/>
    <p:sldId id="305" r:id="rId25"/>
    <p:sldId id="306" r:id="rId26"/>
    <p:sldId id="307" r:id="rId27"/>
    <p:sldId id="286" r:id="rId28"/>
    <p:sldId id="293" r:id="rId29"/>
    <p:sldId id="308" r:id="rId30"/>
    <p:sldId id="309" r:id="rId31"/>
    <p:sldId id="310" r:id="rId32"/>
    <p:sldId id="311" r:id="rId33"/>
    <p:sldId id="312" r:id="rId34"/>
    <p:sldId id="296" r:id="rId35"/>
    <p:sldId id="313" r:id="rId36"/>
    <p:sldId id="284" r:id="rId3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9"/>
            <p14:sldId id="301"/>
            <p14:sldId id="300"/>
            <p14:sldId id="316"/>
            <p14:sldId id="317"/>
            <p14:sldId id="320"/>
            <p14:sldId id="315"/>
            <p14:sldId id="318"/>
            <p14:sldId id="302"/>
            <p14:sldId id="285"/>
            <p14:sldId id="319"/>
            <p14:sldId id="303"/>
            <p14:sldId id="304"/>
            <p14:sldId id="305"/>
            <p14:sldId id="306"/>
            <p14:sldId id="307"/>
            <p14:sldId id="286"/>
            <p14:sldId id="293"/>
            <p14:sldId id="308"/>
            <p14:sldId id="309"/>
            <p14:sldId id="310"/>
            <p14:sldId id="311"/>
            <p14:sldId id="312"/>
          </p14:sldIdLst>
        </p14:section>
        <p14:section name="Untitled Section" id="{D57258EA-FEF7-4B32-A45A-656DA101D383}">
          <p14:sldIdLst>
            <p14:sldId id="296"/>
            <p14:sldId id="313"/>
            <p14:sldId id="284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D9259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 varScale="1">
        <p:scale>
          <a:sx n="67" d="100"/>
          <a:sy n="67" d="100"/>
        </p:scale>
        <p:origin x="12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7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7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6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91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91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</a:fld>
            <a:endParaRPr lang="zh-CN" altLang="en-US">
              <a:solidFill>
                <a:srgbClr val="63AEC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53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CE5B826-6809-49B3-9B4B-177D412235B0}" type="datetimeFigureOut">
              <a:rPr lang="zh-CN" altLang="en-US" sz="1350" smtClean="0">
                <a:solidFill>
                  <a:srgbClr val="86C58D"/>
                </a:solidFill>
              </a:rPr>
            </a:fld>
            <a:endParaRPr lang="zh-CN" altLang="en-US" sz="1350">
              <a:solidFill>
                <a:srgbClr val="86C58D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srgbClr val="86C58D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AD0B5-09AD-499F-88BC-01FCE55CDA76}" type="slidenum">
              <a:rPr lang="zh-CN" altLang="en-US" sz="1350" smtClean="0">
                <a:solidFill>
                  <a:srgbClr val="86C58D"/>
                </a:solidFill>
              </a:rPr>
            </a:fld>
            <a:endParaRPr lang="zh-CN" altLang="en-US" sz="1350">
              <a:solidFill>
                <a:srgbClr val="86C58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690BF-C01E-48DF-BE7F-E90FD7EF8A26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712B-12D8-43B8-A492-4812F1B1E42C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Tm="3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>
            <a:fillRect/>
          </a:stretch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>
            <a:fillRect/>
          </a:stretch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>
            <a:fillRect/>
          </a:stretch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7.png"/><Relationship Id="rId7" Type="http://schemas.openxmlformats.org/officeDocument/2006/relationships/image" Target="../media/image31.png"/><Relationship Id="rId6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Relationship Id="rId3" Type="http://schemas.openxmlformats.org/officeDocument/2006/relationships/tags" Target="../tags/tag5.xml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6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48.xml"/><Relationship Id="rId7" Type="http://schemas.openxmlformats.org/officeDocument/2006/relationships/image" Target="../media/image24.png"/><Relationship Id="rId6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tags" Target="../tags/tag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59.xml"/><Relationship Id="rId5" Type="http://schemas.openxmlformats.org/officeDocument/2006/relationships/image" Target="../media/image33.png"/><Relationship Id="rId4" Type="http://schemas.openxmlformats.org/officeDocument/2006/relationships/tags" Target="../tags/tag11.xml"/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59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tags" Target="../tags/tag13.xml"/><Relationship Id="rId2" Type="http://schemas.openxmlformats.org/officeDocument/2006/relationships/image" Target="../media/image29.png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5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tags" Target="../tags/tag15.xml"/><Relationship Id="rId2" Type="http://schemas.openxmlformats.org/officeDocument/2006/relationships/image" Target="../media/image29.png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0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48.xml"/><Relationship Id="rId7" Type="http://schemas.openxmlformats.org/officeDocument/2006/relationships/image" Target="../media/image24.png"/><Relationship Id="rId6" Type="http://schemas.openxmlformats.org/officeDocument/2006/relationships/tags" Target="../tags/tag18.xml"/><Relationship Id="rId5" Type="http://schemas.openxmlformats.org/officeDocument/2006/relationships/image" Target="../media/image23.png"/><Relationship Id="rId4" Type="http://schemas.openxmlformats.org/officeDocument/2006/relationships/tags" Target="../tags/tag1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1.xml"/><Relationship Id="rId1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48.xml"/><Relationship Id="rId7" Type="http://schemas.openxmlformats.org/officeDocument/2006/relationships/image" Target="../media/image24.png"/><Relationship Id="rId6" Type="http://schemas.openxmlformats.org/officeDocument/2006/relationships/tags" Target="../tags/tag21.xml"/><Relationship Id="rId5" Type="http://schemas.openxmlformats.org/officeDocument/2006/relationships/image" Target="../media/image23.png"/><Relationship Id="rId4" Type="http://schemas.openxmlformats.org/officeDocument/2006/relationships/tags" Target="../tags/tag20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48.xml"/><Relationship Id="rId7" Type="http://schemas.openxmlformats.org/officeDocument/2006/relationships/image" Target="../media/image24.png"/><Relationship Id="rId6" Type="http://schemas.openxmlformats.org/officeDocument/2006/relationships/tags" Target="../tags/tag24.xml"/><Relationship Id="rId5" Type="http://schemas.openxmlformats.org/officeDocument/2006/relationships/image" Target="../media/image23.png"/><Relationship Id="rId4" Type="http://schemas.openxmlformats.org/officeDocument/2006/relationships/tags" Target="../tags/tag2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92.xml"/><Relationship Id="rId4" Type="http://schemas.openxmlformats.org/officeDocument/2006/relationships/image" Target="../media/image48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12.png"/><Relationship Id="rId1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48.xml"/><Relationship Id="rId7" Type="http://schemas.openxmlformats.org/officeDocument/2006/relationships/image" Target="../media/image24.png"/><Relationship Id="rId6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tags" Target="../tags/tag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33928" y="2923248"/>
            <a:ext cx="9211855" cy="3934752"/>
            <a:chOff x="-53293" y="2190760"/>
            <a:chExt cx="9211855" cy="295106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27955" y="503443"/>
            <a:ext cx="704071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5400" dirty="0" err="1">
                <a:solidFill>
                  <a:srgbClr val="2A8910"/>
                </a:solidFill>
                <a:latin typeface="iCiel Cadena" pitchFamily="2" charset="-93"/>
                <a:ea typeface="Microsoft YaHei Light" panose="020B0502040204020203" pitchFamily="34" charset="-122"/>
              </a:rPr>
              <a:t>Chủ</a:t>
            </a:r>
            <a:r>
              <a:rPr lang="en-US" altLang="zh-CN" sz="5400" dirty="0">
                <a:solidFill>
                  <a:srgbClr val="2A8910"/>
                </a:solidFill>
                <a:latin typeface="iCiel Cadena" pitchFamily="2" charset="-93"/>
                <a:ea typeface="Microsoft YaHei Light" panose="020B0502040204020203" pitchFamily="34" charset="-122"/>
              </a:rPr>
              <a:t> </a:t>
            </a:r>
            <a:r>
              <a:rPr lang="en-US" altLang="zh-CN" sz="5400" dirty="0" err="1">
                <a:solidFill>
                  <a:srgbClr val="2A8910"/>
                </a:solidFill>
                <a:latin typeface="iCiel Cadena" pitchFamily="2" charset="-93"/>
                <a:ea typeface="Microsoft YaHei Light" panose="020B0502040204020203" pitchFamily="34" charset="-122"/>
              </a:rPr>
              <a:t>đề</a:t>
            </a:r>
            <a:r>
              <a:rPr lang="en-US" altLang="zh-CN" sz="5400" dirty="0">
                <a:solidFill>
                  <a:srgbClr val="2A8910"/>
                </a:solidFill>
                <a:latin typeface="iCiel Cadena" pitchFamily="2" charset="-93"/>
                <a:ea typeface="Microsoft YaHei Light" panose="020B0502040204020203" pitchFamily="34" charset="-122"/>
              </a:rPr>
              <a:t>:</a:t>
            </a:r>
            <a:endParaRPr lang="en-US" altLang="zh-CN" sz="5400" dirty="0">
              <a:solidFill>
                <a:srgbClr val="2A8910"/>
              </a:solidFill>
              <a:latin typeface="iCiel Cadena" pitchFamily="2" charset="-93"/>
              <a:ea typeface="Microsoft YaHei Light" panose="020B0502040204020203" pitchFamily="34" charset="-12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5400" dirty="0">
                <a:solidFill>
                  <a:srgbClr val="2A8910"/>
                </a:solidFill>
                <a:latin typeface="iCiel Cadena" pitchFamily="2" charset="-93"/>
                <a:ea typeface="Microsoft YaHei Light" panose="020B0502040204020203" pitchFamily="34" charset="-122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iCiel Cadena" pitchFamily="2" charset="-93"/>
                <a:ea typeface="Microsoft YaHei Light" panose="020B0502040204020203" pitchFamily="34" charset="-122"/>
              </a:rPr>
              <a:t>Đường</a:t>
            </a:r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ea typeface="Microsoft YaHei Light" panose="020B0502040204020203" pitchFamily="34" charset="-122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iCiel Cadena" pitchFamily="2" charset="-93"/>
                <a:ea typeface="Microsoft YaHei Light" panose="020B0502040204020203" pitchFamily="34" charset="-122"/>
              </a:rPr>
              <a:t>đến</a:t>
            </a:r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ea typeface="Microsoft YaHei Light" panose="020B0502040204020203" pitchFamily="34" charset="-122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iCiel Cadena" pitchFamily="2" charset="-93"/>
                <a:ea typeface="Microsoft YaHei Light" panose="020B0502040204020203" pitchFamily="34" charset="-122"/>
              </a:rPr>
              <a:t>trường</a:t>
            </a:r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ea typeface="Microsoft YaHei Light" panose="020B0502040204020203" pitchFamily="34" charset="-122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iCiel Cadena" pitchFamily="2" charset="-93"/>
                <a:ea typeface="Microsoft YaHei Light" panose="020B0502040204020203" pitchFamily="34" charset="-122"/>
              </a:rPr>
              <a:t>em</a:t>
            </a:r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ea typeface="Microsoft YaHei Light" panose="020B0502040204020203" pitchFamily="34" charset="-122"/>
              </a:rPr>
              <a:t> </a:t>
            </a:r>
            <a:endParaRPr lang="zh-CN" altLang="en-US" sz="5400" dirty="0">
              <a:solidFill>
                <a:srgbClr val="00B050"/>
              </a:solidFill>
              <a:latin typeface="iCiel Cadena" pitchFamily="2" charset="-93"/>
              <a:ea typeface="Microsoft YaHei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IAO AN\SGV lop 2\sgv chân trời sáng tạo lớp 2\hình minh họa giáo án\5\dad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8711"/>
            <a:ext cx="2743200" cy="240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sgv chân trời sáng tạo lớp 2\hình minh họa giáo án\5\ÊSDVĐ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393">
            <a:off x="4536350" y="3219412"/>
            <a:ext cx="3276600" cy="3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5\fdhsfh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37730"/>
            <a:ext cx="3657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GIAO AN\SGV lop 2\sgv chân trời sáng tạo lớp 2\hình minh họa giáo án\5\fdsgs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52" y="553516"/>
            <a:ext cx="2796890" cy="29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075110" y="5952545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24708" y="3475749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49601" y="5952546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76508" y="3720485"/>
            <a:ext cx="580305" cy="511791"/>
          </a:xfrm>
          <a:prstGeom prst="ellipse">
            <a:avLst/>
          </a:prstGeom>
          <a:solidFill>
            <a:srgbClr val="9D9259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3001" y="187084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1: </a:t>
            </a:r>
            <a:r>
              <a:rPr lang="vi-VN" sz="3200" dirty="0">
                <a:solidFill>
                  <a:srgbClr val="00B050"/>
                </a:solidFill>
                <a:latin typeface="iCiel Cadena" pitchFamily="2" charset="-93"/>
              </a:rPr>
              <a:t>Khám phá </a:t>
            </a:r>
            <a:endParaRPr lang="vi-VN" sz="32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771" y="905470"/>
            <a:ext cx="42258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iCiel Cadena" pitchFamily="2" charset="-93"/>
              </a:rPr>
              <a:t>Quan sát hình chiếc cặp sách và chỉ ra :</a:t>
            </a:r>
            <a:endParaRPr lang="vi-VN" dirty="0">
              <a:solidFill>
                <a:srgbClr val="FF0000"/>
              </a:solidFill>
              <a:latin typeface="iCiel Cadena" pitchFamily="2" charset="-93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-93"/>
              </a:rPr>
              <a:t>Hình dáng, các bộ phận của chiếc cặp 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  <a:latin typeface="iCiel Cadena" pitchFamily="2" charset="-93"/>
            </a:endParaRP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-93"/>
              </a:rPr>
              <a:t>Màu sắc và cách trang trí cặp sách  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51" y="140581"/>
            <a:ext cx="5403145" cy="1757120"/>
          </a:xfrm>
          <a:prstGeom prst="rect">
            <a:avLst/>
          </a:prstGeom>
        </p:spPr>
      </p:pic>
      <p:sp>
        <p:nvSpPr>
          <p:cNvPr id="10" name="PA_文本框 4"/>
          <p:cNvSpPr txBox="1"/>
          <p:nvPr>
            <p:custDataLst>
              <p:tags r:id="rId3"/>
            </p:custDataLst>
          </p:nvPr>
        </p:nvSpPr>
        <p:spPr>
          <a:xfrm>
            <a:off x="1362075" y="626562"/>
            <a:ext cx="6318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Các</a:t>
            </a:r>
            <a:r>
              <a:rPr lang="en-US" altLang="zh-CN" sz="4000" dirty="0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bộ</a:t>
            </a:r>
            <a:r>
              <a:rPr lang="en-US" altLang="zh-CN" sz="4000" dirty="0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phận</a:t>
            </a:r>
            <a:r>
              <a:rPr lang="en-US" altLang="zh-CN" sz="4000" dirty="0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của</a:t>
            </a:r>
            <a:r>
              <a:rPr lang="en-US" altLang="zh-CN" sz="4000" dirty="0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chiếc</a:t>
            </a:r>
            <a:r>
              <a:rPr lang="en-US" altLang="zh-CN" sz="4000" dirty="0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cặp</a:t>
            </a:r>
            <a:r>
              <a:rPr lang="en-US" altLang="zh-CN" sz="4000" dirty="0">
                <a:solidFill>
                  <a:srgbClr val="C00000"/>
                </a:solidFill>
                <a:latin typeface="iCiel Cadena" pitchFamily="2" charset="-93"/>
                <a:cs typeface="+mn-ea"/>
                <a:sym typeface="+mn-lt"/>
              </a:rPr>
              <a:t> </a:t>
            </a:r>
            <a:endParaRPr lang="zh-CN" altLang="en-US" sz="4000" dirty="0">
              <a:solidFill>
                <a:srgbClr val="C00000"/>
              </a:solidFill>
              <a:latin typeface="iCiel Cadena" pitchFamily="2" charset="-93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377" y="1600200"/>
            <a:ext cx="6904872" cy="4859838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4191000"/>
            <a:ext cx="990600" cy="2534775"/>
          </a:xfrm>
          <a:prstGeom prst="rect">
            <a:avLst/>
          </a:prstGeom>
        </p:spPr>
      </p:pic>
      <p:pic>
        <p:nvPicPr>
          <p:cNvPr id="14" name="PA_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46013"/>
            <a:ext cx="1371600" cy="1828800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26" y="4648200"/>
            <a:ext cx="804973" cy="2077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3342" y="2743201"/>
            <a:ext cx="450315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2 : </a:t>
            </a:r>
            <a:endParaRPr lang="en-US" sz="44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Kiến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endParaRPr lang="en-US" sz="40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/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kiến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thức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-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kĩ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năng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51" y="140581"/>
            <a:ext cx="5403145" cy="1757120"/>
          </a:xfrm>
          <a:prstGeom prst="rect">
            <a:avLst/>
          </a:prstGeom>
        </p:spPr>
      </p:pic>
      <p:pic>
        <p:nvPicPr>
          <p:cNvPr id="9" name="Picture 6" descr="E:\GIAO AN\SGV lop 2\sgv chân trời sáng tạo lớp 2\hình minh họa giáo án\5\ghgch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12"/>
            <a:ext cx="3581400" cy="4300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_文本框 4"/>
          <p:cNvSpPr txBox="1"/>
          <p:nvPr>
            <p:custDataLst>
              <p:tags r:id="rId4"/>
            </p:custDataLst>
          </p:nvPr>
        </p:nvSpPr>
        <p:spPr>
          <a:xfrm>
            <a:off x="4114801" y="2895612"/>
            <a:ext cx="260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latin typeface="iCiel Cadena" pitchFamily="2" charset="-93"/>
                <a:cs typeface="+mn-ea"/>
                <a:sym typeface="+mn-lt"/>
              </a:rPr>
              <a:t>Bước</a:t>
            </a:r>
            <a:r>
              <a:rPr lang="en-US" altLang="zh-CN" sz="3200" dirty="0">
                <a:latin typeface="iCiel Cadena" pitchFamily="2" charset="-93"/>
                <a:cs typeface="+mn-ea"/>
                <a:sym typeface="+mn-lt"/>
              </a:rPr>
              <a:t> 1 </a:t>
            </a:r>
            <a:endParaRPr lang="zh-CN" altLang="en-US" sz="3200" dirty="0">
              <a:latin typeface="iCiel Cadena" pitchFamily="2" charset="-93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617221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chiếc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cặp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sách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2" name="PA_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461">
            <a:off x="5573841" y="2449640"/>
            <a:ext cx="3527818" cy="3527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51" y="140581"/>
            <a:ext cx="5403145" cy="1757120"/>
          </a:xfrm>
          <a:prstGeom prst="rect">
            <a:avLst/>
          </a:prstGeom>
        </p:spPr>
      </p:pic>
      <p:sp>
        <p:nvSpPr>
          <p:cNvPr id="10" name="PA_文本框 4"/>
          <p:cNvSpPr txBox="1"/>
          <p:nvPr>
            <p:custDataLst>
              <p:tags r:id="rId3"/>
            </p:custDataLst>
          </p:nvPr>
        </p:nvSpPr>
        <p:spPr>
          <a:xfrm>
            <a:off x="4278574" y="3064552"/>
            <a:ext cx="260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Bước</a:t>
            </a:r>
            <a:r>
              <a:rPr lang="en-US" altLang="zh-CN" sz="3600" dirty="0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 2 </a:t>
            </a:r>
            <a:endParaRPr lang="zh-CN" altLang="en-US" sz="3600" dirty="0">
              <a:solidFill>
                <a:prstClr val="black"/>
              </a:solidFill>
              <a:latin typeface="iCiel Cadena" pitchFamily="2" charset="-93"/>
              <a:cs typeface="+mn-ea"/>
              <a:sym typeface="+mn-lt"/>
            </a:endParaRPr>
          </a:p>
        </p:txBody>
      </p:sp>
      <p:pic>
        <p:nvPicPr>
          <p:cNvPr id="5" name="Picture 7" descr="E:\GIAO AN\SGV lop 2\sgv chân trời sáng tạo lớp 2\hình minh họa giáo án\5\gjn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5" y="1139040"/>
            <a:ext cx="3746212" cy="4271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6" y="3410613"/>
            <a:ext cx="3999197" cy="3999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51" y="140581"/>
            <a:ext cx="5403145" cy="1757120"/>
          </a:xfrm>
          <a:prstGeom prst="rect">
            <a:avLst/>
          </a:prstGeom>
        </p:spPr>
      </p:pic>
      <p:sp>
        <p:nvSpPr>
          <p:cNvPr id="10" name="PA_文本框 4"/>
          <p:cNvSpPr txBox="1"/>
          <p:nvPr>
            <p:custDataLst>
              <p:tags r:id="rId3"/>
            </p:custDataLst>
          </p:nvPr>
        </p:nvSpPr>
        <p:spPr>
          <a:xfrm>
            <a:off x="3962401" y="2819412"/>
            <a:ext cx="260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Bước</a:t>
            </a:r>
            <a:r>
              <a:rPr lang="en-US" altLang="zh-CN" sz="3600" dirty="0">
                <a:solidFill>
                  <a:prstClr val="black"/>
                </a:solidFill>
                <a:latin typeface="iCiel Cadena" pitchFamily="2" charset="-93"/>
                <a:cs typeface="+mn-ea"/>
                <a:sym typeface="+mn-lt"/>
              </a:rPr>
              <a:t> 3 </a:t>
            </a:r>
            <a:endParaRPr lang="zh-CN" altLang="en-US" sz="3600" dirty="0">
              <a:solidFill>
                <a:prstClr val="black"/>
              </a:solidFill>
              <a:latin typeface="iCiel Cadena" pitchFamily="2" charset="-93"/>
              <a:cs typeface="+mn-ea"/>
              <a:sym typeface="+mn-lt"/>
            </a:endParaRPr>
          </a:p>
        </p:txBody>
      </p:sp>
      <p:pic>
        <p:nvPicPr>
          <p:cNvPr id="6" name="PA_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6" y="3410613"/>
            <a:ext cx="3999197" cy="3999197"/>
          </a:xfrm>
          <a:prstGeom prst="rect">
            <a:avLst/>
          </a:prstGeom>
        </p:spPr>
      </p:pic>
      <p:pic>
        <p:nvPicPr>
          <p:cNvPr id="7" name="Picture 8" descr="E:\GIAO AN\SGV lop 2\sgv chân trời sáng tạo lớp 2\hình minh họa giáo án\5\mn,n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674994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939417" y="4575996"/>
            <a:ext cx="3529012" cy="2255878"/>
            <a:chOff x="5033963" y="5529263"/>
            <a:chExt cx="2778125" cy="1331912"/>
          </a:xfrm>
        </p:grpSpPr>
        <p:sp>
          <p:nvSpPr>
            <p:cNvPr id="9" name="Freeform 5"/>
            <p:cNvSpPr/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" name="Freeform 122"/>
          <p:cNvSpPr/>
          <p:nvPr/>
        </p:nvSpPr>
        <p:spPr bwMode="auto">
          <a:xfrm>
            <a:off x="-98226" y="6424856"/>
            <a:ext cx="9414272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55476" y="378447"/>
            <a:ext cx="2784245" cy="2038475"/>
            <a:chOff x="336333" y="2177686"/>
            <a:chExt cx="2643289" cy="2038475"/>
          </a:xfrm>
        </p:grpSpPr>
        <p:sp>
          <p:nvSpPr>
            <p:cNvPr id="4" name="矩形 3"/>
            <p:cNvSpPr/>
            <p:nvPr/>
          </p:nvSpPr>
          <p:spPr>
            <a:xfrm>
              <a:off x="625702" y="2177686"/>
              <a:ext cx="2000250" cy="2038475"/>
            </a:xfrm>
            <a:prstGeom prst="rect">
              <a:avLst/>
            </a:prstGeom>
            <a:solidFill>
              <a:srgbClr val="E6E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6333" y="2702001"/>
              <a:ext cx="264328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err="1">
                  <a:solidFill>
                    <a:prstClr val="white"/>
                  </a:solidFill>
                  <a:latin typeface="iCiel Pony" pitchFamily="2" charset="-93"/>
                  <a:ea typeface="方正稚艺简体" panose="03000509000000000000" pitchFamily="65" charset="-122"/>
                </a:rPr>
                <a:t>Bài</a:t>
              </a:r>
              <a:r>
                <a:rPr lang="en-US" altLang="zh-CN" sz="6600" b="1" dirty="0">
                  <a:solidFill>
                    <a:prstClr val="white"/>
                  </a:solidFill>
                  <a:latin typeface="iCiel Pony" pitchFamily="2" charset="-93"/>
                  <a:ea typeface="方正稚艺简体" panose="03000509000000000000" pitchFamily="65" charset="-122"/>
                </a:rPr>
                <a:t> </a:t>
              </a:r>
              <a:endParaRPr lang="zh-CN" altLang="en-US" sz="6600" b="1" dirty="0">
                <a:solidFill>
                  <a:prstClr val="white"/>
                </a:solidFill>
                <a:latin typeface="iCiel Pony" pitchFamily="2" charset="-93"/>
                <a:ea typeface="方正稚艺简体" panose="03000509000000000000" pitchFamily="65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471998" y="358828"/>
            <a:ext cx="3061160" cy="2053223"/>
            <a:chOff x="3152043" y="2177686"/>
            <a:chExt cx="2643289" cy="2053223"/>
          </a:xfrm>
        </p:grpSpPr>
        <p:sp>
          <p:nvSpPr>
            <p:cNvPr id="5" name="矩形 4"/>
            <p:cNvSpPr/>
            <p:nvPr/>
          </p:nvSpPr>
          <p:spPr>
            <a:xfrm>
              <a:off x="3283639" y="2177686"/>
              <a:ext cx="2412342" cy="2053223"/>
            </a:xfrm>
            <a:prstGeom prst="rect">
              <a:avLst/>
            </a:prstGeom>
            <a:solidFill>
              <a:srgbClr val="F058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152043" y="2743197"/>
              <a:ext cx="264328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err="1">
                  <a:solidFill>
                    <a:prstClr val="white"/>
                  </a:solidFill>
                  <a:latin typeface="iCiel Pony" pitchFamily="2" charset="-93"/>
                  <a:ea typeface="方正稚艺简体" panose="03000509000000000000" pitchFamily="65" charset="-122"/>
                </a:rPr>
                <a:t>Tham</a:t>
              </a:r>
              <a:r>
                <a:rPr lang="en-US" altLang="zh-CN" sz="6600" b="1" dirty="0">
                  <a:solidFill>
                    <a:prstClr val="white"/>
                  </a:solidFill>
                  <a:latin typeface="iCiel Pony" pitchFamily="2" charset="-93"/>
                  <a:ea typeface="方正稚艺简体" panose="03000509000000000000" pitchFamily="65" charset="-122"/>
                </a:rPr>
                <a:t> </a:t>
              </a:r>
              <a:endParaRPr lang="zh-CN" altLang="en-US" sz="6600" b="1" dirty="0">
                <a:solidFill>
                  <a:prstClr val="white"/>
                </a:solidFill>
                <a:latin typeface="iCiel Pony" pitchFamily="2" charset="-93"/>
                <a:ea typeface="方正稚艺简体" panose="03000509000000000000" pitchFamily="65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179835" y="419680"/>
            <a:ext cx="4321719" cy="2012537"/>
            <a:chOff x="6023102" y="2177686"/>
            <a:chExt cx="3138339" cy="2012540"/>
          </a:xfrm>
        </p:grpSpPr>
        <p:sp>
          <p:nvSpPr>
            <p:cNvPr id="6" name="矩形 5"/>
            <p:cNvSpPr/>
            <p:nvPr/>
          </p:nvSpPr>
          <p:spPr>
            <a:xfrm>
              <a:off x="6362695" y="2177686"/>
              <a:ext cx="2205807" cy="2012540"/>
            </a:xfrm>
            <a:prstGeom prst="rect">
              <a:avLst/>
            </a:prstGeom>
            <a:solidFill>
              <a:srgbClr val="FFA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6023102" y="2718136"/>
              <a:ext cx="3138339" cy="101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prstClr val="white"/>
                  </a:solidFill>
                  <a:latin typeface="iCiel Pony" pitchFamily="2" charset="-93"/>
                  <a:ea typeface="方正稚艺简体" panose="03000509000000000000" pitchFamily="65" charset="-122"/>
                </a:rPr>
                <a:t>Khảo</a:t>
              </a:r>
              <a:endParaRPr lang="zh-CN" altLang="en-US" sz="6000" b="1" dirty="0">
                <a:solidFill>
                  <a:prstClr val="white"/>
                </a:solidFill>
                <a:latin typeface="iCiel Pony" pitchFamily="2" charset="-93"/>
                <a:ea typeface="方正稚艺简体" panose="03000509000000000000" pitchFamily="65" charset="-122"/>
              </a:endParaRPr>
            </a:p>
          </p:txBody>
        </p:sp>
      </p:grpSp>
      <p:grpSp>
        <p:nvGrpSpPr>
          <p:cNvPr id="45" name="组合 18"/>
          <p:cNvGrpSpPr/>
          <p:nvPr/>
        </p:nvGrpSpPr>
        <p:grpSpPr>
          <a:xfrm>
            <a:off x="180675" y="2362200"/>
            <a:ext cx="9211855" cy="4507157"/>
            <a:chOff x="-53293" y="2190760"/>
            <a:chExt cx="9211855" cy="2951064"/>
          </a:xfrm>
        </p:grpSpPr>
        <p:pic>
          <p:nvPicPr>
            <p:cNvPr id="49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50" name="图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GIAO AN\SGV lop 2\sgv chân trời sáng tạo lớp 2\hình minh họa giáo án\5\ttrhtrjhgf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8"/>
            <a:ext cx="3581400" cy="359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E:\GIAO AN\SGV lop 2\sgv chân trời sáng tạo lớp 2\hình minh họa giáo án\5\rgfdg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68" y="685800"/>
            <a:ext cx="4748232" cy="5283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GIAO AN\SGV lop 2\sgv chân trời sáng tạo lớp 2\hình minh họa giáo án\5\hmbn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16"/>
            <a:ext cx="2434510" cy="2116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:\GIAO AN\SGV lop 2\sgv chân trời sáng tạo lớp 2\hình minh họa giáo án\5\vxncvnvn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1" y="304800"/>
            <a:ext cx="2514600" cy="2955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GIAO AN\SGV lop 2\sgv chân trời sáng tạo lớp 2\hình minh họa giáo án\5\nnb,b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1"/>
            <a:ext cx="5105400" cy="5453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50" name="Picture 6" descr="E:\GIAO AN\SGV lop 2\sgv chân trời sáng tạo lớp 2\hình minh họa giáo án\5\mvnmbv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9" y="3657600"/>
            <a:ext cx="2914949" cy="2763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5808" y="2743201"/>
            <a:ext cx="357822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3 : </a:t>
            </a:r>
            <a:endParaRPr lang="en-US" sz="44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Luyện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tập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en-US" sz="40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54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228" y="-734937"/>
            <a:ext cx="1596047" cy="1999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03" y="684557"/>
            <a:ext cx="4032029" cy="32397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12380"/>
            <a:ext cx="3489524" cy="4345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92" y="4062010"/>
            <a:ext cx="2186544" cy="27959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5" y="2711681"/>
            <a:ext cx="1623324" cy="30651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925361" y="2437094"/>
            <a:ext cx="413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iCiel Pony" pitchFamily="2" charset="-93"/>
                <a:ea typeface="华文中宋" panose="02010600040101010101" pitchFamily="2" charset="-122"/>
              </a:rPr>
              <a:t>Khởi</a:t>
            </a:r>
            <a:r>
              <a:rPr lang="en-US" altLang="zh-CN" sz="4800" dirty="0">
                <a:solidFill>
                  <a:srgbClr val="FF0000"/>
                </a:solidFill>
                <a:latin typeface="iCiel Pony" pitchFamily="2" charset="-93"/>
                <a:ea typeface="华文中宋" panose="02010600040101010101" pitchFamily="2" charset="-122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iCiel Pony" pitchFamily="2" charset="-93"/>
                <a:ea typeface="华文中宋" panose="02010600040101010101" pitchFamily="2" charset="-122"/>
              </a:rPr>
              <a:t>động</a:t>
            </a:r>
            <a:r>
              <a:rPr lang="en-US" altLang="zh-CN" sz="4800" dirty="0">
                <a:solidFill>
                  <a:srgbClr val="FF0000"/>
                </a:solidFill>
                <a:latin typeface="iCiel Pony" pitchFamily="2" charset="-93"/>
                <a:ea typeface="华文中宋" panose="02010600040101010101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iCiel Pony" pitchFamily="2" charset="-93"/>
              <a:ea typeface="华文中宋" panose="0201060004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68" y="4327925"/>
            <a:ext cx="2690323" cy="3587097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84735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3765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.</a:t>
            </a:r>
            <a:endParaRPr lang="vi-VN" sz="32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3500" y="1447800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defTabSz="913765"/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8671" y="2743201"/>
            <a:ext cx="351250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4: </a:t>
            </a:r>
            <a:endParaRPr lang="en-US" sz="44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Phân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tích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en-US" sz="40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đáng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giá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32" y="2998146"/>
            <a:ext cx="6576217" cy="954067"/>
          </a:xfrm>
          <a:prstGeom prst="rect">
            <a:avLst/>
          </a:prstGeom>
          <a:noFill/>
        </p:spPr>
        <p:txBody>
          <a:bodyPr wrap="none" lIns="91405" tIns="45700" rIns="91405" bIns="45700" rtlCol="0">
            <a:spAutoFit/>
          </a:bodyPr>
          <a:lstStyle/>
          <a:p>
            <a:pPr defTabSz="913765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iCiel Cadena" pitchFamily="2" charset="-93"/>
              <a:cs typeface="Times New Roman" panose="02020603050405020304" pitchFamily="18" charset="0"/>
            </a:endParaRPr>
          </a:p>
          <a:p>
            <a:pPr algn="ctr" defTabSz="913765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7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5808" y="2743201"/>
            <a:ext cx="357822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5 : </a:t>
            </a:r>
            <a:endParaRPr lang="en-US" sz="44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Vận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dụng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en-US" sz="40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Phát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triển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304808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E:\GIAO AN\SGV lop 2\sgv chân trời sáng tạo lớp 2\hình minh họa giáo án\5\unname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9" y="1559260"/>
            <a:ext cx="3657599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GIAO AN\SGV lop 2\sgv chân trời sáng tạo lớp 2\hình minh họa giáo án\5\bai-van-ta-chiec-cap-so-7-211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771900" cy="49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/>
          <p:cNvSpPr/>
          <p:nvPr>
            <p:custDataLst>
              <p:tags r:id="rId2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charset="-122"/>
            </a:endParaRPr>
          </a:p>
        </p:txBody>
      </p:sp>
      <p:pic>
        <p:nvPicPr>
          <p:cNvPr id="8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762000"/>
            <a:ext cx="3781052" cy="5041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16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73042" y="1122212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Đố</a:t>
            </a:r>
            <a:r>
              <a:rPr lang="en-US" sz="36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vui</a:t>
            </a:r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1340" y="457200"/>
            <a:ext cx="8581319" cy="5867400"/>
          </a:xfrm>
        </p:spPr>
      </p:pic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199" y="274638"/>
            <a:ext cx="8229600" cy="5668963"/>
          </a:xfr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07757"/>
            <a:ext cx="858627" cy="14679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70" y="4163306"/>
            <a:ext cx="1582261" cy="210968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60562"/>
            <a:ext cx="801204" cy="151517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6400800" cy="4478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1439" y="274638"/>
            <a:ext cx="8001121" cy="5973762"/>
          </a:xfrm>
        </p:spPr>
      </p:pic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46045" y="2895600"/>
            <a:ext cx="42931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1 : </a:t>
            </a:r>
            <a:endParaRPr lang="en-US" sz="54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/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Khám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phá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5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ags/tag10.xml><?xml version="1.0" encoding="utf-8"?>
<p:tagLst xmlns:p="http://schemas.openxmlformats.org/presentationml/2006/main">
  <p:tag name="PA" val="v3.2.0"/>
</p:tagLst>
</file>

<file path=ppt/tags/tag11.xml><?xml version="1.0" encoding="utf-8"?>
<p:tagLst xmlns:p="http://schemas.openxmlformats.org/presentationml/2006/main">
  <p:tag name="PA" val="v3.2.0"/>
</p:tagLst>
</file>

<file path=ppt/tags/tag12.xml><?xml version="1.0" encoding="utf-8"?>
<p:tagLst xmlns:p="http://schemas.openxmlformats.org/presentationml/2006/main">
  <p:tag name="PA" val="v3.2.0"/>
</p:tagLst>
</file>

<file path=ppt/tags/tag13.xml><?xml version="1.0" encoding="utf-8"?>
<p:tagLst xmlns:p="http://schemas.openxmlformats.org/presentationml/2006/main">
  <p:tag name="PA" val="v3.2.0"/>
</p:tagLst>
</file>

<file path=ppt/tags/tag14.xml><?xml version="1.0" encoding="utf-8"?>
<p:tagLst xmlns:p="http://schemas.openxmlformats.org/presentationml/2006/main">
  <p:tag name="PA" val="v3.2.0"/>
</p:tagLst>
</file>

<file path=ppt/tags/tag15.xml><?xml version="1.0" encoding="utf-8"?>
<p:tagLst xmlns:p="http://schemas.openxmlformats.org/presentationml/2006/main">
  <p:tag name="PA" val="v3.2.0"/>
</p:tagLst>
</file>

<file path=ppt/tags/tag16.xml><?xml version="1.0" encoding="utf-8"?>
<p:tagLst xmlns:p="http://schemas.openxmlformats.org/presentationml/2006/main">
  <p:tag name="PA" val="v3.2.0"/>
</p:tagLst>
</file>

<file path=ppt/tags/tag17.xml><?xml version="1.0" encoding="utf-8"?>
<p:tagLst xmlns:p="http://schemas.openxmlformats.org/presentationml/2006/main">
  <p:tag name="PA" val="v3.2.0"/>
</p:tagLst>
</file>

<file path=ppt/tags/tag18.xml><?xml version="1.0" encoding="utf-8"?>
<p:tagLst xmlns:p="http://schemas.openxmlformats.org/presentationml/2006/main">
  <p:tag name="PA" val="v3.2.0"/>
</p:tagLst>
</file>

<file path=ppt/tags/tag19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20.xml><?xml version="1.0" encoding="utf-8"?>
<p:tagLst xmlns:p="http://schemas.openxmlformats.org/presentationml/2006/main">
  <p:tag name="PA" val="v3.2.0"/>
</p:tagLst>
</file>

<file path=ppt/tags/tag21.xml><?xml version="1.0" encoding="utf-8"?>
<p:tagLst xmlns:p="http://schemas.openxmlformats.org/presentationml/2006/main">
  <p:tag name="PA" val="v3.2.0"/>
</p:tagLst>
</file>

<file path=ppt/tags/tag22.xml><?xml version="1.0" encoding="utf-8"?>
<p:tagLst xmlns:p="http://schemas.openxmlformats.org/presentationml/2006/main">
  <p:tag name="PA" val="v3.2.0"/>
</p:tagLst>
</file>

<file path=ppt/tags/tag23.xml><?xml version="1.0" encoding="utf-8"?>
<p:tagLst xmlns:p="http://schemas.openxmlformats.org/presentationml/2006/main">
  <p:tag name="PA" val="v3.2.0"/>
</p:tagLst>
</file>

<file path=ppt/tags/tag24.xml><?xml version="1.0" encoding="utf-8"?>
<p:tagLst xmlns:p="http://schemas.openxmlformats.org/presentationml/2006/main">
  <p:tag name="PA" val="v3.2.0"/>
</p:tagLst>
</file>

<file path=ppt/tags/tag25.xml><?xml version="1.0" encoding="utf-8"?>
<p:tagLst xmlns:p="http://schemas.openxmlformats.org/presentationml/2006/main">
  <p:tag name="PA" val="v3.2.0"/>
</p:tagLst>
</file>

<file path=ppt/tags/tag26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PA" val="v3.2.0"/>
</p:tagLst>
</file>

<file path=ppt/tags/tag6.xml><?xml version="1.0" encoding="utf-8"?>
<p:tagLst xmlns:p="http://schemas.openxmlformats.org/presentationml/2006/main">
  <p:tag name="PA" val="v3.2.0"/>
</p:tagLst>
</file>

<file path=ppt/tags/tag7.xml><?xml version="1.0" encoding="utf-8"?>
<p:tagLst xmlns:p="http://schemas.openxmlformats.org/presentationml/2006/main">
  <p:tag name="PA" val="v3.2.0"/>
</p:tagLst>
</file>

<file path=ppt/tags/tag8.xml><?xml version="1.0" encoding="utf-8"?>
<p:tagLst xmlns:p="http://schemas.openxmlformats.org/presentationml/2006/main">
  <p:tag name="PA" val="v3.2.0"/>
</p:tagLst>
</file>

<file path=ppt/tags/tag9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719</Words>
  <Application>WPS Presentation</Application>
  <PresentationFormat>On-screen Show (4:3)</PresentationFormat>
  <Paragraphs>72</Paragraphs>
  <Slides>26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26</vt:i4>
      </vt:variant>
    </vt:vector>
  </HeadingPairs>
  <TitlesOfParts>
    <vt:vector size="54" baseType="lpstr">
      <vt:lpstr>Arial</vt:lpstr>
      <vt:lpstr>SimSun</vt:lpstr>
      <vt:lpstr>Wingdings</vt:lpstr>
      <vt:lpstr>iCiel Cadena</vt:lpstr>
      <vt:lpstr>Segoe Print</vt:lpstr>
      <vt:lpstr>Microsoft YaHei Light</vt:lpstr>
      <vt:lpstr>Calibri</vt:lpstr>
      <vt:lpstr>iCiel Pony</vt:lpstr>
      <vt:lpstr>华文中宋</vt:lpstr>
      <vt:lpstr>Microsoft YaHei</vt:lpstr>
      <vt:lpstr>Arial Unicode MS</vt:lpstr>
      <vt:lpstr>方正稚艺简体</vt:lpstr>
      <vt:lpstr>Times New Roman</vt:lpstr>
      <vt:lpstr>迷你简少儿</vt:lpstr>
      <vt:lpstr>.黑体-日本?</vt:lpstr>
      <vt:lpstr>iCiel Soup of Justice</vt:lpstr>
      <vt:lpstr>Calibri</vt:lpstr>
      <vt:lpstr>等线</vt:lpstr>
      <vt:lpstr>Calibri Light</vt:lpstr>
      <vt:lpstr>Office Theme</vt:lpstr>
      <vt:lpstr>1_Office 主题​​</vt:lpstr>
      <vt:lpstr>11_Office Theme</vt:lpstr>
      <vt:lpstr>5_Office 主题</vt:lpstr>
      <vt:lpstr>Office 主题​​</vt:lpstr>
      <vt:lpstr>2_Office 主题​​</vt:lpstr>
      <vt:lpstr>3_Office 主题​​</vt:lpstr>
      <vt:lpstr>5_Office Theme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251</cp:revision>
  <dcterms:created xsi:type="dcterms:W3CDTF">2020-08-13T08:18:00Z</dcterms:created>
  <dcterms:modified xsi:type="dcterms:W3CDTF">2021-11-01T04:35:15Z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B5C7C9B902914F2090B42B6996413B88</vt:lpwstr>
  </property>
  <property fmtid="{D5CDD505-2E9C-101B-9397-08002B2CF9AE}" pid="3" name="KSOProductBuildVer">
    <vt:lpwstr>1033-11.2.0.10351</vt:lpwstr>
  </property>
</Properties>
</file>