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302" r:id="rId4"/>
    <p:sldId id="270" r:id="rId5"/>
    <p:sldId id="267" r:id="rId6"/>
    <p:sldId id="303" r:id="rId7"/>
    <p:sldId id="304" r:id="rId8"/>
    <p:sldId id="305" r:id="rId9"/>
    <p:sldId id="306" r:id="rId10"/>
    <p:sldId id="257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64" r:id="rId27"/>
    <p:sldId id="301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Sensei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BFAD518-5238-47E2-BF9A-534DD050B065}">
          <p14:sldIdLst>
            <p14:sldId id="256"/>
            <p14:sldId id="260"/>
            <p14:sldId id="302"/>
            <p14:sldId id="270"/>
            <p14:sldId id="267"/>
            <p14:sldId id="303"/>
            <p14:sldId id="304"/>
            <p14:sldId id="305"/>
            <p14:sldId id="306"/>
            <p14:sldId id="257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64"/>
            <p14:sldId id="301"/>
          </p14:sldIdLst>
        </p14:section>
        <p14:section name="Untitled Section" id="{08EC1D86-F76E-40DE-83F2-239CC207CB5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Cy7hS1f8bQE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50.png"/><Relationship Id="rId7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svg"/><Relationship Id="rId4" Type="http://schemas.openxmlformats.org/officeDocument/2006/relationships/image" Target="../media/image51.svg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11400" y="5053369"/>
            <a:ext cx="2284125" cy="50617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96419" y="4638389"/>
            <a:ext cx="11714981" cy="54767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8752" y="5278536"/>
            <a:ext cx="2297388" cy="48366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38760" y="4210132"/>
            <a:ext cx="915318" cy="8432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42055" y="3839335"/>
            <a:ext cx="1211408" cy="101758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38052" y="886145"/>
            <a:ext cx="15431713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6905280" cy="10287000"/>
            <a:chOff x="0" y="0"/>
            <a:chExt cx="1818675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18675" cy="2709333"/>
            </a:xfrm>
            <a:custGeom>
              <a:avLst/>
              <a:gdLst/>
              <a:ahLst/>
              <a:cxnLst/>
              <a:rect l="l" t="t" r="r" b="b"/>
              <a:pathLst>
                <a:path w="1818675" h="2709333">
                  <a:moveTo>
                    <a:pt x="0" y="0"/>
                  </a:moveTo>
                  <a:lnTo>
                    <a:pt x="1818675" y="0"/>
                  </a:lnTo>
                  <a:lnTo>
                    <a:pt x="18186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175845" y="263432"/>
            <a:ext cx="2729435" cy="246331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90065" y="816042"/>
            <a:ext cx="5990324" cy="8654916"/>
            <a:chOff x="0" y="0"/>
            <a:chExt cx="1577699" cy="22794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7699" cy="2279484"/>
            </a:xfrm>
            <a:custGeom>
              <a:avLst/>
              <a:gdLst/>
              <a:ahLst/>
              <a:cxnLst/>
              <a:rect l="l" t="t" r="r" b="b"/>
              <a:pathLst>
                <a:path w="1577699" h="2279484">
                  <a:moveTo>
                    <a:pt x="0" y="0"/>
                  </a:moveTo>
                  <a:lnTo>
                    <a:pt x="1577699" y="0"/>
                  </a:lnTo>
                  <a:lnTo>
                    <a:pt x="1577699" y="2279484"/>
                  </a:lnTo>
                  <a:lnTo>
                    <a:pt x="0" y="22794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65" y="7630441"/>
            <a:ext cx="2729435" cy="246331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917514">
            <a:off x="19649" y="898205"/>
            <a:ext cx="1737208" cy="571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917514">
            <a:off x="5148424" y="8822454"/>
            <a:ext cx="1737208" cy="5716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961837">
            <a:off x="951488" y="8730644"/>
            <a:ext cx="804581" cy="124500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6970454" y="-87409"/>
            <a:ext cx="11317546" cy="1973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721"/>
              </a:lnSpc>
              <a:spcBef>
                <a:spcPct val="0"/>
              </a:spcBef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57796" y="2726748"/>
            <a:ext cx="5656287" cy="601199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427720" y="2483564"/>
            <a:ext cx="96012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427720" y="5180209"/>
            <a:ext cx="6614311" cy="120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55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ống đựng bút </a:t>
            </a:r>
          </a:p>
        </p:txBody>
      </p:sp>
      <p:sp>
        <p:nvSpPr>
          <p:cNvPr id="26" name="Pentagon 25"/>
          <p:cNvSpPr/>
          <p:nvPr/>
        </p:nvSpPr>
        <p:spPr>
          <a:xfrm>
            <a:off x="6905280" y="2483564"/>
            <a:ext cx="1263360" cy="1292482"/>
          </a:xfrm>
          <a:prstGeom prst="homePlat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Pentagon 26"/>
          <p:cNvSpPr/>
          <p:nvPr/>
        </p:nvSpPr>
        <p:spPr>
          <a:xfrm>
            <a:off x="6905280" y="5422868"/>
            <a:ext cx="1263360" cy="1292482"/>
          </a:xfrm>
          <a:prstGeom prst="homePlat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8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53191" y="5800525"/>
            <a:ext cx="4295839" cy="40488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1994848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yêu cầu sản phẩm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76400" y="2882563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Các em quan sát hình ảnh, đọc nội dung trong SGK và cho biết tác dụng, yêu cầu của sản phẩm sau: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45895" y="5311212"/>
            <a:ext cx="10363200" cy="4374594"/>
            <a:chOff x="1429776" y="5368720"/>
            <a:chExt cx="10363200" cy="4374594"/>
          </a:xfrm>
        </p:grpSpPr>
        <p:sp>
          <p:nvSpPr>
            <p:cNvPr id="14" name="Rounded Rectangle 13"/>
            <p:cNvSpPr/>
            <p:nvPr/>
          </p:nvSpPr>
          <p:spPr>
            <a:xfrm>
              <a:off x="1429776" y="5368720"/>
              <a:ext cx="10363200" cy="437459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0" t="36143" r="13675" b="27308"/>
            <a:stretch/>
          </p:blipFill>
          <p:spPr>
            <a:xfrm>
              <a:off x="1706880" y="5524500"/>
              <a:ext cx="9808993" cy="4063035"/>
            </a:xfrm>
            <a:prstGeom prst="round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63364" y="5143499"/>
            <a:ext cx="3656152" cy="47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1994848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yêu cầu sản phẩm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38200" y="3081886"/>
            <a:ext cx="7686508" cy="4997604"/>
            <a:chOff x="990600" y="2882563"/>
            <a:chExt cx="7686508" cy="49976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4070856"/>
              <a:ext cx="6772108" cy="38093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2882563"/>
              <a:ext cx="2300203" cy="230020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557254" y="8674880"/>
            <a:ext cx="7162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 đánh dấu trang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477208" y="3149038"/>
            <a:ext cx="6615196" cy="2314732"/>
          </a:xfrm>
          <a:prstGeom prst="wedgeRoundRectCallout">
            <a:avLst>
              <a:gd name="adj1" fmla="val -58201"/>
              <a:gd name="adj2" fmla="val 3978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dụng</a:t>
            </a: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Đánh dấu các trang sách đang sử dụng để có thể tìm kiếm dễ dàng hơn. 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9477208" y="6360148"/>
            <a:ext cx="6615196" cy="2314732"/>
          </a:xfrm>
          <a:prstGeom prst="wedgeRoundRectCallout">
            <a:avLst>
              <a:gd name="adj1" fmla="val -58201"/>
              <a:gd name="adj2" fmla="val -4360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cầu: </a:t>
            </a: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 gài được vào trang sách, hình gấp cân đối, trang trí đẹp. </a:t>
            </a:r>
          </a:p>
        </p:txBody>
      </p:sp>
    </p:spTree>
    <p:extLst>
      <p:ext uri="{BB962C8B-B14F-4D97-AF65-F5344CB8AC3E}">
        <p14:creationId xmlns:p14="http://schemas.microsoft.com/office/powerpoint/2010/main" val="203696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94848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 chọn vật liệu và dụng cụ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2720" y="4394025"/>
            <a:ext cx="140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Thảo luận và cho biết tác dụng của các dụng cụ dưới đây: </a:t>
            </a:r>
          </a:p>
        </p:txBody>
      </p:sp>
      <p:sp>
        <p:nvSpPr>
          <p:cNvPr id="8" name="Pentagon 7"/>
          <p:cNvSpPr/>
          <p:nvPr/>
        </p:nvSpPr>
        <p:spPr>
          <a:xfrm>
            <a:off x="1243095" y="3039039"/>
            <a:ext cx="4700504" cy="94549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48440" r="7300"/>
          <a:stretch/>
        </p:blipFill>
        <p:spPr>
          <a:xfrm>
            <a:off x="1600200" y="5754955"/>
            <a:ext cx="15087600" cy="3542901"/>
          </a:xfrm>
          <a:prstGeom prst="round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11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0329" y="2530313"/>
            <a:ext cx="2512313" cy="256685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2570066" y="5335545"/>
            <a:ext cx="432160" cy="762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3657" y="2734972"/>
            <a:ext cx="1778092" cy="236220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34676" y="3014616"/>
            <a:ext cx="2082556" cy="2082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3664" y="2874785"/>
            <a:ext cx="1727866" cy="24683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17010" y="2819705"/>
            <a:ext cx="2311207" cy="22774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04546" y="1984876"/>
            <a:ext cx="1618393" cy="3112296"/>
          </a:xfrm>
          <a:prstGeom prst="rect">
            <a:avLst/>
          </a:prstGeom>
        </p:spPr>
      </p:pic>
      <p:sp>
        <p:nvSpPr>
          <p:cNvPr id="19" name="Down Arrow 18"/>
          <p:cNvSpPr/>
          <p:nvPr/>
        </p:nvSpPr>
        <p:spPr>
          <a:xfrm>
            <a:off x="6017447" y="5335545"/>
            <a:ext cx="432160" cy="76200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9903469" y="5273083"/>
            <a:ext cx="432160" cy="7620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2942322" y="5335545"/>
            <a:ext cx="432160" cy="7620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15452839" y="5292927"/>
            <a:ext cx="432160" cy="7620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413595" y="6620785"/>
            <a:ext cx="2414505" cy="23482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để gấp thẻ đánh dấu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329196" y="6637570"/>
            <a:ext cx="3584898" cy="23482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 và vẽ trên giấy thủ công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797025" y="6620785"/>
            <a:ext cx="2414505" cy="23482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 giấy thủ công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1951149" y="6637570"/>
            <a:ext cx="4355651" cy="23482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để trang trí thẻ đánh dấu trang </a:t>
            </a:r>
          </a:p>
        </p:txBody>
      </p:sp>
    </p:spTree>
    <p:extLst>
      <p:ext uri="{BB962C8B-B14F-4D97-AF65-F5344CB8AC3E}">
        <p14:creationId xmlns:p14="http://schemas.microsoft.com/office/powerpoint/2010/main" val="17741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00200" y="2115347"/>
            <a:ext cx="4229100" cy="2091503"/>
            <a:chOff x="2000250" y="2107016"/>
            <a:chExt cx="4229100" cy="2091503"/>
          </a:xfrm>
        </p:grpSpPr>
        <p:sp>
          <p:nvSpPr>
            <p:cNvPr id="24" name="Cloud 23"/>
            <p:cNvSpPr/>
            <p:nvPr/>
          </p:nvSpPr>
          <p:spPr>
            <a:xfrm>
              <a:off x="2000250" y="2107016"/>
              <a:ext cx="4229100" cy="2091503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loud 5"/>
            <p:cNvSpPr/>
            <p:nvPr/>
          </p:nvSpPr>
          <p:spPr>
            <a:xfrm>
              <a:off x="2209800" y="2348345"/>
              <a:ext cx="3810000" cy="1608846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 Ý </a:t>
              </a:r>
            </a:p>
          </p:txBody>
        </p:sp>
      </p:grpSp>
      <p:pic>
        <p:nvPicPr>
          <p:cNvPr id="2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8529" y="4217010"/>
            <a:ext cx="4401335" cy="590123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7224516" y="3695700"/>
            <a:ext cx="8548604" cy="3759389"/>
          </a:xfrm>
          <a:prstGeom prst="wedgeRoundRectCallout">
            <a:avLst>
              <a:gd name="adj1" fmla="val -53673"/>
              <a:gd name="adj2" fmla="val 2584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trường hợp thiếu bút màu và hồ dán thì các em có thể không trang trí thẻ đánh dấu trang.</a:t>
            </a:r>
          </a:p>
        </p:txBody>
      </p:sp>
      <p:pic>
        <p:nvPicPr>
          <p:cNvPr id="30" name="Picture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11400" y="3324373"/>
            <a:ext cx="1105936" cy="1106397"/>
          </a:xfrm>
          <a:prstGeom prst="rect">
            <a:avLst/>
          </a:prstGeom>
        </p:spPr>
      </p:pic>
      <p:pic>
        <p:nvPicPr>
          <p:cNvPr id="31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67256" y="6848986"/>
            <a:ext cx="1211408" cy="101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3453" y="2920914"/>
            <a:ext cx="1576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Các em hãy quan sát các bước thực hành làm thẻ đánh dấu trang: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4891" r="47655" b="83401"/>
          <a:stretch/>
        </p:blipFill>
        <p:spPr>
          <a:xfrm>
            <a:off x="2548822" y="3855141"/>
            <a:ext cx="5500225" cy="380295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4871" y="7686040"/>
            <a:ext cx="5995905" cy="2128265"/>
            <a:chOff x="10158495" y="6286500"/>
            <a:chExt cx="5995905" cy="2128265"/>
          </a:xfrm>
        </p:grpSpPr>
        <p:sp>
          <p:nvSpPr>
            <p:cNvPr id="12" name="Rounded Rectangle 11"/>
            <p:cNvSpPr/>
            <p:nvPr/>
          </p:nvSpPr>
          <p:spPr>
            <a:xfrm>
              <a:off x="11049000" y="6286500"/>
              <a:ext cx="5105400" cy="21282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giấy thủ công màu, vẽ hình vuông có cạnh 8cm ở mặt ô li. 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t="5630" r="11370" b="84049"/>
          <a:stretch/>
        </p:blipFill>
        <p:spPr>
          <a:xfrm>
            <a:off x="10864967" y="3898536"/>
            <a:ext cx="4534324" cy="391196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743639" y="7702652"/>
            <a:ext cx="5995905" cy="2128265"/>
            <a:chOff x="10158495" y="6286500"/>
            <a:chExt cx="5995905" cy="2128265"/>
          </a:xfrm>
        </p:grpSpPr>
        <p:sp>
          <p:nvSpPr>
            <p:cNvPr id="22" name="Rounded Rectangle 21"/>
            <p:cNvSpPr/>
            <p:nvPr/>
          </p:nvSpPr>
          <p:spPr>
            <a:xfrm>
              <a:off x="11049000" y="6286500"/>
              <a:ext cx="5105400" cy="21282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Cắt theo các cạnh được hình vuông có cạnh 8cm.</a:t>
              </a: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3453" y="2920914"/>
            <a:ext cx="1576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Các em hãy quan sát các bước thực hành làm thẻ đánh dấu trang: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0" t="19143" r="7849" b="66922"/>
          <a:stretch/>
        </p:blipFill>
        <p:spPr>
          <a:xfrm>
            <a:off x="2870442" y="3570014"/>
            <a:ext cx="4160604" cy="398634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4871" y="7686040"/>
            <a:ext cx="5995905" cy="2128265"/>
            <a:chOff x="10158495" y="6286500"/>
            <a:chExt cx="5995905" cy="2128265"/>
          </a:xfrm>
        </p:grpSpPr>
        <p:sp>
          <p:nvSpPr>
            <p:cNvPr id="12" name="Rounded Rectangle 11"/>
            <p:cNvSpPr/>
            <p:nvPr/>
          </p:nvSpPr>
          <p:spPr>
            <a:xfrm>
              <a:off x="11049000" y="6286500"/>
              <a:ext cx="5105400" cy="21282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 hình vuông theo cạnh AC tạo thành tam giác ADC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34600" y="6311683"/>
            <a:ext cx="6018595" cy="41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2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3453" y="2920914"/>
            <a:ext cx="1576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Các em hãy quan sát các bước thực hành làm thẻ đánh dấu trang: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33030" r="5358" b="56315"/>
          <a:stretch/>
        </p:blipFill>
        <p:spPr>
          <a:xfrm>
            <a:off x="2947670" y="3837321"/>
            <a:ext cx="12392659" cy="379356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90800" y="7609078"/>
            <a:ext cx="12219729" cy="2128265"/>
            <a:chOff x="10158495" y="6286500"/>
            <a:chExt cx="12219729" cy="2128265"/>
          </a:xfrm>
        </p:grpSpPr>
        <p:sp>
          <p:nvSpPr>
            <p:cNvPr id="12" name="Rounded Rectangle 11"/>
            <p:cNvSpPr/>
            <p:nvPr/>
          </p:nvSpPr>
          <p:spPr>
            <a:xfrm>
              <a:off x="11049000" y="6286500"/>
              <a:ext cx="11329224" cy="21282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 đỉnh C về D, miết tạo nếp gấp rồi mở ra. Tương tự gấp đỉnh A về D miết tạo nếp gấp rồi mở ra.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64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3453" y="2920914"/>
            <a:ext cx="1576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Các em hãy quan sát các bước thực hành làm thẻ đánh dấu trang: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48584" r="48859" b="41069"/>
          <a:stretch/>
        </p:blipFill>
        <p:spPr>
          <a:xfrm>
            <a:off x="2330002" y="3723524"/>
            <a:ext cx="6234878" cy="38154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52600" y="7600194"/>
            <a:ext cx="6324600" cy="2128265"/>
            <a:chOff x="10158495" y="6286500"/>
            <a:chExt cx="6324600" cy="2128265"/>
          </a:xfrm>
        </p:grpSpPr>
        <p:sp>
          <p:nvSpPr>
            <p:cNvPr id="12" name="Rounded Rectangle 11"/>
            <p:cNvSpPr/>
            <p:nvPr/>
          </p:nvSpPr>
          <p:spPr>
            <a:xfrm>
              <a:off x="11049000" y="6286500"/>
              <a:ext cx="5434095" cy="21282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 đỉnh D về điểm giữa H của cạnh AC để tạo ra đường nếp gấp a.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0" t="48670" r="4695" b="40983"/>
          <a:stretch/>
        </p:blipFill>
        <p:spPr>
          <a:xfrm>
            <a:off x="9810430" y="3751957"/>
            <a:ext cx="6234878" cy="38154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509107" y="7513282"/>
            <a:ext cx="6324600" cy="2128265"/>
            <a:chOff x="10158495" y="6286500"/>
            <a:chExt cx="6324600" cy="2128265"/>
          </a:xfrm>
        </p:grpSpPr>
        <p:sp>
          <p:nvSpPr>
            <p:cNvPr id="18" name="Rounded Rectangle 17"/>
            <p:cNvSpPr/>
            <p:nvPr/>
          </p:nvSpPr>
          <p:spPr>
            <a:xfrm>
              <a:off x="11049000" y="6286500"/>
              <a:ext cx="5434095" cy="21282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 đỉnh C về đỉnh B</a:t>
              </a: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583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00200" y="8763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3"/>
          <a:srcRect t="56608" r="20281"/>
          <a:stretch/>
        </p:blipFill>
        <p:spPr>
          <a:xfrm>
            <a:off x="13106400" y="7586187"/>
            <a:ext cx="5181600" cy="257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9720" y="4646270"/>
            <a:ext cx="8026057" cy="51266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485860" y="2031110"/>
            <a:ext cx="13944600" cy="241366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https://www.youtube.com/watch?v=Cy7hS1f8bQE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3453" y="2920914"/>
            <a:ext cx="1576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Các em hãy quan sát các bước thực hành làm thẻ đánh dấu trang: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64755" r="49124" b="24898"/>
          <a:stretch/>
        </p:blipFill>
        <p:spPr>
          <a:xfrm>
            <a:off x="1956281" y="3751956"/>
            <a:ext cx="6234878" cy="38154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23442" y="7567409"/>
            <a:ext cx="6324600" cy="2128265"/>
            <a:chOff x="10158495" y="6286500"/>
            <a:chExt cx="6324600" cy="2128265"/>
          </a:xfrm>
        </p:grpSpPr>
        <p:sp>
          <p:nvSpPr>
            <p:cNvPr id="12" name="Rounded Rectangle 11"/>
            <p:cNvSpPr/>
            <p:nvPr/>
          </p:nvSpPr>
          <p:spPr>
            <a:xfrm>
              <a:off x="11049000" y="6286500"/>
              <a:ext cx="5434095" cy="21282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Luồn đỉnh C vào trong khe giữa theo đường nếp gấp a.</a:t>
              </a:r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7" t="64419" r="3538" b="25234"/>
          <a:stretch/>
        </p:blipFill>
        <p:spPr>
          <a:xfrm>
            <a:off x="9932534" y="3588450"/>
            <a:ext cx="6234878" cy="38154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455732" y="7403903"/>
            <a:ext cx="6324600" cy="2128265"/>
            <a:chOff x="10158495" y="6286500"/>
            <a:chExt cx="6324600" cy="2128265"/>
          </a:xfrm>
        </p:grpSpPr>
        <p:sp>
          <p:nvSpPr>
            <p:cNvPr id="18" name="Rounded Rectangle 17"/>
            <p:cNvSpPr/>
            <p:nvPr/>
          </p:nvSpPr>
          <p:spPr>
            <a:xfrm>
              <a:off x="11049000" y="6286500"/>
              <a:ext cx="5434095" cy="21282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tương tự với đỉnh A sẽ được sản phẩm hoàn thiện</a:t>
              </a: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951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83453" y="2920914"/>
            <a:ext cx="15761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Các em hãy quan sát các bước thực hành làm thẻ đánh dấu trang: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0" t="84104" r="9542" b="7630"/>
          <a:stretch/>
        </p:blipFill>
        <p:spPr>
          <a:xfrm>
            <a:off x="1830655" y="3838211"/>
            <a:ext cx="6431627" cy="38422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4" t="90206" r="51603" b="1528"/>
          <a:stretch/>
        </p:blipFill>
        <p:spPr>
          <a:xfrm>
            <a:off x="9505378" y="3920691"/>
            <a:ext cx="7010400" cy="384225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802095" y="7570308"/>
            <a:ext cx="11874411" cy="2128265"/>
            <a:chOff x="10158495" y="6286500"/>
            <a:chExt cx="11874411" cy="2128265"/>
          </a:xfrm>
        </p:grpSpPr>
        <p:sp>
          <p:nvSpPr>
            <p:cNvPr id="18" name="Rounded Rectangle 17"/>
            <p:cNvSpPr/>
            <p:nvPr/>
          </p:nvSpPr>
          <p:spPr>
            <a:xfrm>
              <a:off x="11049000" y="6286500"/>
              <a:ext cx="10983906" cy="212826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có thể dùng bút màu để trang trí thẻ hoặc cắt các hình hoạ tiết để dán trang trí cho sản phẩm của mình. </a:t>
              </a:r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10158495" y="6963924"/>
              <a:ext cx="785895" cy="773416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26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06000" y="4257796"/>
            <a:ext cx="7275294" cy="56474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8300" y="2694573"/>
            <a:ext cx="15011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Dựa vào các thông tin vừa được cung cấp, các em hãy trả lời các câu hỏi sau: 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683653" y="4643119"/>
            <a:ext cx="8111358" cy="2438400"/>
          </a:xfrm>
          <a:prstGeom prst="wedgeRoundRectCallout">
            <a:avLst>
              <a:gd name="adj1" fmla="val 53820"/>
              <a:gd name="adj2" fmla="val 2460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500">
                <a:solidFill>
                  <a:schemeClr val="tx1"/>
                </a:solidFill>
              </a:rPr>
              <a:t>Tờ giấy thủ công gấp thẻ đánh dấu trang có màu sắc, hình dáng và kích thước như thế nào?</a:t>
            </a:r>
            <a:endParaRPr lang="en-US" sz="3500">
              <a:solidFill>
                <a:schemeClr val="tx1"/>
              </a:solidFill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1638300" y="7749413"/>
            <a:ext cx="8111358" cy="1585729"/>
          </a:xfrm>
          <a:prstGeom prst="wedgeRoundRectCallout">
            <a:avLst>
              <a:gd name="adj1" fmla="val 56325"/>
              <a:gd name="adj2" fmla="val -4715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500">
                <a:solidFill>
                  <a:schemeClr val="tx1"/>
                </a:solidFill>
              </a:rPr>
              <a:t>Có những cách nào để trang trí thẻ đánh dấu trang?</a:t>
            </a:r>
            <a:endParaRPr lang="en-US" sz="3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3: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500" r="19750"/>
          <a:stretch/>
        </p:blipFill>
        <p:spPr>
          <a:xfrm>
            <a:off x="1548303" y="3412269"/>
            <a:ext cx="7595697" cy="5793328"/>
          </a:xfrm>
          <a:prstGeom prst="round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9820173" y="3448923"/>
            <a:ext cx="6548559" cy="2057400"/>
          </a:xfrm>
          <a:prstGeom prst="wedgeRoundRectCallout">
            <a:avLst>
              <a:gd name="adj1" fmla="val -55586"/>
              <a:gd name="adj2" fmla="val 40771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 đánh dấu trang có kích thước 8X8 cm, màu sắc tuỳ ý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9820173" y="6563791"/>
            <a:ext cx="6548559" cy="2057400"/>
          </a:xfrm>
          <a:prstGeom prst="wedgeRoundRectCallout">
            <a:avLst>
              <a:gd name="adj1" fmla="val -55586"/>
              <a:gd name="adj2" fmla="val -43180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2 cách trang trí: vẽ trang trí và cắt dán để trang trí </a:t>
            </a:r>
          </a:p>
        </p:txBody>
      </p:sp>
    </p:spTree>
    <p:extLst>
      <p:ext uri="{BB962C8B-B14F-4D97-AF65-F5344CB8AC3E}">
        <p14:creationId xmlns:p14="http://schemas.microsoft.com/office/powerpoint/2010/main" val="35847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4: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cáo và đánh giá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6898" y="2835930"/>
            <a:ext cx="1486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Các tiêu chí đánh giá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98980" y="8115413"/>
            <a:ext cx="14249400" cy="16002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500">
                <a:solidFill>
                  <a:schemeClr val="tx1"/>
                </a:solidFill>
              </a:rPr>
              <a:t>Sản phẩm gài được ở góc trang sách nhưng trang trí chưa đẹp, hình chưa cân đối hoặc nếp gấp chưa thẳng, phẳng.</a:t>
            </a:r>
            <a:endParaRPr lang="en-US" sz="350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78660" y="5862254"/>
            <a:ext cx="14249400" cy="1600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500">
                <a:solidFill>
                  <a:schemeClr val="tx1"/>
                </a:solidFill>
              </a:rPr>
              <a:t>sản phẩm gài được ở góc trang sách, hình gấp cân đối, nếp gấp thẳng, phẳng. </a:t>
            </a:r>
            <a:endParaRPr lang="en-US" sz="350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98980" y="3609096"/>
            <a:ext cx="14249400" cy="1600200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500">
                <a:solidFill>
                  <a:schemeClr val="tx1"/>
                </a:solidFill>
              </a:rPr>
              <a:t>sản phẩm gài được vào góc trang sách, hình gấp cân đối, nếp gấp thẳng, phẳng, trang trí đẹp. </a:t>
            </a:r>
            <a:endParaRPr lang="en-US" sz="350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8305800" y="7429810"/>
            <a:ext cx="457200" cy="685601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>
            <a:off x="8305800" y="5209294"/>
            <a:ext cx="457200" cy="620319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4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3097" y="876300"/>
            <a:ext cx="15801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THẺ ĐÁNH DẤU TRANG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7800" y="1909743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4: </a:t>
            </a:r>
            <a:r>
              <a:rPr lang="en-US" sz="4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cáo và đánh giá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23208" r="7447" b="40518"/>
          <a:stretch/>
        </p:blipFill>
        <p:spPr>
          <a:xfrm>
            <a:off x="3810000" y="2849391"/>
            <a:ext cx="10287000" cy="3659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61176" r="7803" b="1817"/>
          <a:stretch/>
        </p:blipFill>
        <p:spPr>
          <a:xfrm>
            <a:off x="4339356" y="6662403"/>
            <a:ext cx="8827252" cy="3180407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62200">
            <a:off x="535723" y="7729944"/>
            <a:ext cx="1824152" cy="2241661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6145584" y="235939"/>
            <a:ext cx="1761767" cy="189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53809" y="2781300"/>
            <a:ext cx="5453794" cy="56067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08204" y="3019557"/>
            <a:ext cx="5606686" cy="5763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15351144" y="1812230"/>
            <a:ext cx="804581" cy="1245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264794" y="1263330"/>
            <a:ext cx="3151713" cy="187920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865677" y="851021"/>
            <a:ext cx="10016498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627"/>
              </a:lnSpc>
              <a:spcBef>
                <a:spcPct val="0"/>
              </a:spcBef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35994" y="1686661"/>
            <a:ext cx="2009315" cy="572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3"/>
              </a:lnSpc>
              <a:spcBef>
                <a:spcPct val="0"/>
              </a:spcBef>
            </a:pPr>
            <a:r>
              <a:rPr lang="en-US" sz="3352">
                <a:solidFill>
                  <a:srgbClr val="2C594F"/>
                </a:solidFill>
                <a:latin typeface="Sensei"/>
              </a:rPr>
              <a:t>let's do it!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37459" y="3159366"/>
            <a:ext cx="4907898" cy="61157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0724" y="4065706"/>
            <a:ext cx="407855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 rot="212325">
            <a:off x="12672270" y="3858060"/>
            <a:ext cx="4078554" cy="427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đựng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011400" y="5053369"/>
            <a:ext cx="2284125" cy="50617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96419" y="4638389"/>
            <a:ext cx="11714981" cy="54767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8752" y="5278536"/>
            <a:ext cx="2297388" cy="48366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838760" y="4210132"/>
            <a:ext cx="915318" cy="8432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42055" y="3839335"/>
            <a:ext cx="1211408" cy="101758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38052" y="886145"/>
            <a:ext cx="15431713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2482919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5"/>
          <p:cNvPicPr>
            <a:picLocks noChangeAspect="1"/>
          </p:cNvPicPr>
          <p:nvPr/>
        </p:nvPicPr>
        <p:blipFill rotWithShape="1">
          <a:blip r:embed="rId3"/>
          <a:srcRect t="56608" r="20281"/>
          <a:stretch/>
        </p:blipFill>
        <p:spPr>
          <a:xfrm>
            <a:off x="13106400" y="7586187"/>
            <a:ext cx="5181600" cy="257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9720" y="4646270"/>
            <a:ext cx="8026057" cy="51266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569720" y="952500"/>
            <a:ext cx="15194280" cy="37267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nhắc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2)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nhắc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3096" y="495300"/>
            <a:ext cx="15801809" cy="9427993"/>
            <a:chOff x="0" y="0"/>
            <a:chExt cx="4161793" cy="20774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61793" cy="2077451"/>
            </a:xfrm>
            <a:custGeom>
              <a:avLst/>
              <a:gdLst/>
              <a:ahLst/>
              <a:cxnLst/>
              <a:rect l="l" t="t" r="r" b="b"/>
              <a:pathLst>
                <a:path w="4161793" h="2077451">
                  <a:moveTo>
                    <a:pt x="24987" y="0"/>
                  </a:moveTo>
                  <a:lnTo>
                    <a:pt x="4136806" y="0"/>
                  </a:lnTo>
                  <a:cubicBezTo>
                    <a:pt x="4143433" y="0"/>
                    <a:pt x="4149789" y="2633"/>
                    <a:pt x="4154475" y="7318"/>
                  </a:cubicBezTo>
                  <a:cubicBezTo>
                    <a:pt x="4159161" y="12004"/>
                    <a:pt x="4161793" y="18360"/>
                    <a:pt x="4161793" y="24987"/>
                  </a:cubicBezTo>
                  <a:lnTo>
                    <a:pt x="4161793" y="2052464"/>
                  </a:lnTo>
                  <a:cubicBezTo>
                    <a:pt x="4161793" y="2066264"/>
                    <a:pt x="4150606" y="2077451"/>
                    <a:pt x="4136806" y="2077451"/>
                  </a:cubicBezTo>
                  <a:lnTo>
                    <a:pt x="24987" y="2077451"/>
                  </a:lnTo>
                  <a:cubicBezTo>
                    <a:pt x="18360" y="2077451"/>
                    <a:pt x="12004" y="2074819"/>
                    <a:pt x="7318" y="2070133"/>
                  </a:cubicBezTo>
                  <a:cubicBezTo>
                    <a:pt x="2633" y="2065447"/>
                    <a:pt x="0" y="2059091"/>
                    <a:pt x="0" y="2052464"/>
                  </a:cubicBezTo>
                  <a:lnTo>
                    <a:pt x="0" y="24987"/>
                  </a:lnTo>
                  <a:cubicBezTo>
                    <a:pt x="0" y="18360"/>
                    <a:pt x="2633" y="12004"/>
                    <a:pt x="7318" y="7318"/>
                  </a:cubicBezTo>
                  <a:cubicBezTo>
                    <a:pt x="12004" y="2633"/>
                    <a:pt x="18360" y="0"/>
                    <a:pt x="24987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2C594F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6348096" y="2143704"/>
            <a:ext cx="10215645" cy="2228523"/>
          </a:xfrm>
          <a:prstGeom prst="wedgeRoundRectCallout">
            <a:avLst>
              <a:gd name="adj1" fmla="val -55040"/>
              <a:gd name="adj2" fmla="val 36969"/>
              <a:gd name="adj3" fmla="val 16667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Em có thể làm được đồ dùng học tập nào?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697055" y="2704444"/>
            <a:ext cx="4169877" cy="7218849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93367" y="5891837"/>
            <a:ext cx="10005497" cy="44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2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3" name="Group 3"/>
          <p:cNvGrpSpPr/>
          <p:nvPr/>
        </p:nvGrpSpPr>
        <p:grpSpPr>
          <a:xfrm>
            <a:off x="20319" y="2280400"/>
            <a:ext cx="18288000" cy="5183643"/>
            <a:chOff x="0" y="-148954"/>
            <a:chExt cx="1818675" cy="2524757"/>
          </a:xfrm>
        </p:grpSpPr>
        <p:sp>
          <p:nvSpPr>
            <p:cNvPr id="24" name="Freeform 4"/>
            <p:cNvSpPr/>
            <p:nvPr/>
          </p:nvSpPr>
          <p:spPr>
            <a:xfrm>
              <a:off x="0" y="-148954"/>
              <a:ext cx="1818675" cy="2524757"/>
            </a:xfrm>
            <a:custGeom>
              <a:avLst/>
              <a:gdLst/>
              <a:ahLst/>
              <a:cxnLst/>
              <a:rect l="l" t="t" r="r" b="b"/>
              <a:pathLst>
                <a:path w="1818675" h="2709333">
                  <a:moveTo>
                    <a:pt x="0" y="0"/>
                  </a:moveTo>
                  <a:lnTo>
                    <a:pt x="1818675" y="0"/>
                  </a:lnTo>
                  <a:lnTo>
                    <a:pt x="18186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2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17514">
            <a:off x="-746936" y="2495696"/>
            <a:ext cx="2392635" cy="571699"/>
          </a:xfrm>
          <a:prstGeom prst="rect">
            <a:avLst/>
          </a:prstGeom>
        </p:spPr>
      </p:pic>
      <p:pic>
        <p:nvPicPr>
          <p:cNvPr id="26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17514">
            <a:off x="16642302" y="6838189"/>
            <a:ext cx="2392635" cy="57169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53472" y="2486203"/>
            <a:ext cx="14706600" cy="487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BÀI 7.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LÀM ĐỒ DÙNG HỌC TẬP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</a:p>
        </p:txBody>
      </p:sp>
      <p:pic>
        <p:nvPicPr>
          <p:cNvPr id="28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8540" y="5033787"/>
            <a:ext cx="2758833" cy="5396250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628989" y="4639140"/>
            <a:ext cx="3659011" cy="55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4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73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96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754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94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854</Words>
  <Application>Microsoft Office PowerPoint</Application>
  <PresentationFormat>Custom</PresentationFormat>
  <Paragraphs>94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Sensei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Syllabus Color Illustrated Elementary Class</dc:title>
  <dc:creator>Admin</dc:creator>
  <cp:lastModifiedBy>Admin</cp:lastModifiedBy>
  <cp:revision>30</cp:revision>
  <dcterms:created xsi:type="dcterms:W3CDTF">2006-08-16T00:00:00Z</dcterms:created>
  <dcterms:modified xsi:type="dcterms:W3CDTF">2023-02-24T02:02:27Z</dcterms:modified>
  <dc:identifier>DAFQMz4qRpU</dc:identifier>
</cp:coreProperties>
</file>