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44"/>
  </p:notesMasterIdLst>
  <p:sldIdLst>
    <p:sldId id="2652" r:id="rId3"/>
    <p:sldId id="262" r:id="rId4"/>
    <p:sldId id="257" r:id="rId5"/>
    <p:sldId id="258" r:id="rId6"/>
    <p:sldId id="299" r:id="rId7"/>
    <p:sldId id="260" r:id="rId8"/>
    <p:sldId id="261" r:id="rId9"/>
    <p:sldId id="263" r:id="rId10"/>
    <p:sldId id="2640" r:id="rId11"/>
    <p:sldId id="329" r:id="rId12"/>
    <p:sldId id="300" r:id="rId13"/>
    <p:sldId id="333" r:id="rId14"/>
    <p:sldId id="2654" r:id="rId15"/>
    <p:sldId id="2655" r:id="rId16"/>
    <p:sldId id="2656" r:id="rId17"/>
    <p:sldId id="2657" r:id="rId18"/>
    <p:sldId id="2658" r:id="rId19"/>
    <p:sldId id="2659" r:id="rId20"/>
    <p:sldId id="2660" r:id="rId21"/>
    <p:sldId id="2661" r:id="rId22"/>
    <p:sldId id="2662" r:id="rId23"/>
    <p:sldId id="2663" r:id="rId24"/>
    <p:sldId id="2664" r:id="rId25"/>
    <p:sldId id="2665" r:id="rId26"/>
    <p:sldId id="2676" r:id="rId27"/>
    <p:sldId id="2644" r:id="rId28"/>
    <p:sldId id="2675" r:id="rId29"/>
    <p:sldId id="2667" r:id="rId30"/>
    <p:sldId id="2647" r:id="rId31"/>
    <p:sldId id="2668" r:id="rId32"/>
    <p:sldId id="341" r:id="rId33"/>
    <p:sldId id="2637" r:id="rId34"/>
    <p:sldId id="2671" r:id="rId35"/>
    <p:sldId id="2669" r:id="rId36"/>
    <p:sldId id="2670" r:id="rId37"/>
    <p:sldId id="2672" r:id="rId38"/>
    <p:sldId id="2638" r:id="rId39"/>
    <p:sldId id="2639" r:id="rId40"/>
    <p:sldId id="2673" r:id="rId41"/>
    <p:sldId id="2674" r:id="rId42"/>
    <p:sldId id="32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91" autoAdjust="0"/>
  </p:normalViewPr>
  <p:slideViewPr>
    <p:cSldViewPr snapToGrid="0">
      <p:cViewPr varScale="1">
        <p:scale>
          <a:sx n="72" d="100"/>
          <a:sy n="72" d="100"/>
        </p:scale>
        <p:origin x="80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16/9/2022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6356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94B920-E9EA-4D1C-9E80-7A63716CE96E}" type="slidenum">
              <a:rPr lang="en-US" smtClean="0"/>
              <a:t>33</a:t>
            </a:fld>
            <a:endParaRPr lang="en-US"/>
          </a:p>
        </p:txBody>
      </p:sp>
    </p:spTree>
    <p:extLst>
      <p:ext uri="{BB962C8B-B14F-4D97-AF65-F5344CB8AC3E}">
        <p14:creationId xmlns:p14="http://schemas.microsoft.com/office/powerpoint/2010/main" val="3174793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240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16/9/2022</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821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16/9/2022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jpeg"/><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 Id="rId27"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16/9/2022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18" r:id="rId19"/>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16/9/2022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31.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gif"/><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slide" Target="slide41.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5.wdp"/></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gif"/><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1.xml"/><Relationship Id="rId5" Type="http://schemas.microsoft.com/office/2007/relationships/hdphoto" Target="../media/hdphoto14.wdp"/><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10.xml"/><Relationship Id="rId7" Type="http://schemas.openxmlformats.org/officeDocument/2006/relationships/image" Target="../media/image6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1.xml"/><Relationship Id="rId5" Type="http://schemas.microsoft.com/office/2007/relationships/hdphoto" Target="../media/hdphoto14.wdp"/><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31.png"/><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5.png"/><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23.png"/><Relationship Id="rId3" Type="http://schemas.openxmlformats.org/officeDocument/2006/relationships/image" Target="../media/image18.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20.png"/><Relationship Id="rId17" Type="http://schemas.microsoft.com/office/2007/relationships/hdphoto" Target="../media/hdphoto7.wdp"/><Relationship Id="rId25" Type="http://schemas.openxmlformats.org/officeDocument/2006/relationships/slide" Target="slide10.xml"/><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9.png"/><Relationship Id="rId19" Type="http://schemas.microsoft.com/office/2007/relationships/hdphoto" Target="../media/hdphoto8.wdp"/><Relationship Id="rId4" Type="http://schemas.openxmlformats.org/officeDocument/2006/relationships/image" Target="../media/image15.png"/><Relationship Id="rId9" Type="http://schemas.openxmlformats.org/officeDocument/2006/relationships/slide" Target="slide9.xml"/><Relationship Id="rId14" Type="http://schemas.openxmlformats.org/officeDocument/2006/relationships/image" Target="../media/image21.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7.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2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1578632" y="2170386"/>
            <a:ext cx="8795077" cy="1445623"/>
          </a:xfrm>
        </p:spPr>
        <p:txBody>
          <a:bodyPr>
            <a:noAutofit/>
          </a:bodyPr>
          <a:lstStyle/>
          <a:p>
            <a:r>
              <a:rPr lang="en-US" sz="4800" b="1" dirty="0" err="1">
                <a:solidFill>
                  <a:srgbClr val="0070C0"/>
                </a:solidFill>
                <a:latin typeface="Times New Roman" panose="02020603050405020304" pitchFamily="18" charset="0"/>
                <a:cs typeface="Times New Roman" panose="02020603050405020304" pitchFamily="18" charset="0"/>
                <a:sym typeface="+mn-ea"/>
              </a:rPr>
              <a:t>Chào</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mừng</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các</a:t>
            </a:r>
            <a:r>
              <a:rPr lang="en-US" sz="4800" b="1" dirty="0">
                <a:solidFill>
                  <a:srgbClr val="0070C0"/>
                </a:solidFill>
                <a:latin typeface="Times New Roman" panose="02020603050405020304" pitchFamily="18" charset="0"/>
                <a:cs typeface="Times New Roman" panose="02020603050405020304" pitchFamily="18" charset="0"/>
                <a:sym typeface="+mn-ea"/>
              </a:rPr>
              <a:t> em </a:t>
            </a:r>
            <a:r>
              <a:rPr lang="en-US" sz="4800" b="1" dirty="0" err="1">
                <a:solidFill>
                  <a:srgbClr val="0070C0"/>
                </a:solidFill>
                <a:latin typeface="Times New Roman" panose="02020603050405020304" pitchFamily="18" charset="0"/>
                <a:cs typeface="Times New Roman" panose="02020603050405020304" pitchFamily="18" charset="0"/>
                <a:sym typeface="+mn-ea"/>
              </a:rPr>
              <a:t>đến</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với</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vi-VN" sz="4800" b="1" dirty="0" err="1">
                <a:solidFill>
                  <a:srgbClr val="0070C0"/>
                </a:solidFill>
                <a:latin typeface="Times New Roman" panose="02020603050405020304" pitchFamily="18" charset="0"/>
                <a:cs typeface="Times New Roman" panose="02020603050405020304" pitchFamily="18" charset="0"/>
                <a:sym typeface="+mn-ea"/>
              </a:rPr>
              <a:t>tiết</a:t>
            </a:r>
            <a:r>
              <a:rPr lang="en-US" altLang="vi-VN" sz="4800" b="1" dirty="0">
                <a:solidFill>
                  <a:srgbClr val="0070C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70C0"/>
                </a:solidFill>
                <a:latin typeface="Times New Roman" panose="02020603050405020304" pitchFamily="18" charset="0"/>
                <a:cs typeface="Times New Roman" panose="02020603050405020304" pitchFamily="18" charset="0"/>
                <a:sym typeface="+mn-ea"/>
              </a:rPr>
              <a:t>học</a:t>
            </a:r>
            <a:r>
              <a:rPr lang="en-US" altLang="vi-VN" sz="4800" b="1" dirty="0">
                <a:solidFill>
                  <a:srgbClr val="0070C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70C0"/>
                </a:solidFill>
                <a:latin typeface="Times New Roman" panose="02020603050405020304" pitchFamily="18" charset="0"/>
                <a:cs typeface="Times New Roman" panose="02020603050405020304" pitchFamily="18" charset="0"/>
                <a:sym typeface="+mn-ea"/>
              </a:rPr>
              <a:t>môn</a:t>
            </a:r>
            <a:r>
              <a:rPr lang="en-US" altLang="vi-VN" sz="4800" b="1" dirty="0">
                <a:solidFill>
                  <a:srgbClr val="0070C0"/>
                </a:solidFill>
                <a:latin typeface="Times New Roman" panose="02020603050405020304" pitchFamily="18" charset="0"/>
                <a:cs typeface="Times New Roman" panose="02020603050405020304" pitchFamily="18" charset="0"/>
                <a:sym typeface="+mn-ea"/>
              </a:rPr>
              <a:t> </a:t>
            </a:r>
            <a:r>
              <a:rPr lang="en-US" altLang="vi-VN" sz="4800" b="1" err="1">
                <a:solidFill>
                  <a:srgbClr val="0070C0"/>
                </a:solidFill>
                <a:latin typeface="Times New Roman" panose="02020603050405020304" pitchFamily="18" charset="0"/>
                <a:cs typeface="Times New Roman" panose="02020603050405020304" pitchFamily="18" charset="0"/>
                <a:sym typeface="+mn-ea"/>
              </a:rPr>
              <a:t>Công</a:t>
            </a:r>
            <a:r>
              <a:rPr lang="en-US" altLang="vi-VN" sz="4800" b="1">
                <a:solidFill>
                  <a:srgbClr val="0070C0"/>
                </a:solidFill>
                <a:latin typeface="Times New Roman" panose="02020603050405020304" pitchFamily="18" charset="0"/>
                <a:cs typeface="Times New Roman" panose="02020603050405020304" pitchFamily="18" charset="0"/>
                <a:sym typeface="+mn-ea"/>
              </a:rPr>
              <a:t> nghệ lớp </a:t>
            </a:r>
            <a:r>
              <a:rPr lang="en-US" altLang="vi-VN" sz="4800" b="1" dirty="0">
                <a:solidFill>
                  <a:srgbClr val="0070C0"/>
                </a:solidFill>
                <a:latin typeface="Times New Roman" panose="02020603050405020304" pitchFamily="18" charset="0"/>
                <a:cs typeface="Times New Roman" panose="02020603050405020304" pitchFamily="18" charset="0"/>
                <a:sym typeface="+mn-ea"/>
              </a:rPr>
              <a:t>3</a:t>
            </a:r>
          </a:p>
        </p:txBody>
      </p:sp>
    </p:spTree>
    <p:extLst>
      <p:ext uri="{BB962C8B-B14F-4D97-AF65-F5344CB8AC3E}">
        <p14:creationId xmlns:p14="http://schemas.microsoft.com/office/powerpoint/2010/main" val="162249082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2135049" y="560824"/>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Thứ</a:t>
            </a:r>
            <a:r>
              <a:rPr lang="en-US" altLang="zh-CN" sz="44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4400" b="1" dirty="0" err="1">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sáu</a:t>
            </a:r>
            <a:r>
              <a:rPr kumimoji="0" lang="en-US" altLang="zh-CN" sz="4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 </a:t>
            </a:r>
            <a:r>
              <a:rPr kumimoji="0" lang="en-US" altLang="zh-CN" sz="44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ngày</a:t>
            </a:r>
            <a:r>
              <a:rPr lang="en-US" altLang="zh-CN" sz="44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16</a:t>
            </a:r>
            <a:r>
              <a:rPr kumimoji="0" lang="en-US" altLang="zh-CN" sz="4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 </a:t>
            </a:r>
            <a:r>
              <a:rPr kumimoji="0" lang="en-US" altLang="zh-CN" sz="44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tháng</a:t>
            </a:r>
            <a:r>
              <a:rPr lang="en-US" altLang="zh-CN" sz="44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9</a:t>
            </a:r>
            <a:r>
              <a:rPr kumimoji="0" lang="en-US" altLang="zh-CN" sz="4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 </a:t>
            </a:r>
            <a:r>
              <a:rPr kumimoji="0" lang="en-US" altLang="zh-CN" sz="44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năm</a:t>
            </a:r>
            <a:r>
              <a:rPr kumimoji="0" lang="en-US" altLang="zh-CN" sz="4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rPr>
              <a:t> 2022</a:t>
            </a:r>
            <a:endParaRPr kumimoji="0" lang="zh-CN" altLang="en-US" sz="4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sym typeface="字魂58号-创中黑" panose="00000500000000000000" pitchFamily="2" charset="-122"/>
            </a:endParaRPr>
          </a:p>
        </p:txBody>
      </p:sp>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4"/>
          <a:stretch>
            <a:fillRect/>
          </a:stretch>
        </p:blipFill>
        <p:spPr>
          <a:xfrm>
            <a:off x="1064712" y="2158292"/>
            <a:ext cx="10095851" cy="242947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
        <p:nvSpPr>
          <p:cNvPr id="2" name="TextBox 1">
            <a:extLst>
              <a:ext uri="{FF2B5EF4-FFF2-40B4-BE49-F238E27FC236}">
                <a16:creationId xmlns:a16="http://schemas.microsoft.com/office/drawing/2014/main" id="{999E2591-CC6D-89A4-7AED-A233A5C6A50E}"/>
              </a:ext>
            </a:extLst>
          </p:cNvPr>
          <p:cNvSpPr txBox="1"/>
          <p:nvPr/>
        </p:nvSpPr>
        <p:spPr>
          <a:xfrm>
            <a:off x="3833974" y="1501194"/>
            <a:ext cx="4557326" cy="923330"/>
          </a:xfrm>
          <a:prstGeom prst="rect">
            <a:avLst/>
          </a:prstGeom>
          <a:noFill/>
        </p:spPr>
        <p:txBody>
          <a:bodyPr wrap="square" rtlCol="0">
            <a:spAutoFit/>
          </a:bodyPr>
          <a:lstStyle/>
          <a:p>
            <a:r>
              <a:rPr lang="en-US" sz="5400" b="1" dirty="0">
                <a:solidFill>
                  <a:srgbClr val="0070C0"/>
                </a:solidFill>
              </a:rPr>
              <a:t>CÔNG NGHỆ</a:t>
            </a:r>
          </a:p>
        </p:txBody>
      </p:sp>
    </p:spTree>
    <p:extLst>
      <p:ext uri="{BB962C8B-B14F-4D97-AF65-F5344CB8AC3E}">
        <p14:creationId xmlns:p14="http://schemas.microsoft.com/office/powerpoint/2010/main" val="697648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r>
              <a:rPr lang="en-US" sz="4000" b="1">
                <a:solidFill>
                  <a:srgbClr val="FF0000"/>
                </a:solidFill>
                <a:latin typeface="Arial" panose="020B0604020202020204" pitchFamily="34" charset="0"/>
                <a:cs typeface="Arial" panose="020B0604020202020204" pitchFamily="34" charset="0"/>
              </a:rPr>
              <a:t>. Sản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621412-8950-4118-BFFB-DA090AC0C3E6}"/>
              </a:ext>
            </a:extLst>
          </p:cNvPr>
          <p:cNvGrpSpPr/>
          <p:nvPr/>
        </p:nvGrpSpPr>
        <p:grpSpPr>
          <a:xfrm rot="727752" flipH="1">
            <a:off x="5331063" y="344963"/>
            <a:ext cx="6035153" cy="3755663"/>
            <a:chOff x="8599614" y="1959266"/>
            <a:chExt cx="3829418" cy="2407020"/>
          </a:xfrm>
        </p:grpSpPr>
        <p:grpSp>
          <p:nvGrpSpPr>
            <p:cNvPr id="16" name="Group 15">
              <a:extLst>
                <a:ext uri="{FF2B5EF4-FFF2-40B4-BE49-F238E27FC236}">
                  <a16:creationId xmlns:a16="http://schemas.microsoft.com/office/drawing/2014/main" id="{A3084198-6B5E-4E1E-AAB4-F793011C0210}"/>
                </a:ext>
              </a:extLst>
            </p:cNvPr>
            <p:cNvGrpSpPr/>
            <p:nvPr/>
          </p:nvGrpSpPr>
          <p:grpSpPr>
            <a:xfrm>
              <a:off x="8599614" y="1959266"/>
              <a:ext cx="3829418" cy="2407020"/>
              <a:chOff x="7562960" y="2029855"/>
              <a:chExt cx="2844356" cy="2037887"/>
            </a:xfrm>
          </p:grpSpPr>
          <p:sp>
            <p:nvSpPr>
              <p:cNvPr id="18" name="ïsḻîdé">
                <a:extLst>
                  <a:ext uri="{FF2B5EF4-FFF2-40B4-BE49-F238E27FC236}">
                    <a16:creationId xmlns:a16="http://schemas.microsoft.com/office/drawing/2014/main" id="{D2820BA3-0C67-4E4C-B943-69F49FF0370C}"/>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9" name="iŝ1iḍe">
                <a:extLst>
                  <a:ext uri="{FF2B5EF4-FFF2-40B4-BE49-F238E27FC236}">
                    <a16:creationId xmlns:a16="http://schemas.microsoft.com/office/drawing/2014/main" id="{CAA229E9-D371-4A83-B662-54EEE1ADC711}"/>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7" name="Speech Bubble: Rectangle with Corners Rounded 16">
              <a:extLst>
                <a:ext uri="{FF2B5EF4-FFF2-40B4-BE49-F238E27FC236}">
                  <a16:creationId xmlns:a16="http://schemas.microsoft.com/office/drawing/2014/main" id="{9B502088-344C-40DA-8275-80E92CD1CBA3}"/>
                </a:ext>
              </a:extLst>
            </p:cNvPr>
            <p:cNvSpPr/>
            <p:nvPr/>
          </p:nvSpPr>
          <p:spPr>
            <a:xfrm rot="9134">
              <a:off x="8666354" y="2508320"/>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endPar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5">
            <a:extLst>
              <a:ext uri="{FF2B5EF4-FFF2-40B4-BE49-F238E27FC236}">
                <a16:creationId xmlns:a16="http://schemas.microsoft.com/office/drawing/2014/main" id="{E1BE0749-7D7C-4EAC-BD68-CFC767075A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2352040" y="1426210"/>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rot="561711">
            <a:off x="6342715" y="1528175"/>
            <a:ext cx="5028855" cy="1384995"/>
          </a:xfrm>
          <a:prstGeom prst="rect">
            <a:avLst/>
          </a:prstGeom>
        </p:spPr>
        <p:txBody>
          <a:bodyPr wrap="square">
            <a:spAutoFit/>
          </a:bodyPr>
          <a:lstStyle/>
          <a:p>
            <a:r>
              <a:rPr lang="nl-NL" sz="2800"/>
              <a:t>Sản phẩm công nghệ nào trong các hình dưới đây được sử dụng trong gia đình</a:t>
            </a:r>
            <a:endParaRPr lang="en-US" sz="2800"/>
          </a:p>
        </p:txBody>
      </p:sp>
    </p:spTree>
    <p:extLst>
      <p:ext uri="{BB962C8B-B14F-4D97-AF65-F5344CB8AC3E}">
        <p14:creationId xmlns:p14="http://schemas.microsoft.com/office/powerpoint/2010/main" val="58935139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0-#ppt_w/2"/>
                                          </p:val>
                                        </p:tav>
                                        <p:tav tm="100000">
                                          <p:val>
                                            <p:strVal val="#ppt_x"/>
                                          </p:val>
                                        </p:tav>
                                      </p:tavLst>
                                    </p:anim>
                                    <p:anim calcmode="lin" valueType="num">
                                      <p:cBhvr additive="base">
                                        <p:cTn id="8" dur="125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1006" t="43136" r="27414" b="13899"/>
          <a:stretch/>
        </p:blipFill>
        <p:spPr bwMode="auto">
          <a:xfrm>
            <a:off x="1292772" y="772510"/>
            <a:ext cx="9758856" cy="5423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08102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38642" y="287027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p:nvPr/>
        </p:nvPicPr>
        <p:blipFill rotWithShape="1">
          <a:blip r:embed="rId15"/>
          <a:srcRect l="31006" t="43136" r="27414" b="13899"/>
          <a:stretch/>
        </p:blipFill>
        <p:spPr bwMode="auto">
          <a:xfrm>
            <a:off x="3886139" y="2017986"/>
            <a:ext cx="4729656" cy="23491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3254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38" y="1701582"/>
            <a:ext cx="5423989" cy="2438400"/>
          </a:xfrm>
          <a:prstGeom prst="wedgeRoundRectCallout">
            <a:avLst>
              <a:gd name="adj1" fmla="val 54400"/>
              <a:gd name="adj2" fmla="val 7889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Tivi</a:t>
            </a:r>
            <a:r>
              <a:rPr lang="en-US" sz="4000" b="1">
                <a:solidFill>
                  <a:srgbClr val="FF0000"/>
                </a:solidFill>
                <a:latin typeface="Calibri" panose="020F0502020204030204" pitchFamily="34" charset="0"/>
                <a:cs typeface="Calibri" panose="020F0502020204030204" pitchFamily="34" charset="0"/>
              </a:rPr>
              <a:t>, quạt điện, nồi cơm điện, đèn học: </a:t>
            </a:r>
            <a:r>
              <a:rPr lang="en-US" sz="4000" b="1">
                <a:solidFill>
                  <a:prstClr val="black"/>
                </a:solidFill>
                <a:latin typeface="Calibri" panose="020F0502020204030204" pitchFamily="34" charset="0"/>
                <a:cs typeface="Calibri" panose="020F0502020204030204" pitchFamily="34" charset="0"/>
              </a:rPr>
              <a:t>Sản phẩm công nghệ gia đình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1028" name="Picture 4" descr="https://f19-zpc.zdn.vn/4101846244161231292/e24469c09ed55b8b02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11" y="1434662"/>
            <a:ext cx="2594758" cy="209681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https://f23-zpc.zdn.vn/4850894908097647513/2c054084b79172cf2b8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https://f23-zpc.zdn.vn/4850894908097647513/2c054084b79172cf2b8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819" y="1701582"/>
            <a:ext cx="1820753" cy="182989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75" y="3689131"/>
            <a:ext cx="4794797" cy="2364828"/>
          </a:xfrm>
          <a:prstGeom prst="rect">
            <a:avLst/>
          </a:prstGeom>
        </p:spPr>
      </p:pic>
    </p:spTree>
    <p:extLst>
      <p:ext uri="{BB962C8B-B14F-4D97-AF65-F5344CB8AC3E}">
        <p14:creationId xmlns:p14="http://schemas.microsoft.com/office/powerpoint/2010/main" val="273069190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4" name="Picture 3">
            <a:extLst>
              <a:ext uri="{FF2B5EF4-FFF2-40B4-BE49-F238E27FC236}">
                <a16:creationId xmlns:a16="http://schemas.microsoft.com/office/drawing/2014/main" id="{6BC6A915-7047-4943-BFF5-282F861E3AA5}"/>
              </a:ext>
            </a:extLst>
          </p:cNvPr>
          <p:cNvPicPr>
            <a:picLocks noChangeAspect="1"/>
          </p:cNvPicPr>
          <p:nvPr/>
        </p:nvPicPr>
        <p:blipFill>
          <a:blip r:embed="rId4"/>
          <a:stretch>
            <a:fillRect/>
          </a:stretch>
        </p:blipFill>
        <p:spPr>
          <a:xfrm>
            <a:off x="905528" y="1039691"/>
            <a:ext cx="10358002" cy="2389309"/>
          </a:xfrm>
          <a:prstGeom prst="rect">
            <a:avLst/>
          </a:prstGeom>
        </p:spPr>
      </p:pic>
      <p:pic>
        <p:nvPicPr>
          <p:cNvPr id="3" name="Picture 2">
            <a:extLst>
              <a:ext uri="{FF2B5EF4-FFF2-40B4-BE49-F238E27FC236}">
                <a16:creationId xmlns:a16="http://schemas.microsoft.com/office/drawing/2014/main" id="{C3F20FE7-1BE6-49C3-A096-3EBC8AF33DCA}"/>
              </a:ext>
            </a:extLst>
          </p:cNvPr>
          <p:cNvPicPr>
            <a:picLocks noChangeAspect="1"/>
          </p:cNvPicPr>
          <p:nvPr/>
        </p:nvPicPr>
        <p:blipFill>
          <a:blip r:embed="rId5"/>
          <a:stretch>
            <a:fillRect/>
          </a:stretch>
        </p:blipFill>
        <p:spPr>
          <a:xfrm>
            <a:off x="1632651" y="1553626"/>
            <a:ext cx="9089924" cy="1518036"/>
          </a:xfrm>
          <a:prstGeom prst="rect">
            <a:avLst/>
          </a:prstGeom>
        </p:spPr>
      </p:pic>
    </p:spTree>
    <p:extLst>
      <p:ext uri="{BB962C8B-B14F-4D97-AF65-F5344CB8AC3E}">
        <p14:creationId xmlns:p14="http://schemas.microsoft.com/office/powerpoint/2010/main" val="6047950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7040" y="111760"/>
            <a:ext cx="11541760" cy="141224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357395" y="1624003"/>
              <a:ext cx="7168930" cy="3202358"/>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 </a:t>
              </a:r>
              <a:r>
                <a:rPr kumimoji="0" lang="en-US" sz="2400" b="1" i="0" u="none" strike="noStrike" kern="1200" cap="none" spc="0" normalizeH="0" baseline="0" noProof="0" err="1">
                  <a:ln>
                    <a:noFill/>
                  </a:ln>
                  <a:solidFill>
                    <a:srgbClr val="FF0000"/>
                  </a:solidFill>
                  <a:effectLst/>
                  <a:uLnTx/>
                  <a:uFillTx/>
                  <a:latin typeface="Arial" panose="020B0604020202020204" pitchFamily="34" charset="0"/>
                  <a:cs typeface="Arial" panose="020B0604020202020204" pitchFamily="34" charset="0"/>
                </a:rPr>
                <a:t>sát</a:t>
              </a:r>
              <a:r>
                <a:rPr kumimoji="0" lang="en-US" sz="2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hình</a:t>
              </a:r>
              <a:r>
                <a:rPr lang="en-US" sz="2400" b="1">
                  <a:solidFill>
                    <a:srgbClr val="FF0000"/>
                  </a:solidFill>
                  <a:latin typeface="Arial" panose="020B0604020202020204" pitchFamily="34" charset="0"/>
                  <a:cs typeface="Arial" panose="020B0604020202020204" pitchFamily="34" charset="0"/>
                </a:rPr>
                <a:t>, trình bày tác dụng của sản phẩm công nghệ trong gia đình</a:t>
              </a:r>
            </a:p>
            <a:p>
              <a:pPr marL="0" marR="0" lvl="0" indent="0" algn="ctr" defTabSz="914400" rtl="0" eaLnBrk="1" fontAlgn="auto" latinLnBrk="0" hangingPunct="1">
                <a:lnSpc>
                  <a:spcPct val="114000"/>
                </a:lnSpc>
                <a:spcBef>
                  <a:spcPts val="0"/>
                </a:spcBef>
                <a:spcAft>
                  <a:spcPts val="0"/>
                </a:spcAft>
                <a:buClrTx/>
                <a:buSzTx/>
                <a:buFontTx/>
                <a:buNone/>
                <a:tabLst/>
                <a:defRPr/>
              </a:pPr>
              <a:r>
                <a:rPr lang="en-US" sz="2400" b="1">
                  <a:solidFill>
                    <a:srgbClr val="FF0000"/>
                  </a:solidFill>
                  <a:latin typeface="Arial" panose="020B0604020202020204" pitchFamily="34" charset="0"/>
                  <a:cs typeface="Arial" panose="020B0604020202020204" pitchFamily="34" charset="0"/>
                </a:rPr>
                <a:t>có trong các hình dưới</a:t>
              </a:r>
              <a:r>
                <a:rPr kumimoji="0" lang="en-US" sz="2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pic>
        <p:nvPicPr>
          <p:cNvPr id="10" name="Picture 9"/>
          <p:cNvPicPr/>
          <p:nvPr/>
        </p:nvPicPr>
        <p:blipFill rotWithShape="1">
          <a:blip r:embed="rId2"/>
          <a:srcRect l="32215" t="64465" r="60967" b="13899"/>
          <a:stretch/>
        </p:blipFill>
        <p:spPr bwMode="auto">
          <a:xfrm>
            <a:off x="1150884" y="1671145"/>
            <a:ext cx="2538248" cy="2131764"/>
          </a:xfrm>
          <a:prstGeom prst="rect">
            <a:avLst/>
          </a:prstGeom>
          <a:ln>
            <a:noFill/>
          </a:ln>
          <a:extLst>
            <a:ext uri="{53640926-AAD7-44D8-BBD7-CCE9431645EC}">
              <a14:shadowObscured xmlns:a14="http://schemas.microsoft.com/office/drawing/2010/main"/>
            </a:ext>
          </a:extLst>
        </p:spPr>
      </p:pic>
      <p:sp>
        <p:nvSpPr>
          <p:cNvPr id="12" name="Rectangle 11"/>
          <p:cNvSpPr/>
          <p:nvPr/>
        </p:nvSpPr>
        <p:spPr>
          <a:xfrm>
            <a:off x="7803930" y="4276003"/>
            <a:ext cx="2514977" cy="1600434"/>
          </a:xfrm>
          <a:prstGeom prst="rect">
            <a:avLst/>
          </a:prstGeom>
          <a:solidFill>
            <a:schemeClr val="accent2"/>
          </a:solidFill>
          <a:ln>
            <a:solidFill>
              <a:schemeClr val="bg1"/>
            </a:solidFill>
          </a:ln>
        </p:spPr>
        <p:txBody>
          <a:bodyPr wrap="square" lIns="121917" tIns="60958" rIns="121917" bIns="6095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3200" b="1" cap="all">
                <a:ln w="0"/>
                <a:solidFill>
                  <a:schemeClr val="bg1"/>
                </a:solidFill>
                <a:effectLst>
                  <a:reflection blurRad="12700" stA="50000" endPos="50000" dist="5000" dir="5400000" sy="-100000" rotWithShape="0"/>
                </a:effectLst>
                <a:latin typeface="Times New Roman" panose="02020603050405020304" pitchFamily="18" charset="0"/>
                <a:cs typeface="Arial" panose="020B0604020202020204" pitchFamily="34" charset="0"/>
              </a:rPr>
              <a:t>Thảo luận nhóm 4</a:t>
            </a:r>
            <a:endParaRPr lang="en-US" sz="3200" b="1" cap="all" dirty="0">
              <a:ln w="0"/>
              <a:solidFill>
                <a:schemeClr val="bg1"/>
              </a:solidFill>
              <a:effectLst>
                <a:reflection blurRad="12700" stA="50000" endPos="50000" dist="5000" dir="5400000" sy="-100000" rotWithShape="0"/>
              </a:effectLst>
              <a:latin typeface="Times New Roman" panose="02020603050405020304" pitchFamily="18" charset="0"/>
              <a:cs typeface="Arial" panose="020B0604020202020204" pitchFamily="34" charset="0"/>
            </a:endParaRPr>
          </a:p>
        </p:txBody>
      </p:sp>
      <p:pic>
        <p:nvPicPr>
          <p:cNvPr id="15" name="Picture 14"/>
          <p:cNvPicPr/>
          <p:nvPr/>
        </p:nvPicPr>
        <p:blipFill rotWithShape="1">
          <a:blip r:embed="rId2"/>
          <a:srcRect l="60698" t="43136" r="28772" b="36456"/>
          <a:stretch/>
        </p:blipFill>
        <p:spPr bwMode="auto">
          <a:xfrm>
            <a:off x="3902857" y="1712269"/>
            <a:ext cx="2421848" cy="2131764"/>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2"/>
          <a:srcRect l="46715" t="64311" r="45603" b="13899"/>
          <a:stretch/>
        </p:blipFill>
        <p:spPr bwMode="auto">
          <a:xfrm>
            <a:off x="1355834" y="3963059"/>
            <a:ext cx="2333298" cy="2153961"/>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
          <a:srcRect l="62682" t="64311" r="30758" b="13899"/>
          <a:stretch/>
        </p:blipFill>
        <p:spPr bwMode="auto">
          <a:xfrm>
            <a:off x="4871276" y="4274228"/>
            <a:ext cx="2421847" cy="1842791"/>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86" y="1812056"/>
            <a:ext cx="2916621" cy="2561959"/>
          </a:xfrm>
          <a:prstGeom prst="rect">
            <a:avLst/>
          </a:prstGeom>
        </p:spPr>
      </p:pic>
    </p:spTree>
    <p:extLst>
      <p:ext uri="{BB962C8B-B14F-4D97-AF65-F5344CB8AC3E}">
        <p14:creationId xmlns:p14="http://schemas.microsoft.com/office/powerpoint/2010/main" val="11890631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376040" y="2206735"/>
            <a:ext cx="5727387" cy="2438400"/>
          </a:xfrm>
          <a:prstGeom prst="wedgeRoundRectCallout">
            <a:avLst>
              <a:gd name="adj1" fmla="val 60376"/>
              <a:gd name="adj2" fmla="val 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FF0000"/>
                </a:solidFill>
                <a:latin typeface="Calibri" panose="020F0502020204030204" pitchFamily="34" charset="0"/>
                <a:cs typeface="Calibri" panose="020F0502020204030204" pitchFamily="34" charset="0"/>
              </a:rPr>
              <a:t>Quạt điện: </a:t>
            </a:r>
            <a:r>
              <a:rPr lang="en-US" sz="4000" dirty="0" err="1">
                <a:solidFill>
                  <a:prstClr val="black"/>
                </a:solidFill>
                <a:latin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tác</a:t>
            </a:r>
            <a:r>
              <a:rPr lang="en-US" sz="4000" dirty="0">
                <a:solidFill>
                  <a:prstClr val="black"/>
                </a:solidFill>
                <a:latin typeface="Calibri" panose="020F0502020204030204" pitchFamily="34" charset="0"/>
                <a:cs typeface="Calibri" panose="020F0502020204030204" pitchFamily="34" charset="0"/>
              </a:rPr>
              <a:t> </a:t>
            </a:r>
            <a:r>
              <a:rPr lang="en-US" sz="4000" err="1">
                <a:solidFill>
                  <a:prstClr val="black"/>
                </a:solidFill>
                <a:latin typeface="Calibri" panose="020F0502020204030204" pitchFamily="34" charset="0"/>
                <a:cs typeface="Calibri" panose="020F0502020204030204" pitchFamily="34" charset="0"/>
              </a:rPr>
              <a:t>dụng</a:t>
            </a:r>
            <a:r>
              <a:rPr lang="en-US" sz="4000">
                <a:solidFill>
                  <a:prstClr val="black"/>
                </a:solidFill>
                <a:latin typeface="Calibri" panose="020F0502020204030204" pitchFamily="34" charset="0"/>
                <a:cs typeface="Calibri" panose="020F0502020204030204" pitchFamily="34" charset="0"/>
              </a:rPr>
              <a:t> làm mát khi trời nắng, nóng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6" name="Picture 5"/>
          <p:cNvPicPr/>
          <p:nvPr/>
        </p:nvPicPr>
        <p:blipFill rotWithShape="1">
          <a:blip r:embed="rId4"/>
          <a:srcRect l="32215" t="64465" r="60967" b="13899"/>
          <a:stretch/>
        </p:blipFill>
        <p:spPr bwMode="auto">
          <a:xfrm>
            <a:off x="1150883" y="1292772"/>
            <a:ext cx="3484179" cy="46508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35225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39" y="2206735"/>
            <a:ext cx="5423989" cy="2438400"/>
          </a:xfrm>
          <a:prstGeom prst="wedgeRoundRectCallout">
            <a:avLst>
              <a:gd name="adj1" fmla="val 52656"/>
              <a:gd name="adj2" fmla="val 750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FF0000"/>
                </a:solidFill>
                <a:latin typeface="Calibri" panose="020F0502020204030204" pitchFamily="34" charset="0"/>
                <a:cs typeface="Calibri" panose="020F0502020204030204" pitchFamily="34" charset="0"/>
              </a:rPr>
              <a:t>Tivi: </a:t>
            </a:r>
            <a:r>
              <a:rPr lang="en-US" sz="4000">
                <a:solidFill>
                  <a:prstClr val="black"/>
                </a:solidFill>
                <a:latin typeface="Calibri" panose="020F0502020204030204" pitchFamily="34" charset="0"/>
                <a:cs typeface="Calibri" panose="020F0502020204030204" pitchFamily="34" charset="0"/>
              </a:rPr>
              <a:t>Để </a:t>
            </a:r>
            <a:r>
              <a:rPr lang="en-US" sz="4000" err="1">
                <a:solidFill>
                  <a:prstClr val="black"/>
                </a:solidFill>
                <a:latin typeface="Calibri" panose="020F0502020204030204" pitchFamily="34" charset="0"/>
                <a:cs typeface="Calibri" panose="020F0502020204030204" pitchFamily="34" charset="0"/>
              </a:rPr>
              <a:t>giải</a:t>
            </a:r>
            <a:r>
              <a:rPr lang="en-US" sz="4000">
                <a:solidFill>
                  <a:prstClr val="black"/>
                </a:solidFill>
                <a:latin typeface="Calibri" panose="020F0502020204030204" pitchFamily="34" charset="0"/>
                <a:cs typeface="Calibri" panose="020F0502020204030204" pitchFamily="34" charset="0"/>
              </a:rPr>
              <a:t> trí (Xem phím, tin tức...)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6" name="Picture 5"/>
          <p:cNvPicPr/>
          <p:nvPr/>
        </p:nvPicPr>
        <p:blipFill rotWithShape="1">
          <a:blip r:embed="rId4"/>
          <a:srcRect l="60698" t="43136" r="28772" b="36456"/>
          <a:stretch/>
        </p:blipFill>
        <p:spPr bwMode="auto">
          <a:xfrm>
            <a:off x="1355833" y="1885689"/>
            <a:ext cx="3831021" cy="42155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35225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39" y="2206735"/>
            <a:ext cx="5423989" cy="2438400"/>
          </a:xfrm>
          <a:prstGeom prst="wedgeRoundRectCallout">
            <a:avLst>
              <a:gd name="adj1" fmla="val 56435"/>
              <a:gd name="adj2" fmla="val 7307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FF0000"/>
                </a:solidFill>
                <a:latin typeface="Calibri" panose="020F0502020204030204" pitchFamily="34" charset="0"/>
                <a:cs typeface="Calibri" panose="020F0502020204030204" pitchFamily="34" charset="0"/>
              </a:rPr>
              <a:t>Nồi cơm điện: </a:t>
            </a:r>
            <a:r>
              <a:rPr lang="en-US" sz="4000">
                <a:solidFill>
                  <a:prstClr val="black"/>
                </a:solidFill>
                <a:latin typeface="Calibri" panose="020F0502020204030204" pitchFamily="34" charset="0"/>
                <a:cs typeface="Calibri" panose="020F0502020204030204" pitchFamily="34" charset="0"/>
              </a:rPr>
              <a:t>Dùng để nấu cơm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6" name="Picture 5"/>
          <p:cNvPicPr/>
          <p:nvPr/>
        </p:nvPicPr>
        <p:blipFill rotWithShape="1">
          <a:blip r:embed="rId4"/>
          <a:srcRect l="46715" t="64311" r="45603" b="13899"/>
          <a:stretch/>
        </p:blipFill>
        <p:spPr bwMode="auto">
          <a:xfrm>
            <a:off x="1355833" y="1481959"/>
            <a:ext cx="3563007" cy="46350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35225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39" y="2206735"/>
            <a:ext cx="5423989" cy="2438400"/>
          </a:xfrm>
          <a:prstGeom prst="wedgeRoundRectCallout">
            <a:avLst>
              <a:gd name="adj1" fmla="val 60214"/>
              <a:gd name="adj2" fmla="val -450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FF0000"/>
                </a:solidFill>
                <a:latin typeface="Calibri" panose="020F0502020204030204" pitchFamily="34" charset="0"/>
                <a:cs typeface="Calibri" panose="020F0502020204030204" pitchFamily="34" charset="0"/>
              </a:rPr>
              <a:t>Đèn học: </a:t>
            </a:r>
            <a:endParaRPr lang="en-US" sz="4000">
              <a:solidFill>
                <a:prstClr val="black"/>
              </a:solidFill>
              <a:latin typeface="Calibri" panose="020F0502020204030204" pitchFamily="34" charset="0"/>
              <a:cs typeface="Calibri" panose="020F0502020204030204" pitchFamily="34" charset="0"/>
            </a:endParaRPr>
          </a:p>
          <a:p>
            <a:pPr lvl="0" algn="ctr"/>
            <a:r>
              <a:rPr lang="en-US" sz="4000">
                <a:solidFill>
                  <a:prstClr val="black"/>
                </a:solidFill>
                <a:latin typeface="Calibri" panose="020F0502020204030204" pitchFamily="34" charset="0"/>
                <a:cs typeface="Calibri" panose="020F0502020204030204" pitchFamily="34" charset="0"/>
              </a:rPr>
              <a:t>Dùng để thắp sáng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6" name="Picture 5"/>
          <p:cNvPicPr/>
          <p:nvPr/>
        </p:nvPicPr>
        <p:blipFill rotWithShape="1">
          <a:blip r:embed="rId4"/>
          <a:srcRect l="62682" t="64311" r="30758" b="13899"/>
          <a:stretch/>
        </p:blipFill>
        <p:spPr bwMode="auto">
          <a:xfrm>
            <a:off x="1481959" y="1340069"/>
            <a:ext cx="3736427" cy="46350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35225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a:solidFill>
                  <a:srgbClr val="FF0000"/>
                </a:solidFill>
                <a:latin typeface="Arial" panose="020B0604020202020204" pitchFamily="34" charset="0"/>
                <a:cs typeface="Arial" panose="020B0604020202020204" pitchFamily="34" charset="0"/>
              </a:rPr>
              <a:t>3.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062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093717" y="686829"/>
            <a:ext cx="10552091" cy="1213945"/>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Quan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sát</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tranh</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nhận</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xét</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2" name="Picture 1">
            <a:extLst>
              <a:ext uri="{FF2B5EF4-FFF2-40B4-BE49-F238E27FC236}">
                <a16:creationId xmlns:a16="http://schemas.microsoft.com/office/drawing/2014/main" id="{5563B1B7-7D19-F33A-B05E-00F92B13A611}"/>
              </a:ext>
            </a:extLst>
          </p:cNvPr>
          <p:cNvPicPr>
            <a:picLocks noChangeAspect="1"/>
          </p:cNvPicPr>
          <p:nvPr/>
        </p:nvPicPr>
        <p:blipFill rotWithShape="1">
          <a:blip r:embed="rId3"/>
          <a:srcRect l="27141" t="41542" r="25835" b="26980"/>
          <a:stretch/>
        </p:blipFill>
        <p:spPr bwMode="auto">
          <a:xfrm>
            <a:off x="1286665" y="2236222"/>
            <a:ext cx="10166193" cy="42703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8596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1247898" y="1156934"/>
            <a:ext cx="9696203" cy="1213945"/>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4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Vì</a:t>
            </a:r>
            <a:r>
              <a:rPr lang="en-US" sz="4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sao</a:t>
            </a:r>
            <a:r>
              <a:rPr lang="en-US" sz="4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phải</a:t>
            </a:r>
            <a:r>
              <a:rPr lang="en-US" sz="4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giữ</a:t>
            </a:r>
            <a:r>
              <a:rPr lang="en-US" sz="4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gìn</a:t>
            </a:r>
            <a:r>
              <a:rPr lang="en-US" sz="4000" b="1" noProof="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noProof="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gia</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đình</a:t>
            </a:r>
            <a:r>
              <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sp>
        <p:nvSpPr>
          <p:cNvPr id="3" name="Rounded Rectangle 35">
            <a:extLst>
              <a:ext uri="{FF2B5EF4-FFF2-40B4-BE49-F238E27FC236}">
                <a16:creationId xmlns:a16="http://schemas.microsoft.com/office/drawing/2014/main" id="{F1438D7F-396F-7887-E780-16E9B0275F1D}"/>
              </a:ext>
            </a:extLst>
          </p:cNvPr>
          <p:cNvSpPr/>
          <p:nvPr/>
        </p:nvSpPr>
        <p:spPr>
          <a:xfrm>
            <a:off x="1146871" y="3525353"/>
            <a:ext cx="9898258" cy="1923537"/>
          </a:xfrm>
          <a:prstGeom prst="roundRect">
            <a:avLst>
              <a:gd name="adj" fmla="val 50000"/>
            </a:avLst>
          </a:prstGeom>
          <a:noFill/>
          <a:ln>
            <a:noFill/>
            <a:prstDash val="lgDashDot"/>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07000"/>
              </a:lnSpc>
              <a:spcAft>
                <a:spcPts val="800"/>
              </a:spcAft>
              <a:defRPr/>
            </a:pPr>
            <a:r>
              <a:rPr lang="nl-NL" sz="4400" i="1" dirty="0"/>
              <a:t>Cần phải giữ gìn các sản phẩm công nghệ trong gia đình để sử dụng bền hơn, lâu hơn.</a:t>
            </a:r>
            <a:endParaRPr lang="en-US" sz="4400" i="1" dirty="0"/>
          </a:p>
          <a:p>
            <a:pPr lvl="0" algn="just">
              <a:lnSpc>
                <a:spcPct val="107000"/>
              </a:lnSpc>
              <a:spcAft>
                <a:spcPts val="800"/>
              </a:spcAf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6224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0578" y="279400"/>
            <a:ext cx="11723692"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939128" y="245986"/>
            <a:ext cx="8481768"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827257" y="1550333"/>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0"/>
            <a:ext cx="10552091" cy="1213945"/>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a:solidFill>
                  <a:prstClr val="black"/>
                </a:solidFill>
                <a:latin typeface="Calibri" panose="020F0502020204030204" pitchFamily="34" charset="0"/>
                <a:ea typeface="Calibri" panose="020F0502020204030204" pitchFamily="34" charset="0"/>
                <a:cs typeface="Times New Roman" panose="02020603050405020304" pitchFamily="18" charset="0"/>
              </a:rPr>
              <a:t>Cách giữ gìn sản phẩm công nghệ trong gia đình?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8" name="Picture 7"/>
          <p:cNvPicPr/>
          <p:nvPr/>
        </p:nvPicPr>
        <p:blipFill rotWithShape="1">
          <a:blip r:embed="rId3"/>
          <a:srcRect l="26273" t="41246" r="26819" b="15583"/>
          <a:stretch/>
        </p:blipFill>
        <p:spPr bwMode="auto">
          <a:xfrm>
            <a:off x="1224749" y="1213945"/>
            <a:ext cx="10236781" cy="5391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9964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5688" y="1343185"/>
            <a:ext cx="10395415" cy="5102844"/>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549374" y="1611629"/>
            <a:ext cx="9948042" cy="4794774"/>
          </a:xfrm>
          <a:prstGeom prst="rect">
            <a:avLst/>
          </a:prstGeom>
          <a:noFill/>
        </p:spPr>
        <p:txBody>
          <a:bodyPr wrap="square" rtlCol="0">
            <a:spAutoFit/>
          </a:bodyPr>
          <a:lstStyle/>
          <a:p>
            <a:pPr lvl="0">
              <a:lnSpc>
                <a:spcPct val="107000"/>
              </a:lnSpc>
              <a:spcAft>
                <a:spcPts val="800"/>
              </a:spcAft>
              <a:defRPr/>
            </a:pPr>
            <a:r>
              <a:rPr lang="nl-NL" sz="4800" i="1" dirty="0"/>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10142888" y="3818667"/>
            <a:ext cx="2229263" cy="2659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EFB676-38C4-2188-4285-DE981BC86617}"/>
              </a:ext>
            </a:extLst>
          </p:cNvPr>
          <p:cNvSpPr txBox="1"/>
          <p:nvPr/>
        </p:nvSpPr>
        <p:spPr>
          <a:xfrm>
            <a:off x="4589651" y="426795"/>
            <a:ext cx="3804557" cy="830997"/>
          </a:xfrm>
          <a:prstGeom prst="rect">
            <a:avLst/>
          </a:prstGeom>
          <a:noFill/>
        </p:spPr>
        <p:txBody>
          <a:bodyPr wrap="square" rtlCol="0">
            <a:spAutoFit/>
          </a:bodyPr>
          <a:lstStyle/>
          <a:p>
            <a:r>
              <a:rPr lang="en-US" sz="4800" b="1" dirty="0">
                <a:solidFill>
                  <a:srgbClr val="FF0000"/>
                </a:solidFill>
              </a:rPr>
              <a:t>KẾT LUẬN</a:t>
            </a:r>
          </a:p>
        </p:txBody>
      </p:sp>
    </p:spTree>
    <p:extLst>
      <p:ext uri="{BB962C8B-B14F-4D97-AF65-F5344CB8AC3E}">
        <p14:creationId xmlns:p14="http://schemas.microsoft.com/office/powerpoint/2010/main" val="426506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839821" y="447772"/>
            <a:ext cx="6490221" cy="600032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b="1" dirty="0" err="1">
                <a:solidFill>
                  <a:srgbClr val="FF0000"/>
                </a:solidFill>
                <a:latin typeface="Times New Roman" pitchFamily="18" charset="0"/>
                <a:ea typeface="Stop" pitchFamily="18" charset="0"/>
                <a:cs typeface="Times New Roman" pitchFamily="18" charset="0"/>
              </a:rPr>
              <a:t>Trò</a:t>
            </a:r>
            <a:r>
              <a:rPr lang="en-US" sz="5400" b="1" dirty="0">
                <a:solidFill>
                  <a:srgbClr val="FF0000"/>
                </a:solidFill>
                <a:latin typeface="Times New Roman" pitchFamily="18" charset="0"/>
                <a:ea typeface="Stop" pitchFamily="18" charset="0"/>
                <a:cs typeface="Times New Roman" pitchFamily="18" charset="0"/>
              </a:rPr>
              <a:t> </a:t>
            </a:r>
            <a:r>
              <a:rPr lang="en-US" sz="5400" b="1" dirty="0" err="1">
                <a:solidFill>
                  <a:srgbClr val="FF0000"/>
                </a:solidFill>
                <a:latin typeface="Times New Roman" pitchFamily="18" charset="0"/>
                <a:ea typeface="Stop" pitchFamily="18" charset="0"/>
                <a:cs typeface="Times New Roman" pitchFamily="18" charset="0"/>
              </a:rPr>
              <a:t>chơi</a:t>
            </a:r>
            <a:endParaRPr lang="en-US" sz="5400" b="1" dirty="0">
              <a:solidFill>
                <a:srgbClr val="FF0000"/>
              </a:solidFill>
              <a:latin typeface="Times New Roman" pitchFamily="18" charset="0"/>
              <a:ea typeface="Stop" pitchFamily="18" charset="0"/>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itchFamily="18" charset="0"/>
                <a:ea typeface="Stop" pitchFamily="18" charset="0"/>
                <a:cs typeface="Times New Roman" pitchFamily="18" charset="0"/>
              </a:rPr>
              <a:t>“Nghe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Stop" pitchFamily="18" charset="0"/>
                <a:cs typeface="Times New Roman" pitchFamily="18" charset="0"/>
              </a:rPr>
              <a:t>tác</a:t>
            </a:r>
            <a:r>
              <a:rPr kumimoji="0" lang="en-US" sz="5400" b="1" i="0" u="none" strike="noStrike" kern="1200" cap="none" spc="0" normalizeH="0" baseline="0" noProof="0" dirty="0">
                <a:ln>
                  <a:noFill/>
                </a:ln>
                <a:solidFill>
                  <a:srgbClr val="FF0000"/>
                </a:solidFill>
                <a:effectLst/>
                <a:uLnTx/>
                <a:uFillTx/>
                <a:latin typeface="Times New Roman" pitchFamily="18" charset="0"/>
                <a:ea typeface="Stop"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Stop" pitchFamily="18" charset="0"/>
                <a:cs typeface="Times New Roman" pitchFamily="18" charset="0"/>
              </a:rPr>
              <a:t>dụng</a:t>
            </a:r>
            <a:r>
              <a:rPr kumimoji="0" lang="en-US" sz="5400" b="1" i="0" u="none" strike="noStrike" kern="1200" cap="none" spc="0" normalizeH="0" baseline="0" noProof="0" dirty="0">
                <a:ln>
                  <a:noFill/>
                </a:ln>
                <a:solidFill>
                  <a:srgbClr val="FF0000"/>
                </a:solidFill>
                <a:effectLst/>
                <a:uLnTx/>
                <a:uFillTx/>
                <a:latin typeface="Times New Roman" pitchFamily="18" charset="0"/>
                <a:ea typeface="Stop" pitchFamily="18" charset="0"/>
                <a:cs typeface="Times New Roman" pitchFamily="18" charset="0"/>
              </a:rPr>
              <a:t> –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Stop" pitchFamily="18" charset="0"/>
                <a:cs typeface="Times New Roman" pitchFamily="18" charset="0"/>
              </a:rPr>
              <a:t>Đoán</a:t>
            </a:r>
            <a:r>
              <a:rPr kumimoji="0" lang="en-US" sz="5400" b="1" i="0" u="none" strike="noStrike" kern="1200" cap="none" spc="0" normalizeH="0" baseline="0" noProof="0" dirty="0">
                <a:ln>
                  <a:noFill/>
                </a:ln>
                <a:solidFill>
                  <a:srgbClr val="FF0000"/>
                </a:solidFill>
                <a:effectLst/>
                <a:uLnTx/>
                <a:uFillTx/>
                <a:latin typeface="Times New Roman" pitchFamily="18" charset="0"/>
                <a:ea typeface="Stop"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Stop" pitchFamily="18" charset="0"/>
                <a:cs typeface="Times New Roman" pitchFamily="18" charset="0"/>
              </a:rPr>
              <a:t>sản</a:t>
            </a:r>
            <a:r>
              <a:rPr kumimoji="0" lang="en-US" sz="5400" b="1" i="0" u="none" strike="noStrike" kern="1200" cap="none" spc="0" normalizeH="0" baseline="0" noProof="0" dirty="0">
                <a:ln>
                  <a:noFill/>
                </a:ln>
                <a:solidFill>
                  <a:srgbClr val="FF0000"/>
                </a:solidFill>
                <a:effectLst/>
                <a:uLnTx/>
                <a:uFillTx/>
                <a:latin typeface="Times New Roman" pitchFamily="18" charset="0"/>
                <a:ea typeface="Stop" pitchFamily="18" charset="0"/>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Stop" pitchFamily="18" charset="0"/>
                <a:cs typeface="Times New Roman" pitchFamily="18" charset="0"/>
              </a:rPr>
              <a:t>phẩm</a:t>
            </a:r>
            <a:r>
              <a:rPr kumimoji="0" lang="en-US" sz="5400" b="1" i="0" u="none" strike="noStrike" kern="1200" cap="none" spc="0" normalizeH="0" baseline="0" noProof="0" dirty="0">
                <a:ln>
                  <a:noFill/>
                </a:ln>
                <a:solidFill>
                  <a:srgbClr val="FF0000"/>
                </a:solidFill>
                <a:effectLst/>
                <a:uLnTx/>
                <a:uFillTx/>
                <a:latin typeface="Times New Roman" pitchFamily="18" charset="0"/>
                <a:ea typeface="Stop" pitchFamily="18" charset="0"/>
                <a:cs typeface="Times New Roman" pitchFamily="18" charset="0"/>
              </a:rPr>
              <a:t>"</a:t>
            </a:r>
            <a:endParaRPr kumimoji="0" lang="en-US" sz="5400" b="1" i="0" u="none" strike="noStrike" kern="1200" cap="none" spc="0" normalizeH="0" baseline="0" noProof="0" dirty="0">
              <a:ln>
                <a:noFill/>
              </a:ln>
              <a:solidFill>
                <a:schemeClr val="tx1"/>
              </a:solidFill>
              <a:effectLst/>
              <a:uLnTx/>
              <a:uFillTx/>
              <a:latin typeface="Times New Roman" pitchFamily="18" charset="0"/>
              <a:ea typeface="Stop" pitchFamily="18" charset="0"/>
              <a:cs typeface="Times New Roman" pitchFamily="18" charset="0"/>
            </a:endParaRPr>
          </a:p>
        </p:txBody>
      </p:sp>
      <p:pic>
        <p:nvPicPr>
          <p:cNvPr id="30" name="Picture 7"/>
          <p:cNvPicPr>
            <a:picLocks noChangeAspect="1"/>
          </p:cNvPicPr>
          <p:nvPr/>
        </p:nvPicPr>
        <p:blipFill>
          <a:blip r:embed="rId5"/>
          <a:srcRect/>
          <a:stretch>
            <a:fillRect/>
          </a:stretch>
        </p:blipFill>
        <p:spPr>
          <a:xfrm>
            <a:off x="1969084" y="49854"/>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Tree>
    <p:extLst>
      <p:ext uri="{BB962C8B-B14F-4D97-AF65-F5344CB8AC3E}">
        <p14:creationId xmlns:p14="http://schemas.microsoft.com/office/powerpoint/2010/main" val="376906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693683" y="614855"/>
            <a:ext cx="8275235" cy="4926828"/>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lvl="0" algn="ctr">
              <a:lnSpc>
                <a:spcPct val="150000"/>
              </a:lnSpc>
              <a:defRPr/>
            </a:pPr>
            <a:r>
              <a:rPr lang="en-US" sz="3600" b="1" dirty="0" err="1">
                <a:solidFill>
                  <a:schemeClr val="tx1"/>
                </a:solidFill>
                <a:latin typeface="Times New Roman" pitchFamily="18" charset="0"/>
                <a:ea typeface="Stop" pitchFamily="18" charset="0"/>
                <a:cs typeface="Times New Roman" pitchFamily="18" charset="0"/>
              </a:rPr>
              <a:t>Luật</a:t>
            </a:r>
            <a:r>
              <a:rPr lang="en-US" sz="3600" b="1" dirty="0">
                <a:solidFill>
                  <a:schemeClr val="tx1"/>
                </a:solidFill>
                <a:latin typeface="Times New Roman" pitchFamily="18" charset="0"/>
                <a:ea typeface="Stop" pitchFamily="18" charset="0"/>
                <a:cs typeface="Times New Roman" pitchFamily="18" charset="0"/>
              </a:rPr>
              <a:t> </a:t>
            </a:r>
            <a:r>
              <a:rPr lang="en-US" sz="3600" b="1" dirty="0" err="1">
                <a:solidFill>
                  <a:schemeClr val="tx1"/>
                </a:solidFill>
                <a:latin typeface="Times New Roman" pitchFamily="18" charset="0"/>
                <a:ea typeface="Stop" pitchFamily="18" charset="0"/>
                <a:cs typeface="Times New Roman" pitchFamily="18" charset="0"/>
              </a:rPr>
              <a:t>chơi</a:t>
            </a:r>
            <a:r>
              <a:rPr lang="en-US" sz="3600" b="1" dirty="0">
                <a:solidFill>
                  <a:schemeClr val="tx1"/>
                </a:solidFill>
                <a:latin typeface="Times New Roman" pitchFamily="18" charset="0"/>
                <a:ea typeface="Stop" pitchFamily="18" charset="0"/>
                <a:cs typeface="Times New Roman" pitchFamily="18" charset="0"/>
              </a:rPr>
              <a:t>: </a:t>
            </a:r>
            <a:r>
              <a:rPr lang="nl-NL" sz="3600" dirty="0">
                <a:solidFill>
                  <a:schemeClr val="tx1"/>
                </a:solidFill>
              </a:rPr>
              <a:t>Nghe mô tả tác dụng và đoán tên sản phẩm công nghệ, ai trả lời nhanh và đúng nhất sẽ là người thắng cuộc.</a:t>
            </a:r>
            <a:endParaRPr lang="en-US" sz="3600" b="1" dirty="0">
              <a:solidFill>
                <a:schemeClr val="tx1"/>
              </a:solidFill>
              <a:latin typeface="Times New Roman" pitchFamily="18" charset="0"/>
              <a:ea typeface="Stop" pitchFamily="18" charset="0"/>
              <a:cs typeface="Times New Roman" pitchFamily="18" charset="0"/>
            </a:endParaRPr>
          </a:p>
        </p:txBody>
      </p:sp>
      <p:pic>
        <p:nvPicPr>
          <p:cNvPr id="8" name="Google Shape;95;p1" descr="Icon&#10;&#10;Description automatically generated"/>
          <p:cNvPicPr preferRelativeResize="0"/>
          <p:nvPr/>
        </p:nvPicPr>
        <p:blipFill rotWithShape="1">
          <a:blip r:embed="rId5">
            <a:alphaModFix/>
          </a:blip>
          <a:srcRect/>
          <a:stretch/>
        </p:blipFill>
        <p:spPr>
          <a:xfrm>
            <a:off x="0" y="0"/>
            <a:ext cx="1229857" cy="1229857"/>
          </a:xfrm>
          <a:prstGeom prst="rect">
            <a:avLst/>
          </a:prstGeom>
          <a:noFill/>
          <a:ln>
            <a:noFill/>
          </a:ln>
        </p:spPr>
      </p:pic>
    </p:spTree>
    <p:extLst>
      <p:ext uri="{BB962C8B-B14F-4D97-AF65-F5344CB8AC3E}">
        <p14:creationId xmlns:p14="http://schemas.microsoft.com/office/powerpoint/2010/main" val="418787207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8" name="Picture 2" descr="Star Cartoon Images, Stock Photos &amp;amp; Vectors | Shutterstock">
            <a:hlinkClick r:id="rId3" action="ppaction://hlinksldjump"/>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5"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 name="Picture 9"/>
          <p:cNvPicPr/>
          <p:nvPr/>
        </p:nvPicPr>
        <p:blipFill rotWithShape="1">
          <a:blip r:embed="rId6"/>
          <a:srcRect l="35503" t="36961" r="36305" b="13899"/>
          <a:stretch/>
        </p:blipFill>
        <p:spPr bwMode="auto">
          <a:xfrm>
            <a:off x="788277" y="416990"/>
            <a:ext cx="9403268" cy="6188379"/>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8308428" y="1734208"/>
            <a:ext cx="2286000" cy="54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Làm khô tóc</a:t>
            </a:r>
          </a:p>
        </p:txBody>
      </p:sp>
      <p:sp>
        <p:nvSpPr>
          <p:cNvPr id="11" name="Rectangle 10"/>
          <p:cNvSpPr/>
          <p:nvPr/>
        </p:nvSpPr>
        <p:spPr>
          <a:xfrm>
            <a:off x="6784427" y="6239242"/>
            <a:ext cx="3048001" cy="54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Bảo quản thực phẩm</a:t>
            </a:r>
          </a:p>
        </p:txBody>
      </p:sp>
      <p:sp>
        <p:nvSpPr>
          <p:cNvPr id="12" name="Rectangle 11"/>
          <p:cNvSpPr/>
          <p:nvPr/>
        </p:nvSpPr>
        <p:spPr>
          <a:xfrm>
            <a:off x="599089" y="5301052"/>
            <a:ext cx="2522483" cy="938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Cung cấp thông tin, giải trí</a:t>
            </a:r>
          </a:p>
        </p:txBody>
      </p:sp>
      <p:sp>
        <p:nvSpPr>
          <p:cNvPr id="13" name="Rectangle 12"/>
          <p:cNvSpPr/>
          <p:nvPr/>
        </p:nvSpPr>
        <p:spPr>
          <a:xfrm>
            <a:off x="3605049" y="4472152"/>
            <a:ext cx="2286000" cy="54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Là quần áo</a:t>
            </a:r>
          </a:p>
        </p:txBody>
      </p:sp>
      <p:sp>
        <p:nvSpPr>
          <p:cNvPr id="14" name="Rectangle 13"/>
          <p:cNvSpPr/>
          <p:nvPr/>
        </p:nvSpPr>
        <p:spPr>
          <a:xfrm>
            <a:off x="5387436" y="2934465"/>
            <a:ext cx="2286000" cy="54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Giặt quần áo</a:t>
            </a:r>
          </a:p>
        </p:txBody>
      </p:sp>
      <p:sp>
        <p:nvSpPr>
          <p:cNvPr id="15" name="Rectangle 14"/>
          <p:cNvSpPr/>
          <p:nvPr/>
        </p:nvSpPr>
        <p:spPr>
          <a:xfrm>
            <a:off x="3605049" y="6188769"/>
            <a:ext cx="1884862" cy="54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Đun nấu</a:t>
            </a: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FF0000"/>
                </a:solidFill>
                <a:latin typeface="Times New Roman" pitchFamily="18" charset="0"/>
                <a:cs typeface="Times New Roman" pitchFamily="18" charset="0"/>
              </a:rPr>
              <a:t>Vận dụng</a:t>
            </a:r>
            <a:endParaRPr kumimoji="0" lang="en-US" sz="6000" b="0" i="0" u="none" strike="noStrike" kern="1200" cap="none" spc="0" normalizeH="0" baseline="0" noProof="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680451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3"/>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2198445"/>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320085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98345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702364413"/>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4753740">
                  <a:extLst>
                    <a:ext uri="{9D8B030D-6E8A-4147-A177-3AD203B41FA5}">
                      <a16:colId xmlns:a16="http://schemas.microsoft.com/office/drawing/2014/main" val="2103577586"/>
                    </a:ext>
                  </a:extLst>
                </a:gridCol>
                <a:gridCol w="218966">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 Lò </a:t>
            </a:r>
            <a:r>
              <a:rPr lang="en-US" sz="3200" b="1" dirty="0">
                <a:solidFill>
                  <a:srgbClr val="FF0000"/>
                </a:solidFill>
                <a:latin typeface="Arial" panose="020B0604020202020204" pitchFamily="34" charset="0"/>
                <a:cs typeface="Arial" panose="020B0604020202020204" pitchFamily="34" charset="0"/>
              </a:rPr>
              <a:t>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 Bóng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   Ti </a:t>
            </a:r>
            <a:r>
              <a:rPr lang="en-US" sz="3200" b="1" dirty="0">
                <a:solidFill>
                  <a:srgbClr val="FF0000"/>
                </a:solidFill>
                <a:latin typeface="Arial" panose="020B0604020202020204" pitchFamily="34" charset="0"/>
                <a:cs typeface="Arial" panose="020B0604020202020204" pitchFamily="34" charset="0"/>
              </a:rPr>
              <a:t>vi</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071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fade">
                                      <p:cBhvr>
                                        <p:cTn id="48" dur="500"/>
                                        <p:tgtEl>
                                          <p:spTgt spid="1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animEffect transition="in" filter="fade">
                                      <p:cBhvr>
                                        <p:cTn id="53" dur="500"/>
                                        <p:tgtEl>
                                          <p:spTgt spid="1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Effect transition="in" filter="fade">
                                      <p:cBhvr>
                                        <p:cTn id="58" dur="500"/>
                                        <p:tgtEl>
                                          <p:spTgt spid="2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fade">
                                      <p:cBhvr>
                                        <p:cTn id="63" dur="500"/>
                                        <p:tgtEl>
                                          <p:spTgt spid="2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
                                            <p:txEl>
                                              <p:pRg st="0" end="0"/>
                                            </p:txEl>
                                          </p:spTgt>
                                        </p:tgtEl>
                                        <p:attrNameLst>
                                          <p:attrName>style.visibility</p:attrName>
                                        </p:attrNameLst>
                                      </p:cBhvr>
                                      <p:to>
                                        <p:strVal val="visible"/>
                                      </p:to>
                                    </p:set>
                                    <p:animEffect transition="in" filter="fade">
                                      <p:cBhvr>
                                        <p:cTn id="6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2535750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452786" y="286820"/>
            <a:ext cx="8971539"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65628" y="1794014"/>
            <a:ext cx="5525315" cy="3785652"/>
          </a:xfrm>
          <a:prstGeom prst="rect">
            <a:avLst/>
          </a:prstGeom>
          <a:noFill/>
        </p:spPr>
        <p:txBody>
          <a:bodyPr wrap="square" rtlCol="0">
            <a:spAutoFit/>
          </a:bodyPr>
          <a:lstStyle/>
          <a:p>
            <a:pPr lvl="0" algn="ctr">
              <a:defRPr/>
            </a:pPr>
            <a:r>
              <a:rPr lang="en-US" sz="4800" b="1">
                <a:solidFill>
                  <a:srgbClr val="FF0000"/>
                </a:solidFill>
                <a:latin typeface="iCiel Baliho Script" pitchFamily="50" charset="0"/>
              </a:rPr>
              <a:t>3.</a:t>
            </a:r>
            <a:r>
              <a:rPr lang="vi-VN" sz="4800" b="1">
                <a:solidFill>
                  <a:srgbClr val="FF0000"/>
                </a:solidFill>
                <a:latin typeface="iCiel Baliho Script" pitchFamily="50" charset="0"/>
              </a:rPr>
              <a:t>Vì </a:t>
            </a:r>
            <a:r>
              <a:rPr lang="vi-VN" sz="4800" b="1" dirty="0">
                <a:solidFill>
                  <a:srgbClr val="FF0000"/>
                </a:solidFill>
                <a:latin typeface="iCiel Baliho Script" pitchFamily="50" charset="0"/>
              </a:rPr>
              <a:t>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692960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2146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bảo</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quản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thực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71081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Tủ</a:t>
            </a:r>
            <a:r>
              <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lạnh</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684</Words>
  <Application>Microsoft Office PowerPoint</Application>
  <PresentationFormat>Widescreen</PresentationFormat>
  <Paragraphs>100</Paragraphs>
  <Slides>41</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等线</vt:lpstr>
      <vt:lpstr>Arial</vt:lpstr>
      <vt:lpstr>Arial-Rounded</vt:lpstr>
      <vt:lpstr>Calibri</vt:lpstr>
      <vt:lpstr>Coiny</vt:lpstr>
      <vt:lpstr>Georgia</vt:lpstr>
      <vt:lpstr>iCiel Baliho Script</vt:lpstr>
      <vt:lpstr>Times New Roman</vt:lpstr>
      <vt:lpstr>Trebuchet MS</vt:lpstr>
      <vt:lpstr>Wingdings 3</vt:lpstr>
      <vt:lpstr>字魂59号-创粗黑</vt:lpstr>
      <vt:lpstr>平面</vt:lpstr>
      <vt:lpstr>2_Office Theme</vt:lpstr>
      <vt:lpstr>Chào mừng các em đến với tiết học môn Công nghệ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2022-07-15T22:28:39Z</dcterms:created>
  <dcterms:modified xsi:type="dcterms:W3CDTF">2022-09-16T01:07:08Z</dcterms:modified>
</cp:coreProperties>
</file>