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notesSlides/notesSlide7.xml" ContentType="application/vnd.openxmlformats-officedocument.presentationml.notesSlide+xml"/>
  <Override PartName="/ppt/activeX/activeX2.xml" ContentType="application/vnd.ms-office.activeX+xml"/>
  <Override PartName="/ppt/notesSlides/notesSlide8.xml" ContentType="application/vnd.openxmlformats-officedocument.presentationml.notesSlide+xml"/>
  <Override PartName="/ppt/activeX/activeX3.xml" ContentType="application/vnd.ms-office.activeX+xml"/>
  <Override PartName="/ppt/notesSlides/notesSlide9.xml" ContentType="application/vnd.openxmlformats-officedocument.presentationml.notesSlide+xml"/>
  <Override PartName="/ppt/activeX/activeX4.xml" ContentType="application/vnd.ms-office.activeX+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9" r:id="rId3"/>
    <p:sldMasterId id="2147483691" r:id="rId4"/>
    <p:sldMasterId id="2147483726" r:id="rId5"/>
  </p:sldMasterIdLst>
  <p:notesMasterIdLst>
    <p:notesMasterId r:id="rId37"/>
  </p:notesMasterIdLst>
  <p:sldIdLst>
    <p:sldId id="519" r:id="rId6"/>
    <p:sldId id="259" r:id="rId7"/>
    <p:sldId id="523" r:id="rId8"/>
    <p:sldId id="524" r:id="rId9"/>
    <p:sldId id="263" r:id="rId10"/>
    <p:sldId id="482" r:id="rId11"/>
    <p:sldId id="525" r:id="rId12"/>
    <p:sldId id="258" r:id="rId13"/>
    <p:sldId id="526" r:id="rId14"/>
    <p:sldId id="533" r:id="rId15"/>
    <p:sldId id="534" r:id="rId16"/>
    <p:sldId id="535" r:id="rId17"/>
    <p:sldId id="527" r:id="rId18"/>
    <p:sldId id="528" r:id="rId19"/>
    <p:sldId id="529" r:id="rId20"/>
    <p:sldId id="530" r:id="rId21"/>
    <p:sldId id="531" r:id="rId22"/>
    <p:sldId id="532" r:id="rId23"/>
    <p:sldId id="485" r:id="rId24"/>
    <p:sldId id="257" r:id="rId25"/>
    <p:sldId id="536" r:id="rId26"/>
    <p:sldId id="268" r:id="rId27"/>
    <p:sldId id="269" r:id="rId28"/>
    <p:sldId id="270" r:id="rId29"/>
    <p:sldId id="271" r:id="rId30"/>
    <p:sldId id="507" r:id="rId31"/>
    <p:sldId id="486" r:id="rId32"/>
    <p:sldId id="537" r:id="rId33"/>
    <p:sldId id="353" r:id="rId34"/>
    <p:sldId id="538" r:id="rId35"/>
    <p:sldId id="50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59334-D39A-4B57-A52A-D081E494A507}" type="datetimeFigureOut">
              <a:rPr lang="en-US" smtClean="0"/>
              <a:t>20/1/2025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C7FA6-CB65-461A-BF74-2BBC54624038}" type="slidenum">
              <a:rPr lang="en-US" smtClean="0"/>
              <a:t>‹#›</a:t>
            </a:fld>
            <a:endParaRPr lang="en-US"/>
          </a:p>
        </p:txBody>
      </p:sp>
    </p:spTree>
    <p:extLst>
      <p:ext uri="{BB962C8B-B14F-4D97-AF65-F5344CB8AC3E}">
        <p14:creationId xmlns:p14="http://schemas.microsoft.com/office/powerpoint/2010/main" val="14886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952951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301638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840720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500706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Times New Roman" panose="02020603050405020304" pitchFamily="18" charset="0"/>
                <a:ea typeface="Calibri" panose="020F0502020204030204" pitchFamily="34" charset="0"/>
              </a:rPr>
              <a:t>Tổ chức trò chơi “Vòng quay may mắn” để tổ chức đọc diễn cảm. (làm một vòng quay có nhiều ô số, mỗi ô số là 1 đoạn trong bài đọc). Các nhóm quay trúng đoạn nào thì tham gia đọc </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94BCD-2EBD-415D-B602-44EEFE2BF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0512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372458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cs typeface="+mn-cs"/>
            </a:endParaRPr>
          </a:p>
        </p:txBody>
      </p:sp>
    </p:spTree>
    <p:extLst>
      <p:ext uri="{BB962C8B-B14F-4D97-AF65-F5344CB8AC3E}">
        <p14:creationId xmlns:p14="http://schemas.microsoft.com/office/powerpoint/2010/main" val="2083532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390447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45624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188041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68107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2128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558319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882624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5543249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70435888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774514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657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738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321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521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318275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930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t>20/1/2025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499644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20/1/2025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15471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7177845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20/1/2025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8980673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t>20/1/2025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7893508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t>20/1/2025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6858574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t>20/1/2025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362786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20/1/2025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2003380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20/1/2025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550665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20/1/2025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190962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20/1/2025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529882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20/1/2025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207122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20/1/2025</a:t>
            </a:fld>
            <a:endParaRPr lang="en-US"/>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584680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322221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20/1/2025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080354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20/1/2025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530159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20/1/2025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700144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20/1/2025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631076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20/1/2025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312634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20/1/2025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791217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20/1/2025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233403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20/1/2025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879666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20/1/2025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894470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20/1/2025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91199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1160498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20/1/2025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5097221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20/1/2025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287635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20/1/2025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282925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20/1/2025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7454695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20/1/2025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70060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20/1/2025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596087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20/1/2025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952773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20/1/2025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1603561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20/1/2025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9290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20/1/2025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26857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E7FA73A-3FD1-40FF-AAAC-80E20F9E41BA}" type="datetimeFigureOut">
              <a:rPr lang="zh-CN" altLang="en-US" smtClean="0"/>
              <a:t>2025/1/20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3339232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20/1/2025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429658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20/1/2025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98023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20/1/2025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049947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20/1/2025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283731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20/1/2025</a:t>
            </a:fld>
            <a:endParaRPr lang="en-US"/>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8795611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20/1/2025</a:t>
            </a:fld>
            <a:endParaRPr lang="en-US"/>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416167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20/1/2025</a:t>
            </a:fld>
            <a:endParaRPr lang="en-US"/>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3305473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20/1/2025</a:t>
            </a:fld>
            <a:endParaRPr lang="en-US"/>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918946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20/1/2025</a:t>
            </a:fld>
            <a:endParaRPr lang="en-US"/>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525989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20/1/2025</a:t>
            </a:fld>
            <a:endParaRPr lang="en-US"/>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900441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E7FA73A-3FD1-40FF-AAAC-80E20F9E41BA}" type="datetimeFigureOut">
              <a:rPr lang="zh-CN" altLang="en-US" smtClean="0"/>
              <a:t>2025/1/20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722379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20/1/2025</a:t>
            </a:fld>
            <a:endParaRPr lang="en-US"/>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32066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20/1/2025</a:t>
            </a:fld>
            <a:endParaRPr lang="en-US"/>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777047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20/1/2025</a:t>
            </a:fld>
            <a:endParaRPr lang="en-US"/>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34253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659E178-D84D-4BA1-95FA-34EAAE9608AF}" type="datetimeFigureOut">
              <a:rPr lang="en-US" smtClean="0"/>
              <a:t>20/1/2025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17877874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9E178-D84D-4BA1-95FA-34EAAE9608AF}" type="datetimeFigureOut">
              <a:rPr lang="en-US" smtClean="0"/>
              <a:t>20/1/2025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9314083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59E178-D84D-4BA1-95FA-34EAAE9608AF}" type="datetimeFigureOut">
              <a:rPr lang="en-US" smtClean="0"/>
              <a:t>20/1/2025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11691655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59E178-D84D-4BA1-95FA-34EAAE9608AF}" type="datetimeFigureOut">
              <a:rPr lang="en-US" smtClean="0"/>
              <a:t>20/1/2025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20161011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59E178-D84D-4BA1-95FA-34EAAE9608AF}" type="datetimeFigureOut">
              <a:rPr lang="en-US" smtClean="0"/>
              <a:t>20/1/2025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19447943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59E178-D84D-4BA1-95FA-34EAAE9608AF}" type="datetimeFigureOut">
              <a:rPr lang="en-US" smtClean="0"/>
              <a:t>20/1/2025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20121912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59E178-D84D-4BA1-95FA-34EAAE9608AF}" type="datetimeFigureOut">
              <a:rPr lang="en-US" smtClean="0"/>
              <a:t>20/1/2025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3379451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E7FA73A-3FD1-40FF-AAAC-80E20F9E41BA}" type="datetimeFigureOut">
              <a:rPr lang="zh-CN" altLang="en-US" smtClean="0"/>
              <a:t>2025/1/20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6211469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59E178-D84D-4BA1-95FA-34EAAE9608AF}" type="datetimeFigureOut">
              <a:rPr lang="en-US" smtClean="0"/>
              <a:t>20/1/2025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27743224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59E178-D84D-4BA1-95FA-34EAAE9608AF}" type="datetimeFigureOut">
              <a:rPr lang="en-US" smtClean="0"/>
              <a:t>20/1/2025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42111418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9E178-D84D-4BA1-95FA-34EAAE9608AF}" type="datetimeFigureOut">
              <a:rPr lang="en-US" smtClean="0"/>
              <a:t>20/1/2025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23277740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9E178-D84D-4BA1-95FA-34EAAE9608AF}" type="datetimeFigureOut">
              <a:rPr lang="en-US" smtClean="0"/>
              <a:t>20/1/2025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355762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586741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970072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5.png"/><Relationship Id="rId5" Type="http://schemas.openxmlformats.org/officeDocument/2006/relationships/slideLayout" Target="../slideLayouts/slideLayout16.xml"/><Relationship Id="rId10"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Barlow Condensed" panose="00000506000000000000" charset="0"/>
                <a:ea typeface="Barlow Condensed" panose="00000506000000000000" charset="0"/>
              </a:defRPr>
            </a:lvl1pPr>
          </a:lstStyle>
          <a:p>
            <a:fld id="{FE7FA73A-3FD1-40FF-AAAC-80E20F9E41BA}" type="datetimeFigureOut">
              <a:rPr lang="zh-CN" altLang="en-US" smtClean="0"/>
              <a:t>2025/1/20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Barlow Condensed" panose="00000506000000000000" charset="0"/>
                <a:ea typeface="Barlow Condensed" panose="00000506000000000000"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Barlow Condensed" panose="00000506000000000000" charset="0"/>
                <a:ea typeface="Barlow Condensed" panose="00000506000000000000" charset="0"/>
              </a:defRPr>
            </a:lvl1pPr>
          </a:lstStyle>
          <a:p>
            <a:fld id="{FCF856C9-C78B-478D-9D77-F719708E1C84}"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CD0809CC-8348-5884-54C9-49B129C059E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14475" y="371475"/>
            <a:ext cx="1200150" cy="1200150"/>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7E057F15-C2DF-F855-9772-672C97A9687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119162" y="10344814"/>
            <a:ext cx="1200150" cy="1200150"/>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60105E0C-8A41-EF91-218E-4AA3E0090C2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354158" y="-4413177"/>
            <a:ext cx="1200150" cy="1200150"/>
          </a:xfrm>
          <a:prstGeom prst="rect">
            <a:avLst/>
          </a:prstGeom>
        </p:spPr>
      </p:pic>
    </p:spTree>
    <p:extLst>
      <p:ext uri="{BB962C8B-B14F-4D97-AF65-F5344CB8AC3E}">
        <p14:creationId xmlns:p14="http://schemas.microsoft.com/office/powerpoint/2010/main" val="4043297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Barlow Condensed" panose="00000506000000000000" charset="0"/>
          <a:ea typeface="Barlow Condensed" panose="00000506000000000000"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rlow Condensed" panose="00000506000000000000" charset="0"/>
          <a:ea typeface="Barlow Condensed" panose="0000050600000000000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rlow Condensed" panose="00000506000000000000" charset="0"/>
          <a:ea typeface="Barlow Condensed" panose="0000050600000000000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rlow Condensed" panose="00000506000000000000" charset="0"/>
          <a:ea typeface="Barlow Condensed" panose="0000050600000000000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2884172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20/1/2025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spTree>
    <p:extLst>
      <p:ext uri="{BB962C8B-B14F-4D97-AF65-F5344CB8AC3E}">
        <p14:creationId xmlns:p14="http://schemas.microsoft.com/office/powerpoint/2010/main" val="176710834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98678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9E178-D84D-4BA1-95FA-34EAAE9608AF}" type="datetimeFigureOut">
              <a:rPr lang="en-US" smtClean="0"/>
              <a:t>20/1/2025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504F89-424A-4CAC-814E-BFF0FA9AA708}" type="slidenum">
              <a:rPr lang="en-US" smtClean="0"/>
              <a:t>‹#›</a:t>
            </a:fld>
            <a:endParaRPr lang="en-US"/>
          </a:p>
        </p:txBody>
      </p:sp>
    </p:spTree>
    <p:extLst>
      <p:ext uri="{BB962C8B-B14F-4D97-AF65-F5344CB8AC3E}">
        <p14:creationId xmlns:p14="http://schemas.microsoft.com/office/powerpoint/2010/main" val="425222782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2.wdp"/><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40.wmf"/><Relationship Id="rId5" Type="http://schemas.openxmlformats.org/officeDocument/2006/relationships/image" Target="../media/image39.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control" Target="../activeX/activeX2.xml"/><Relationship Id="rId6" Type="http://schemas.openxmlformats.org/officeDocument/2006/relationships/image" Target="../media/image41.wmf"/><Relationship Id="rId5" Type="http://schemas.openxmlformats.org/officeDocument/2006/relationships/image" Target="../media/image39.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control" Target="../activeX/activeX3.xml"/><Relationship Id="rId6" Type="http://schemas.openxmlformats.org/officeDocument/2006/relationships/image" Target="../media/image42.wmf"/><Relationship Id="rId5" Type="http://schemas.openxmlformats.org/officeDocument/2006/relationships/image" Target="../media/image39.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control" Target="../activeX/activeX4.xml"/><Relationship Id="rId6" Type="http://schemas.openxmlformats.org/officeDocument/2006/relationships/image" Target="../media/image43.wmf"/><Relationship Id="rId5" Type="http://schemas.openxmlformats.org/officeDocument/2006/relationships/image" Target="../media/image39.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31.pn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53.jpg"/><Relationship Id="rId1" Type="http://schemas.openxmlformats.org/officeDocument/2006/relationships/slideLayout" Target="../slideLayouts/slideLayout24.xml"/><Relationship Id="rId6" Type="http://schemas.openxmlformats.org/officeDocument/2006/relationships/image" Target="../media/image55.png"/><Relationship Id="rId5" Type="http://schemas.microsoft.com/office/2007/relationships/hdphoto" Target="../media/hdphoto3.wdp"/><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24.xml"/><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slide" Target="slide23.xml"/><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59.png"/><Relationship Id="rId11" Type="http://schemas.openxmlformats.org/officeDocument/2006/relationships/slide" Target="slide22.xml"/><Relationship Id="rId5" Type="http://schemas.openxmlformats.org/officeDocument/2006/relationships/image" Target="../media/image58.png"/><Relationship Id="rId10" Type="http://schemas.microsoft.com/office/2007/relationships/hdphoto" Target="../media/hdphoto3.wdp"/><Relationship Id="rId4" Type="http://schemas.openxmlformats.org/officeDocument/2006/relationships/image" Target="../media/image57.png"/><Relationship Id="rId9" Type="http://schemas.openxmlformats.org/officeDocument/2006/relationships/image" Target="../media/image54.png"/><Relationship Id="rId14" Type="http://schemas.openxmlformats.org/officeDocument/2006/relationships/slide" Target="slide25.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slide" Target="slide21.xml"/><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slide" Target="slide21.xml"/><Relationship Id="rId5" Type="http://schemas.openxmlformats.org/officeDocument/2006/relationships/image" Target="../media/image64.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0.xml"/><Relationship Id="rId5" Type="http://schemas.openxmlformats.org/officeDocument/2006/relationships/slide" Target="slide21.xml"/><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0.xml"/><Relationship Id="rId5" Type="http://schemas.openxmlformats.org/officeDocument/2006/relationships/slide" Target="slide21.xm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63.xml"/><Relationship Id="rId7"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9.png"/><Relationship Id="rId5" Type="http://schemas.openxmlformats.org/officeDocument/2006/relationships/audio" Target="../media/audio3.wav"/><Relationship Id="rId10" Type="http://schemas.openxmlformats.org/officeDocument/2006/relationships/image" Target="../media/image72.png"/><Relationship Id="rId4" Type="http://schemas.openxmlformats.org/officeDocument/2006/relationships/notesSlide" Target="../notesSlides/notesSlide13.xml"/><Relationship Id="rId9" Type="http://schemas.openxmlformats.org/officeDocument/2006/relationships/image" Target="../media/image71.gif"/></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7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C6A810-1BEC-CFC9-D56A-51EEE2A8FAC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200000"/>
                    </a14:imgEffect>
                  </a14:imgLayer>
                </a14:imgProps>
              </a:ext>
            </a:extLst>
          </a:blip>
          <a:srcRect t="19"/>
          <a:stretch/>
        </p:blipFill>
        <p:spPr>
          <a:xfrm>
            <a:off x="0" y="15497"/>
            <a:ext cx="12192000" cy="6858000"/>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113697D5-3051-04E2-446C-AB4BB6EACE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2140" y="2703414"/>
            <a:ext cx="5689861" cy="3094690"/>
          </a:xfrm>
          <a:prstGeom prst="rect">
            <a:avLst/>
          </a:prstGeom>
        </p:spPr>
      </p:pic>
      <p:pic>
        <p:nvPicPr>
          <p:cNvPr id="20" name="Picture 19">
            <a:extLst>
              <a:ext uri="{FF2B5EF4-FFF2-40B4-BE49-F238E27FC236}">
                <a16:creationId xmlns:a16="http://schemas.microsoft.com/office/drawing/2014/main" id="{FA961973-0B5B-3236-5137-91799D2B361E}"/>
              </a:ext>
            </a:extLst>
          </p:cNvPr>
          <p:cNvPicPr>
            <a:picLocks noChangeAspect="1"/>
          </p:cNvPicPr>
          <p:nvPr/>
        </p:nvPicPr>
        <p:blipFill>
          <a:blip r:embed="rId5"/>
          <a:stretch>
            <a:fillRect/>
          </a:stretch>
        </p:blipFill>
        <p:spPr>
          <a:xfrm>
            <a:off x="7366691" y="3718052"/>
            <a:ext cx="1518721" cy="2520000"/>
          </a:xfrm>
          <a:prstGeom prst="rect">
            <a:avLst/>
          </a:prstGeom>
        </p:spPr>
      </p:pic>
      <p:pic>
        <p:nvPicPr>
          <p:cNvPr id="21" name="Picture 20">
            <a:extLst>
              <a:ext uri="{FF2B5EF4-FFF2-40B4-BE49-F238E27FC236}">
                <a16:creationId xmlns:a16="http://schemas.microsoft.com/office/drawing/2014/main" id="{1D5B51FE-5B23-D6F7-8447-03CA53F1DB65}"/>
              </a:ext>
            </a:extLst>
          </p:cNvPr>
          <p:cNvPicPr>
            <a:picLocks noChangeAspect="1"/>
          </p:cNvPicPr>
          <p:nvPr/>
        </p:nvPicPr>
        <p:blipFill>
          <a:blip r:embed="rId6"/>
          <a:stretch>
            <a:fillRect/>
          </a:stretch>
        </p:blipFill>
        <p:spPr>
          <a:xfrm>
            <a:off x="5746876" y="4158000"/>
            <a:ext cx="1521882" cy="2700000"/>
          </a:xfrm>
          <a:prstGeom prst="rect">
            <a:avLst/>
          </a:prstGeom>
        </p:spPr>
      </p:pic>
      <p:pic>
        <p:nvPicPr>
          <p:cNvPr id="22" name="Picture 21">
            <a:extLst>
              <a:ext uri="{FF2B5EF4-FFF2-40B4-BE49-F238E27FC236}">
                <a16:creationId xmlns:a16="http://schemas.microsoft.com/office/drawing/2014/main" id="{2F42856A-151A-C776-F04E-0915EEF32AB2}"/>
              </a:ext>
            </a:extLst>
          </p:cNvPr>
          <p:cNvPicPr>
            <a:picLocks noChangeAspect="1"/>
          </p:cNvPicPr>
          <p:nvPr/>
        </p:nvPicPr>
        <p:blipFill>
          <a:blip r:embed="rId7"/>
          <a:stretch>
            <a:fillRect/>
          </a:stretch>
        </p:blipFill>
        <p:spPr>
          <a:xfrm>
            <a:off x="8983345" y="3719856"/>
            <a:ext cx="1541121" cy="2520000"/>
          </a:xfrm>
          <a:prstGeom prst="rect">
            <a:avLst/>
          </a:prstGeom>
        </p:spPr>
      </p:pic>
      <p:pic>
        <p:nvPicPr>
          <p:cNvPr id="23" name="Picture 22">
            <a:extLst>
              <a:ext uri="{FF2B5EF4-FFF2-40B4-BE49-F238E27FC236}">
                <a16:creationId xmlns:a16="http://schemas.microsoft.com/office/drawing/2014/main" id="{E4AFC066-50A9-9D53-55AB-283B45C4778F}"/>
              </a:ext>
            </a:extLst>
          </p:cNvPr>
          <p:cNvPicPr>
            <a:picLocks noChangeAspect="1"/>
          </p:cNvPicPr>
          <p:nvPr/>
        </p:nvPicPr>
        <p:blipFill>
          <a:blip r:embed="rId8"/>
          <a:stretch>
            <a:fillRect/>
          </a:stretch>
        </p:blipFill>
        <p:spPr>
          <a:xfrm>
            <a:off x="10622400" y="4158000"/>
            <a:ext cx="1569601" cy="2700000"/>
          </a:xfrm>
          <a:prstGeom prst="rect">
            <a:avLst/>
          </a:prstGeom>
        </p:spPr>
      </p:pic>
      <p:sp>
        <p:nvSpPr>
          <p:cNvPr id="32" name="TextBox 31">
            <a:extLst>
              <a:ext uri="{FF2B5EF4-FFF2-40B4-BE49-F238E27FC236}">
                <a16:creationId xmlns:a16="http://schemas.microsoft.com/office/drawing/2014/main" id="{025A4526-C075-7D62-7FAE-B16316CDB685}"/>
              </a:ext>
            </a:extLst>
          </p:cNvPr>
          <p:cNvSpPr txBox="1"/>
          <p:nvPr/>
        </p:nvSpPr>
        <p:spPr>
          <a:xfrm>
            <a:off x="467451" y="1285902"/>
            <a:ext cx="677285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Chào</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mừng</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các</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em</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đến</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với</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tiết</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Tiếng</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Việt</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4</a:t>
            </a:r>
          </a:p>
        </p:txBody>
      </p:sp>
      <p:pic>
        <p:nvPicPr>
          <p:cNvPr id="43" name="Picture 42">
            <a:extLst>
              <a:ext uri="{FF2B5EF4-FFF2-40B4-BE49-F238E27FC236}">
                <a16:creationId xmlns:a16="http://schemas.microsoft.com/office/drawing/2014/main" id="{AC2713C4-861C-AF19-B9C2-32DFCFF1D356}"/>
              </a:ext>
            </a:extLst>
          </p:cNvPr>
          <p:cNvPicPr>
            <a:picLocks noChangeAspect="1"/>
          </p:cNvPicPr>
          <p:nvPr/>
        </p:nvPicPr>
        <p:blipFill>
          <a:blip r:embed="rId9"/>
          <a:stretch>
            <a:fillRect/>
          </a:stretch>
        </p:blipFill>
        <p:spPr>
          <a:xfrm rot="19869350">
            <a:off x="570402" y="4250870"/>
            <a:ext cx="1257856" cy="2232000"/>
          </a:xfrm>
          <a:prstGeom prst="rect">
            <a:avLst/>
          </a:prstGeom>
        </p:spPr>
      </p:pic>
      <p:pic>
        <p:nvPicPr>
          <p:cNvPr id="47" name="Picture 46">
            <a:extLst>
              <a:ext uri="{FF2B5EF4-FFF2-40B4-BE49-F238E27FC236}">
                <a16:creationId xmlns:a16="http://schemas.microsoft.com/office/drawing/2014/main" id="{42B89136-54F0-11C4-CDAD-1C4A082008DA}"/>
              </a:ext>
            </a:extLst>
          </p:cNvPr>
          <p:cNvPicPr>
            <a:picLocks noChangeAspect="1"/>
          </p:cNvPicPr>
          <p:nvPr/>
        </p:nvPicPr>
        <p:blipFill>
          <a:blip r:embed="rId10"/>
          <a:stretch>
            <a:fillRect/>
          </a:stretch>
        </p:blipFill>
        <p:spPr>
          <a:xfrm rot="1684685">
            <a:off x="3420603" y="4246734"/>
            <a:ext cx="1245952" cy="2232000"/>
          </a:xfrm>
          <a:prstGeom prst="rect">
            <a:avLst/>
          </a:prstGeom>
        </p:spPr>
      </p:pic>
      <p:pic>
        <p:nvPicPr>
          <p:cNvPr id="39" name="Picture 38">
            <a:extLst>
              <a:ext uri="{FF2B5EF4-FFF2-40B4-BE49-F238E27FC236}">
                <a16:creationId xmlns:a16="http://schemas.microsoft.com/office/drawing/2014/main" id="{10D26DD0-C9DA-F908-152A-3A125198D650}"/>
              </a:ext>
            </a:extLst>
          </p:cNvPr>
          <p:cNvPicPr>
            <a:picLocks noChangeAspect="1"/>
          </p:cNvPicPr>
          <p:nvPr/>
        </p:nvPicPr>
        <p:blipFill>
          <a:blip r:embed="rId11"/>
          <a:stretch>
            <a:fillRect/>
          </a:stretch>
        </p:blipFill>
        <p:spPr>
          <a:xfrm>
            <a:off x="1183001" y="4086000"/>
            <a:ext cx="2892736" cy="2772000"/>
          </a:xfrm>
          <a:prstGeom prst="rect">
            <a:avLst/>
          </a:prstGeom>
        </p:spPr>
      </p:pic>
    </p:spTree>
    <p:extLst>
      <p:ext uri="{BB962C8B-B14F-4D97-AF65-F5344CB8AC3E}">
        <p14:creationId xmlns:p14="http://schemas.microsoft.com/office/powerpoint/2010/main" val="28400692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390649" y="2433845"/>
            <a:ext cx="2705101" cy="286232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Hải</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Thượng</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Lãn</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Ông</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lang="en-US" altLang="en-US" sz="3600" b="1" dirty="0">
                <a:latin typeface="Cambria" panose="02040503050406030204" pitchFamily="18" charset="0"/>
                <a:ea typeface="Cambria" panose="02040503050406030204" pitchFamily="18" charset="0"/>
                <a:cs typeface="Times New Roman" panose="02020603050405020304" pitchFamily="18" charset="0"/>
              </a:rPr>
              <a:t>(1720 – 1791)</a:t>
            </a:r>
            <a:endPar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200649" y="15905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Tên</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thật</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là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Lê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Hữu</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Trác</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Picture 2">
            <a:extLst>
              <a:ext uri="{FF2B5EF4-FFF2-40B4-BE49-F238E27FC236}">
                <a16:creationId xmlns:a16="http://schemas.microsoft.com/office/drawing/2014/main" id="{D99D9C4D-2CC5-B09B-7220-D01AC669EC73}"/>
              </a:ext>
            </a:extLst>
          </p:cNvPr>
          <p:cNvPicPr>
            <a:picLocks noChangeAspect="1"/>
          </p:cNvPicPr>
          <p:nvPr/>
        </p:nvPicPr>
        <p:blipFill>
          <a:blip r:embed="rId7"/>
          <a:srcRect/>
          <a:stretch>
            <a:fillRect/>
          </a:stretch>
        </p:blipFill>
        <p:spPr>
          <a:xfrm>
            <a:off x="9241766" y="3429000"/>
            <a:ext cx="2950234" cy="3429000"/>
          </a:xfrm>
          <a:prstGeom prst="rect">
            <a:avLst/>
          </a:prstGeom>
        </p:spPr>
      </p:pic>
    </p:spTree>
    <p:extLst>
      <p:ext uri="{BB962C8B-B14F-4D97-AF65-F5344CB8AC3E}">
        <p14:creationId xmlns:p14="http://schemas.microsoft.com/office/powerpoint/2010/main" val="28477902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409699" y="3481595"/>
            <a:ext cx="2705101" cy="830997"/>
          </a:xfrm>
          <a:prstGeom prst="rect">
            <a:avLst/>
          </a:prstGeom>
          <a:noFill/>
        </p:spPr>
        <p:txBody>
          <a:bodyPr wrap="square" lIns="91440" tIns="45720" rIns="91440" bIns="45720">
            <a:spAutoFit/>
          </a:bodyPr>
          <a:lstStyle/>
          <a:p>
            <a:pPr lvl="0" algn="ctr">
              <a:defRPr/>
            </a:pPr>
            <a:r>
              <a:rPr lang="en-US" sz="4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Nghề</a:t>
            </a:r>
            <a:r>
              <a:rPr lang="en-US" sz="4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y: </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91124" y="25049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Nghề</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khám</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chữa</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bệnh</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314319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409699" y="3481595"/>
            <a:ext cx="2705101"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Danh y</a:t>
            </a: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91124" y="25049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Thầy</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thuốc</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giỏi</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nổi</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tiếng</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9672957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Hải Thượng Lãn Ông là một thầy thuốc nổi tiếng của nước ta ở thế kỉ XVII.</a:t>
            </a:r>
          </a:p>
          <a:p>
            <a:pPr lvl="0" algn="just" defTabSz="914377"/>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   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5"/>
          <a:stretch>
            <a:fillRect/>
          </a:stretch>
        </p:blipFill>
        <p:spPr>
          <a:xfrm>
            <a:off x="0" y="171450"/>
            <a:ext cx="5857877" cy="1171575"/>
          </a:xfrm>
          <a:prstGeom prst="rect">
            <a:avLst/>
          </a:prstGeom>
        </p:spPr>
      </p:pic>
    </p:spTree>
    <p:controls>
      <mc:AlternateContent xmlns:mc="http://schemas.openxmlformats.org/markup-compatibility/2006">
        <mc:Choice xmlns:v="urn:schemas-microsoft-com:vml" Requires="v">
          <p:control name="TextBox1" r:id="rId1" imgW="5280840" imgH="1615320"/>
        </mc:Choice>
        <mc:Fallback>
          <p:control name="TextBox1" r:id="rId1" imgW="5280840" imgH="161532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6"/>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18687911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Ông không quản ngày đêm, mưa nắng, trèo đèo lội suối đi chữa bệnh cứu người. Đối với người nghèo, hoàn cảnh khó khăn, ông thường khám bệnh và cho thuốc không lấy tiền.</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5"/>
          <a:stretch>
            <a:fillRect/>
          </a:stretch>
        </p:blipFill>
        <p:spPr>
          <a:xfrm>
            <a:off x="0" y="171450"/>
            <a:ext cx="5857877" cy="1171575"/>
          </a:xfrm>
          <a:prstGeom prst="rect">
            <a:avLst/>
          </a:prstGeom>
        </p:spPr>
      </p:pic>
    </p:spTree>
    <p:controls>
      <mc:AlternateContent xmlns:mc="http://schemas.openxmlformats.org/markup-compatibility/2006">
        <mc:Choice xmlns:v="urn:schemas-microsoft-com:vml" Requires="v">
          <p:control name="TextBox1" r:id="rId1" imgW="5280840" imgH="1615320"/>
        </mc:Choice>
        <mc:Fallback>
          <p:control name="TextBox1" r:id="rId1" imgW="5280840" imgH="161532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6"/>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25385641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000" dirty="0">
                <a:solidFill>
                  <a:prstClr val="black"/>
                </a:solidFill>
                <a:latin typeface="Cambria" panose="02040503050406030204" pitchFamily="18" charset="0"/>
                <a:ea typeface="Cambria" panose="02040503050406030204" pitchFamily="18" charset="0"/>
                <a:cs typeface="Calibri" panose="020F0502020204030204" pitchFamily="34"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5"/>
          <a:stretch>
            <a:fillRect/>
          </a:stretch>
        </p:blipFill>
        <p:spPr>
          <a:xfrm>
            <a:off x="0" y="142875"/>
            <a:ext cx="5857877" cy="1171575"/>
          </a:xfrm>
          <a:prstGeom prst="rect">
            <a:avLst/>
          </a:prstGeom>
        </p:spPr>
      </p:pic>
    </p:spTree>
    <p:controls>
      <mc:AlternateContent xmlns:mc="http://schemas.openxmlformats.org/markup-compatibility/2006">
        <mc:Choice xmlns:v="urn:schemas-microsoft-com:vml" Requires="v">
          <p:control name="TextBox1" r:id="rId1" imgW="5280840" imgH="1615320"/>
        </mc:Choice>
        <mc:Fallback>
          <p:control name="TextBox1" r:id="rId1" imgW="5280840" imgH="161532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6"/>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22894278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5"/>
          <a:stretch>
            <a:fillRect/>
          </a:stretch>
        </p:blipFill>
        <p:spPr>
          <a:xfrm>
            <a:off x="0" y="180975"/>
            <a:ext cx="5857877" cy="1171575"/>
          </a:xfrm>
          <a:prstGeom prst="rect">
            <a:avLst/>
          </a:prstGeom>
        </p:spPr>
      </p:pic>
      <p:cxnSp>
        <p:nvCxnSpPr>
          <p:cNvPr id="7" name="Straight Connector 6">
            <a:extLst>
              <a:ext uri="{FF2B5EF4-FFF2-40B4-BE49-F238E27FC236}">
                <a16:creationId xmlns:a16="http://schemas.microsoft.com/office/drawing/2014/main" id="{7685814A-49D3-38B1-68B6-38608C8E8F57}"/>
              </a:ext>
            </a:extLst>
          </p:cNvPr>
          <p:cNvCxnSpPr>
            <a:cxnSpLocks/>
          </p:cNvCxnSpPr>
          <p:nvPr/>
        </p:nvCxnSpPr>
        <p:spPr>
          <a:xfrm flipH="1">
            <a:off x="5848350" y="32420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E0A9D70-8CC1-57E9-ACA2-88239FCE16B8}"/>
              </a:ext>
            </a:extLst>
          </p:cNvPr>
          <p:cNvCxnSpPr>
            <a:cxnSpLocks/>
          </p:cNvCxnSpPr>
          <p:nvPr/>
        </p:nvCxnSpPr>
        <p:spPr>
          <a:xfrm flipH="1">
            <a:off x="9372600" y="3899317"/>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B03137-8A69-37F0-3500-AFFCA761DEE0}"/>
              </a:ext>
            </a:extLst>
          </p:cNvPr>
          <p:cNvCxnSpPr>
            <a:cxnSpLocks/>
          </p:cNvCxnSpPr>
          <p:nvPr/>
        </p:nvCxnSpPr>
        <p:spPr>
          <a:xfrm flipH="1">
            <a:off x="11430000" y="38516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E362831-C1FA-8523-7862-7669A3F0053D}"/>
              </a:ext>
            </a:extLst>
          </p:cNvPr>
          <p:cNvCxnSpPr>
            <a:cxnSpLocks/>
          </p:cNvCxnSpPr>
          <p:nvPr/>
        </p:nvCxnSpPr>
        <p:spPr>
          <a:xfrm flipH="1">
            <a:off x="7553325" y="4413667"/>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3168B3-191F-8176-CACD-5824A3995E8F}"/>
              </a:ext>
            </a:extLst>
          </p:cNvPr>
          <p:cNvCxnSpPr>
            <a:cxnSpLocks/>
          </p:cNvCxnSpPr>
          <p:nvPr/>
        </p:nvCxnSpPr>
        <p:spPr>
          <a:xfrm flipH="1">
            <a:off x="11353800" y="444224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FA60578-BEBA-8424-0EB8-3E8A66821DF4}"/>
              </a:ext>
            </a:extLst>
          </p:cNvPr>
          <p:cNvCxnSpPr>
            <a:cxnSpLocks/>
          </p:cNvCxnSpPr>
          <p:nvPr/>
        </p:nvCxnSpPr>
        <p:spPr>
          <a:xfrm flipH="1">
            <a:off x="2219325" y="489944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61D4865-4ACF-3F1F-0BB5-50B54664927F}"/>
              </a:ext>
            </a:extLst>
          </p:cNvPr>
          <p:cNvCxnSpPr>
            <a:cxnSpLocks/>
          </p:cNvCxnSpPr>
          <p:nvPr/>
        </p:nvCxnSpPr>
        <p:spPr>
          <a:xfrm flipH="1">
            <a:off x="4200525" y="49565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6E7FD4-FAF7-B235-9750-0D3E1365C99B}"/>
              </a:ext>
            </a:extLst>
          </p:cNvPr>
          <p:cNvCxnSpPr>
            <a:cxnSpLocks/>
          </p:cNvCxnSpPr>
          <p:nvPr/>
        </p:nvCxnSpPr>
        <p:spPr>
          <a:xfrm flipH="1">
            <a:off x="4295775" y="49946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0840" imgH="1615320"/>
        </mc:Choice>
        <mc:Fallback>
          <p:control name="TextBox1" r:id="rId1" imgW="5280840" imgH="161532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6"/>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1840009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grpSp>
        <p:nvGrpSpPr>
          <p:cNvPr id="7" name="Group 6">
            <a:extLst>
              <a:ext uri="{FF2B5EF4-FFF2-40B4-BE49-F238E27FC236}">
                <a16:creationId xmlns:a16="http://schemas.microsoft.com/office/drawing/2014/main" id="{6E7C97E7-D6A1-5A4A-8CBF-7795CF5D74E4}"/>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a16="http://schemas.microsoft.com/office/drawing/2014/main" id="{D730F0C9-55F0-1CDC-5751-0EA54756C6BC}"/>
                </a:ext>
              </a:extLst>
            </p:cNvPr>
            <p:cNvGrpSpPr/>
            <p:nvPr/>
          </p:nvGrpSpPr>
          <p:grpSpPr>
            <a:xfrm>
              <a:off x="457200" y="1922318"/>
              <a:ext cx="5798127" cy="2389909"/>
              <a:chOff x="602672" y="2483427"/>
              <a:chExt cx="5922819" cy="2389909"/>
            </a:xfrm>
            <a:solidFill>
              <a:srgbClr val="FFFFCC"/>
            </a:solidFill>
          </p:grpSpPr>
          <p:sp>
            <p:nvSpPr>
              <p:cNvPr id="13" name="Rectangle: Rounded Corners 12">
                <a:extLst>
                  <a:ext uri="{FF2B5EF4-FFF2-40B4-BE49-F238E27FC236}">
                    <a16:creationId xmlns:a16="http://schemas.microsoft.com/office/drawing/2014/main" id="{F16876FB-92B6-2ED6-CC3C-907AB08CB90C}"/>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644B7D2B-8584-3147-F6BB-1518270686FE}"/>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5" name="Picture 14">
                <a:extLst>
                  <a:ext uri="{FF2B5EF4-FFF2-40B4-BE49-F238E27FC236}">
                    <a16:creationId xmlns:a16="http://schemas.microsoft.com/office/drawing/2014/main" id="{8EE5BCCA-C872-BEF1-35F7-FA05D65AF73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6" name="Picture 15">
                <a:extLst>
                  <a:ext uri="{FF2B5EF4-FFF2-40B4-BE49-F238E27FC236}">
                    <a16:creationId xmlns:a16="http://schemas.microsoft.com/office/drawing/2014/main" id="{54AF7965-A3A3-138D-355B-9639F268D1A8}"/>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2" name="Rectangle: Rounded Corners 11">
              <a:extLst>
                <a:ext uri="{FF2B5EF4-FFF2-40B4-BE49-F238E27FC236}">
                  <a16:creationId xmlns:a16="http://schemas.microsoft.com/office/drawing/2014/main" id="{E7ED3282-45A7-DAAA-0DE5-AEDDD25B8676}"/>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267FD708-4436-2BAA-0C57-4B4DCFEE8312}"/>
              </a:ext>
            </a:extLst>
          </p:cNvPr>
          <p:cNvGrpSpPr/>
          <p:nvPr/>
        </p:nvGrpSpPr>
        <p:grpSpPr>
          <a:xfrm>
            <a:off x="5107877" y="3356326"/>
            <a:ext cx="6840681" cy="3259118"/>
            <a:chOff x="535741" y="1642656"/>
            <a:chExt cx="6840681" cy="3259117"/>
          </a:xfrm>
        </p:grpSpPr>
        <p:grpSp>
          <p:nvGrpSpPr>
            <p:cNvPr id="18" name="Group 17">
              <a:extLst>
                <a:ext uri="{FF2B5EF4-FFF2-40B4-BE49-F238E27FC236}">
                  <a16:creationId xmlns:a16="http://schemas.microsoft.com/office/drawing/2014/main" id="{332D5D5B-5D8A-926D-D6F5-3C26ED2A06C2}"/>
                </a:ext>
              </a:extLst>
            </p:cNvPr>
            <p:cNvGrpSpPr/>
            <p:nvPr/>
          </p:nvGrpSpPr>
          <p:grpSpPr>
            <a:xfrm>
              <a:off x="535741" y="2511864"/>
              <a:ext cx="6840681" cy="2389909"/>
              <a:chOff x="5351318" y="4311147"/>
              <a:chExt cx="6840681" cy="2389909"/>
            </a:xfrm>
            <a:solidFill>
              <a:srgbClr val="FFFFCC"/>
            </a:solidFill>
          </p:grpSpPr>
          <p:sp>
            <p:nvSpPr>
              <p:cNvPr id="20" name="Rectangle: Rounded Corners 19">
                <a:extLst>
                  <a:ext uri="{FF2B5EF4-FFF2-40B4-BE49-F238E27FC236}">
                    <a16:creationId xmlns:a16="http://schemas.microsoft.com/office/drawing/2014/main" id="{E565DC1E-CFDF-9FBF-FAAC-12E2C8CF4FC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21" name="Group 20">
                <a:extLst>
                  <a:ext uri="{FF2B5EF4-FFF2-40B4-BE49-F238E27FC236}">
                    <a16:creationId xmlns:a16="http://schemas.microsoft.com/office/drawing/2014/main" id="{FE2BBBC9-37B4-5B89-75C0-6AB280A77553}"/>
                  </a:ext>
                </a:extLst>
              </p:cNvPr>
              <p:cNvGrpSpPr/>
              <p:nvPr/>
            </p:nvGrpSpPr>
            <p:grpSpPr>
              <a:xfrm>
                <a:off x="7848306" y="4505769"/>
                <a:ext cx="1916933" cy="698087"/>
                <a:chOff x="7938042" y="4498699"/>
                <a:chExt cx="2135833" cy="786591"/>
              </a:xfrm>
              <a:grpFill/>
            </p:grpSpPr>
            <p:pic>
              <p:nvPicPr>
                <p:cNvPr id="30" name="Picture 29" descr="Icon&#10;&#10;Description automatically generated">
                  <a:extLst>
                    <a:ext uri="{FF2B5EF4-FFF2-40B4-BE49-F238E27FC236}">
                      <a16:creationId xmlns:a16="http://schemas.microsoft.com/office/drawing/2014/main" id="{C26E8A6F-4D0F-6939-5591-06072DD398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31" name="Picture 30" descr="Icon&#10;&#10;Description automatically generated">
                  <a:extLst>
                    <a:ext uri="{FF2B5EF4-FFF2-40B4-BE49-F238E27FC236}">
                      <a16:creationId xmlns:a16="http://schemas.microsoft.com/office/drawing/2014/main" id="{95F2B48D-E8A0-6967-F47D-725AA31613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32" name="Picture 31" descr="Icon&#10;&#10;Description automatically generated">
                  <a:extLst>
                    <a:ext uri="{FF2B5EF4-FFF2-40B4-BE49-F238E27FC236}">
                      <a16:creationId xmlns:a16="http://schemas.microsoft.com/office/drawing/2014/main" id="{6BF6F589-34D3-56F3-5865-5533C405E9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22" name="Group 21">
                <a:extLst>
                  <a:ext uri="{FF2B5EF4-FFF2-40B4-BE49-F238E27FC236}">
                    <a16:creationId xmlns:a16="http://schemas.microsoft.com/office/drawing/2014/main" id="{B0F78BE5-66E1-FB42-52A6-18F4718AF5FE}"/>
                  </a:ext>
                </a:extLst>
              </p:cNvPr>
              <p:cNvGrpSpPr/>
              <p:nvPr/>
            </p:nvGrpSpPr>
            <p:grpSpPr>
              <a:xfrm>
                <a:off x="7843282" y="5133562"/>
                <a:ext cx="1935526" cy="692431"/>
                <a:chOff x="7872868" y="4435004"/>
                <a:chExt cx="2216677" cy="790399"/>
              </a:xfrm>
              <a:grpFill/>
            </p:grpSpPr>
            <p:pic>
              <p:nvPicPr>
                <p:cNvPr id="27" name="Picture 26" descr="Icon&#10;&#10;Description automatically generated">
                  <a:extLst>
                    <a:ext uri="{FF2B5EF4-FFF2-40B4-BE49-F238E27FC236}">
                      <a16:creationId xmlns:a16="http://schemas.microsoft.com/office/drawing/2014/main" id="{0CACCC1C-2F43-25E3-E2F5-C920E755B0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D7257D4B-2B7A-B326-D90E-6DD49C1EBB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9" name="Picture 28" descr="Icon&#10;&#10;Description automatically generated">
                  <a:extLst>
                    <a:ext uri="{FF2B5EF4-FFF2-40B4-BE49-F238E27FC236}">
                      <a16:creationId xmlns:a16="http://schemas.microsoft.com/office/drawing/2014/main" id="{3D3D4162-35A0-51DE-F439-FC82A78693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3" name="Group 22">
                <a:extLst>
                  <a:ext uri="{FF2B5EF4-FFF2-40B4-BE49-F238E27FC236}">
                    <a16:creationId xmlns:a16="http://schemas.microsoft.com/office/drawing/2014/main" id="{5F4B63D5-221C-D50F-612C-2EF86A8DCAC4}"/>
                  </a:ext>
                </a:extLst>
              </p:cNvPr>
              <p:cNvGrpSpPr/>
              <p:nvPr/>
            </p:nvGrpSpPr>
            <p:grpSpPr>
              <a:xfrm>
                <a:off x="10125528" y="5659583"/>
                <a:ext cx="1915391" cy="682868"/>
                <a:chOff x="7935191" y="4561610"/>
                <a:chExt cx="2134115" cy="769441"/>
              </a:xfrm>
              <a:grpFill/>
            </p:grpSpPr>
            <p:pic>
              <p:nvPicPr>
                <p:cNvPr id="24" name="Picture 23" descr="Icon&#10;&#10;Description automatically generated">
                  <a:extLst>
                    <a:ext uri="{FF2B5EF4-FFF2-40B4-BE49-F238E27FC236}">
                      <a16:creationId xmlns:a16="http://schemas.microsoft.com/office/drawing/2014/main" id="{CB9C9285-6F0A-C915-A382-C27975D3E2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C8BEF7A8-154A-ED5B-9F06-8628D6B756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72F9D57B-3ABB-3BF8-A8F3-36EEF54D82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a:extLst>
                <a:ext uri="{FF2B5EF4-FFF2-40B4-BE49-F238E27FC236}">
                  <a16:creationId xmlns:a16="http://schemas.microsoft.com/office/drawing/2014/main" id="{95E16FC4-8F69-BA4E-8C26-8AB93BD1BE4C}"/>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3" name="Rectangle: Rounded Corners 32">
            <a:extLst>
              <a:ext uri="{FF2B5EF4-FFF2-40B4-BE49-F238E27FC236}">
                <a16:creationId xmlns:a16="http://schemas.microsoft.com/office/drawing/2014/main" id="{C317C60C-8781-C01F-6792-BEEAE09E8008}"/>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34" name="Graphic 33">
            <a:extLst>
              <a:ext uri="{FF2B5EF4-FFF2-40B4-BE49-F238E27FC236}">
                <a16:creationId xmlns:a16="http://schemas.microsoft.com/office/drawing/2014/main" id="{D3B472C8-4AC1-7504-4004-60015AAC74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3699501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3"/>
                                        </p:tgtEl>
                                        <p:attrNameLst>
                                          <p:attrName>r</p:attrName>
                                        </p:attrNameLst>
                                      </p:cBhvr>
                                    </p:animRot>
                                    <p:animRot by="-240000">
                                      <p:cBhvr>
                                        <p:cTn id="13" dur="200" fill="hold">
                                          <p:stCondLst>
                                            <p:cond delay="200"/>
                                          </p:stCondLst>
                                        </p:cTn>
                                        <p:tgtEl>
                                          <p:spTgt spid="33"/>
                                        </p:tgtEl>
                                        <p:attrNameLst>
                                          <p:attrName>r</p:attrName>
                                        </p:attrNameLst>
                                      </p:cBhvr>
                                    </p:animRot>
                                    <p:animRot by="240000">
                                      <p:cBhvr>
                                        <p:cTn id="14" dur="200" fill="hold">
                                          <p:stCondLst>
                                            <p:cond delay="400"/>
                                          </p:stCondLst>
                                        </p:cTn>
                                        <p:tgtEl>
                                          <p:spTgt spid="33"/>
                                        </p:tgtEl>
                                        <p:attrNameLst>
                                          <p:attrName>r</p:attrName>
                                        </p:attrNameLst>
                                      </p:cBhvr>
                                    </p:animRot>
                                    <p:animRot by="-240000">
                                      <p:cBhvr>
                                        <p:cTn id="15" dur="200" fill="hold">
                                          <p:stCondLst>
                                            <p:cond delay="600"/>
                                          </p:stCondLst>
                                        </p:cTn>
                                        <p:tgtEl>
                                          <p:spTgt spid="33"/>
                                        </p:tgtEl>
                                        <p:attrNameLst>
                                          <p:attrName>r</p:attrName>
                                        </p:attrNameLst>
                                      </p:cBhvr>
                                    </p:animRot>
                                    <p:animRot by="120000">
                                      <p:cBhvr>
                                        <p:cTn id="16" dur="200" fill="hold">
                                          <p:stCondLst>
                                            <p:cond delay="8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TextBox 1">
            <a:extLst>
              <a:ext uri="{FF2B5EF4-FFF2-40B4-BE49-F238E27FC236}">
                <a16:creationId xmlns:a16="http://schemas.microsoft.com/office/drawing/2014/main" id="{3AF3C16A-02B8-8DB8-EED3-86414F7A71D6}"/>
              </a:ext>
            </a:extLst>
          </p:cNvPr>
          <p:cNvSpPr txBox="1"/>
          <p:nvPr/>
        </p:nvSpPr>
        <p:spPr>
          <a:xfrm>
            <a:off x="2019334" y="583515"/>
            <a:ext cx="7889965" cy="923330"/>
          </a:xfrm>
          <a:prstGeom prst="rect">
            <a:avLst/>
          </a:prstGeom>
          <a:noFill/>
        </p:spPr>
        <p:txBody>
          <a:bodyPr wrap="square" rtlCol="0">
            <a:spAutoFit/>
          </a:bodyPr>
          <a:lstStyle/>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B0266F0D-5FCF-E803-B632-8CF0960947DA}"/>
              </a:ext>
            </a:extLst>
          </p:cNvPr>
          <p:cNvGrpSpPr/>
          <p:nvPr/>
        </p:nvGrpSpPr>
        <p:grpSpPr>
          <a:xfrm>
            <a:off x="1482057" y="1783822"/>
            <a:ext cx="9122782" cy="3666080"/>
            <a:chOff x="4841104" y="3817600"/>
            <a:chExt cx="7073839" cy="2842692"/>
          </a:xfrm>
        </p:grpSpPr>
        <p:grpSp>
          <p:nvGrpSpPr>
            <p:cNvPr id="4" name="Group 3">
              <a:extLst>
                <a:ext uri="{FF2B5EF4-FFF2-40B4-BE49-F238E27FC236}">
                  <a16:creationId xmlns:a16="http://schemas.microsoft.com/office/drawing/2014/main" id="{A7A4F67B-F33B-0B82-D2C2-652304C5F597}"/>
                </a:ext>
              </a:extLst>
            </p:cNvPr>
            <p:cNvGrpSpPr/>
            <p:nvPr/>
          </p:nvGrpSpPr>
          <p:grpSpPr>
            <a:xfrm>
              <a:off x="4841104" y="3817600"/>
              <a:ext cx="7073839" cy="2842692"/>
              <a:chOff x="2975204" y="1255651"/>
              <a:chExt cx="7073839" cy="2842692"/>
            </a:xfrm>
          </p:grpSpPr>
          <p:sp>
            <p:nvSpPr>
              <p:cNvPr id="43" name="Rectangle: Rounded Corners 42">
                <a:extLst>
                  <a:ext uri="{FF2B5EF4-FFF2-40B4-BE49-F238E27FC236}">
                    <a16:creationId xmlns:a16="http://schemas.microsoft.com/office/drawing/2014/main" id="{7614D8B3-A410-65ED-C06B-E7C1D8071CA8}"/>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2.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to,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rõ</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3.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ngắt</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nghỉ</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chỗ</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4400" b="1" i="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4" name="Rectangle: Rounded Corners 43">
                <a:extLst>
                  <a:ext uri="{FF2B5EF4-FFF2-40B4-BE49-F238E27FC236}">
                    <a16:creationId xmlns:a16="http://schemas.microsoft.com/office/drawing/2014/main" id="{585D9AE9-42BD-5219-6A0F-B53A873FA08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4FD7BDB7-A5B2-7D95-DF8F-F35E76CBEE33}"/>
                </a:ext>
              </a:extLst>
            </p:cNvPr>
            <p:cNvPicPr>
              <a:picLocks noChangeAspect="1"/>
            </p:cNvPicPr>
            <p:nvPr/>
          </p:nvPicPr>
          <p:blipFill>
            <a:blip r:embed="rId4"/>
            <a:stretch>
              <a:fillRect/>
            </a:stretch>
          </p:blipFill>
          <p:spPr>
            <a:xfrm>
              <a:off x="7976229" y="4850617"/>
              <a:ext cx="469963" cy="469963"/>
            </a:xfrm>
            <a:prstGeom prst="rect">
              <a:avLst/>
            </a:prstGeom>
          </p:spPr>
        </p:pic>
        <p:pic>
          <p:nvPicPr>
            <p:cNvPr id="35" name="Picture 34">
              <a:extLst>
                <a:ext uri="{FF2B5EF4-FFF2-40B4-BE49-F238E27FC236}">
                  <a16:creationId xmlns:a16="http://schemas.microsoft.com/office/drawing/2014/main" id="{BAD95780-E94A-4C45-7C7C-16B1457A0367}"/>
                </a:ext>
              </a:extLst>
            </p:cNvPr>
            <p:cNvPicPr>
              <a:picLocks noChangeAspect="1"/>
            </p:cNvPicPr>
            <p:nvPr/>
          </p:nvPicPr>
          <p:blipFill>
            <a:blip r:embed="rId5"/>
            <a:stretch>
              <a:fillRect/>
            </a:stretch>
          </p:blipFill>
          <p:spPr>
            <a:xfrm>
              <a:off x="7419555" y="4850617"/>
              <a:ext cx="469963" cy="469963"/>
            </a:xfrm>
            <a:prstGeom prst="rect">
              <a:avLst/>
            </a:prstGeom>
          </p:spPr>
        </p:pic>
        <p:pic>
          <p:nvPicPr>
            <p:cNvPr id="36" name="Picture 35">
              <a:extLst>
                <a:ext uri="{FF2B5EF4-FFF2-40B4-BE49-F238E27FC236}">
                  <a16:creationId xmlns:a16="http://schemas.microsoft.com/office/drawing/2014/main" id="{848A5A9B-38A7-D803-BC6C-B65AC3D84172}"/>
                </a:ext>
              </a:extLst>
            </p:cNvPr>
            <p:cNvPicPr>
              <a:picLocks noChangeAspect="1"/>
            </p:cNvPicPr>
            <p:nvPr/>
          </p:nvPicPr>
          <p:blipFill>
            <a:blip r:embed="rId6"/>
            <a:stretch>
              <a:fillRect/>
            </a:stretch>
          </p:blipFill>
          <p:spPr>
            <a:xfrm>
              <a:off x="8532903" y="4850617"/>
              <a:ext cx="469963" cy="469963"/>
            </a:xfrm>
            <a:prstGeom prst="rect">
              <a:avLst/>
            </a:prstGeom>
          </p:spPr>
        </p:pic>
        <p:pic>
          <p:nvPicPr>
            <p:cNvPr id="37" name="Picture 36">
              <a:extLst>
                <a:ext uri="{FF2B5EF4-FFF2-40B4-BE49-F238E27FC236}">
                  <a16:creationId xmlns:a16="http://schemas.microsoft.com/office/drawing/2014/main" id="{63D09DCD-06F2-A2E1-C7D7-9A5122FCF349}"/>
                </a:ext>
              </a:extLst>
            </p:cNvPr>
            <p:cNvPicPr>
              <a:picLocks noChangeAspect="1"/>
            </p:cNvPicPr>
            <p:nvPr/>
          </p:nvPicPr>
          <p:blipFill>
            <a:blip r:embed="rId4"/>
            <a:stretch>
              <a:fillRect/>
            </a:stretch>
          </p:blipFill>
          <p:spPr>
            <a:xfrm>
              <a:off x="8020830" y="5394231"/>
              <a:ext cx="469963" cy="469963"/>
            </a:xfrm>
            <a:prstGeom prst="rect">
              <a:avLst/>
            </a:prstGeom>
          </p:spPr>
        </p:pic>
        <p:pic>
          <p:nvPicPr>
            <p:cNvPr id="38" name="Picture 37">
              <a:extLst>
                <a:ext uri="{FF2B5EF4-FFF2-40B4-BE49-F238E27FC236}">
                  <a16:creationId xmlns:a16="http://schemas.microsoft.com/office/drawing/2014/main" id="{4FA926FB-47C1-2E51-0FDB-1F7837C838C9}"/>
                </a:ext>
              </a:extLst>
            </p:cNvPr>
            <p:cNvPicPr>
              <a:picLocks noChangeAspect="1"/>
            </p:cNvPicPr>
            <p:nvPr/>
          </p:nvPicPr>
          <p:blipFill>
            <a:blip r:embed="rId5"/>
            <a:stretch>
              <a:fillRect/>
            </a:stretch>
          </p:blipFill>
          <p:spPr>
            <a:xfrm>
              <a:off x="7464155" y="5394231"/>
              <a:ext cx="469963" cy="469963"/>
            </a:xfrm>
            <a:prstGeom prst="rect">
              <a:avLst/>
            </a:prstGeom>
          </p:spPr>
        </p:pic>
        <p:pic>
          <p:nvPicPr>
            <p:cNvPr id="39" name="Picture 38">
              <a:extLst>
                <a:ext uri="{FF2B5EF4-FFF2-40B4-BE49-F238E27FC236}">
                  <a16:creationId xmlns:a16="http://schemas.microsoft.com/office/drawing/2014/main" id="{D2733B55-BDDE-F08C-AAFE-CCBEFB1B2B40}"/>
                </a:ext>
              </a:extLst>
            </p:cNvPr>
            <p:cNvPicPr>
              <a:picLocks noChangeAspect="1"/>
            </p:cNvPicPr>
            <p:nvPr/>
          </p:nvPicPr>
          <p:blipFill>
            <a:blip r:embed="rId6"/>
            <a:stretch>
              <a:fillRect/>
            </a:stretch>
          </p:blipFill>
          <p:spPr>
            <a:xfrm>
              <a:off x="8577504" y="5394231"/>
              <a:ext cx="469963" cy="469963"/>
            </a:xfrm>
            <a:prstGeom prst="rect">
              <a:avLst/>
            </a:prstGeom>
          </p:spPr>
        </p:pic>
        <p:pic>
          <p:nvPicPr>
            <p:cNvPr id="40" name="Picture 39">
              <a:extLst>
                <a:ext uri="{FF2B5EF4-FFF2-40B4-BE49-F238E27FC236}">
                  <a16:creationId xmlns:a16="http://schemas.microsoft.com/office/drawing/2014/main" id="{278E1967-0E44-BAEC-C8D1-E8CC8EB6C098}"/>
                </a:ext>
              </a:extLst>
            </p:cNvPr>
            <p:cNvPicPr>
              <a:picLocks noChangeAspect="1"/>
            </p:cNvPicPr>
            <p:nvPr/>
          </p:nvPicPr>
          <p:blipFill>
            <a:blip r:embed="rId4"/>
            <a:stretch>
              <a:fillRect/>
            </a:stretch>
          </p:blipFill>
          <p:spPr>
            <a:xfrm>
              <a:off x="10471468" y="5942562"/>
              <a:ext cx="469963" cy="469963"/>
            </a:xfrm>
            <a:prstGeom prst="rect">
              <a:avLst/>
            </a:prstGeom>
          </p:spPr>
        </p:pic>
        <p:pic>
          <p:nvPicPr>
            <p:cNvPr id="41" name="Picture 40">
              <a:extLst>
                <a:ext uri="{FF2B5EF4-FFF2-40B4-BE49-F238E27FC236}">
                  <a16:creationId xmlns:a16="http://schemas.microsoft.com/office/drawing/2014/main" id="{E243A37C-2B57-0941-701A-5B861B00AA3E}"/>
                </a:ext>
              </a:extLst>
            </p:cNvPr>
            <p:cNvPicPr>
              <a:picLocks noChangeAspect="1"/>
            </p:cNvPicPr>
            <p:nvPr/>
          </p:nvPicPr>
          <p:blipFill>
            <a:blip r:embed="rId5"/>
            <a:stretch>
              <a:fillRect/>
            </a:stretch>
          </p:blipFill>
          <p:spPr>
            <a:xfrm>
              <a:off x="9914794" y="5942562"/>
              <a:ext cx="469963" cy="469963"/>
            </a:xfrm>
            <a:prstGeom prst="rect">
              <a:avLst/>
            </a:prstGeom>
          </p:spPr>
        </p:pic>
        <p:pic>
          <p:nvPicPr>
            <p:cNvPr id="42" name="Picture 41">
              <a:extLst>
                <a:ext uri="{FF2B5EF4-FFF2-40B4-BE49-F238E27FC236}">
                  <a16:creationId xmlns:a16="http://schemas.microsoft.com/office/drawing/2014/main" id="{FC18C6FB-06A3-B027-E27A-EEE9FDF0B934}"/>
                </a:ext>
              </a:extLst>
            </p:cNvPr>
            <p:cNvPicPr>
              <a:picLocks noChangeAspect="1"/>
            </p:cNvPicPr>
            <p:nvPr/>
          </p:nvPicPr>
          <p:blipFill>
            <a:blip r:embed="rId6"/>
            <a:stretch>
              <a:fillRect/>
            </a:stretch>
          </p:blipFill>
          <p:spPr>
            <a:xfrm>
              <a:off x="11028142" y="5942562"/>
              <a:ext cx="469963" cy="469963"/>
            </a:xfrm>
            <a:prstGeom prst="rect">
              <a:avLst/>
            </a:prstGeom>
          </p:spPr>
        </p:pic>
      </p:grpSp>
    </p:spTree>
    <p:extLst>
      <p:ext uri="{BB962C8B-B14F-4D97-AF65-F5344CB8AC3E}">
        <p14:creationId xmlns:p14="http://schemas.microsoft.com/office/powerpoint/2010/main" val="22139092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E7E64A57-5D0C-4CAB-8D84-3771D46F4367}"/>
              </a:ext>
            </a:extLst>
          </p:cNvPr>
          <p:cNvPicPr>
            <a:picLocks noChangeAspect="1"/>
          </p:cNvPicPr>
          <p:nvPr/>
        </p:nvPicPr>
        <p:blipFill>
          <a:blip r:embed="rId4"/>
          <a:stretch>
            <a:fillRect/>
          </a:stretch>
        </p:blipFill>
        <p:spPr>
          <a:xfrm>
            <a:off x="3819260" y="1962151"/>
            <a:ext cx="4907558" cy="1461558"/>
          </a:xfrm>
          <a:prstGeom prst="rect">
            <a:avLst/>
          </a:prstGeom>
        </p:spPr>
      </p:pic>
    </p:spTree>
    <p:extLst>
      <p:ext uri="{BB962C8B-B14F-4D97-AF65-F5344CB8AC3E}">
        <p14:creationId xmlns:p14="http://schemas.microsoft.com/office/powerpoint/2010/main" val="2344024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494861" y="2077646"/>
            <a:ext cx="6400800" cy="1532965"/>
            <a:chOff x="5217459" y="793376"/>
            <a:chExt cx="6400800" cy="1532965"/>
          </a:xfrm>
        </p:grpSpPr>
        <p:sp>
          <p:nvSpPr>
            <p:cNvPr id="4" name="Up Ribbon 3"/>
            <p:cNvSpPr/>
            <p:nvPr/>
          </p:nvSpPr>
          <p:spPr>
            <a:xfrm>
              <a:off x="5217459" y="793376"/>
              <a:ext cx="6400800" cy="1532965"/>
            </a:xfrm>
            <a:prstGeom prst="ribbon2">
              <a:avLst/>
            </a:prstGeom>
            <a:solidFill>
              <a:srgbClr val="3399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6689912" y="1048871"/>
              <a:ext cx="345589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rPr>
                <a:t>CHỦ ĐIỂM</a:t>
              </a:r>
            </a:p>
          </p:txBody>
        </p:sp>
      </p:grpSp>
      <p:pic>
        <p:nvPicPr>
          <p:cNvPr id="3" name="Picture 2">
            <a:extLst>
              <a:ext uri="{FF2B5EF4-FFF2-40B4-BE49-F238E27FC236}">
                <a16:creationId xmlns:a16="http://schemas.microsoft.com/office/drawing/2014/main" id="{0F841449-CE7F-B1D1-6BF3-9480A651E4FC}"/>
              </a:ext>
            </a:extLst>
          </p:cNvPr>
          <p:cNvPicPr>
            <a:picLocks noChangeAspect="1"/>
          </p:cNvPicPr>
          <p:nvPr/>
        </p:nvPicPr>
        <p:blipFill>
          <a:blip r:embed="rId2"/>
          <a:stretch>
            <a:fillRect/>
          </a:stretch>
        </p:blipFill>
        <p:spPr>
          <a:xfrm>
            <a:off x="0" y="0"/>
            <a:ext cx="4934312" cy="6996113"/>
          </a:xfrm>
          <a:prstGeom prst="rect">
            <a:avLst/>
          </a:prstGeom>
        </p:spPr>
      </p:pic>
    </p:spTree>
    <p:extLst>
      <p:ext uri="{BB962C8B-B14F-4D97-AF65-F5344CB8AC3E}">
        <p14:creationId xmlns:p14="http://schemas.microsoft.com/office/powerpoint/2010/main" val="295748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9386037" y="2761574"/>
            <a:ext cx="2357024" cy="3350350"/>
          </a:xfrm>
          <a:prstGeom prst="roundRect">
            <a:avLst/>
          </a:prstGeom>
        </p:spPr>
      </p:pic>
      <p:pic>
        <p:nvPicPr>
          <p:cNvPr id="2" name="Picture 1">
            <a:extLst>
              <a:ext uri="{FF2B5EF4-FFF2-40B4-BE49-F238E27FC236}">
                <a16:creationId xmlns:a16="http://schemas.microsoft.com/office/drawing/2014/main" id="{AA3A815B-F964-468F-B29F-E3498851CCAB}"/>
              </a:ext>
            </a:extLst>
          </p:cNvPr>
          <p:cNvPicPr>
            <a:picLocks noChangeAspect="1"/>
          </p:cNvPicPr>
          <p:nvPr/>
        </p:nvPicPr>
        <p:blipFill>
          <a:blip r:embed="rId6"/>
          <a:stretch>
            <a:fillRect/>
          </a:stretch>
        </p:blipFill>
        <p:spPr>
          <a:xfrm>
            <a:off x="1073815" y="4536819"/>
            <a:ext cx="8388823" cy="1133954"/>
          </a:xfrm>
          <a:prstGeom prst="rect">
            <a:avLst/>
          </a:prstGeom>
        </p:spPr>
      </p:pic>
    </p:spTree>
    <p:extLst>
      <p:ext uri="{BB962C8B-B14F-4D97-AF65-F5344CB8AC3E}">
        <p14:creationId xmlns:p14="http://schemas.microsoft.com/office/powerpoint/2010/main" val="295988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8"/>
            <a:ext cx="12192000" cy="6837251"/>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5509"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1"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2"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3"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4"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545510"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Mình tưới chậu hoa nào đây? </a:t>
            </a:r>
          </a:p>
        </p:txBody>
      </p:sp>
      <p:sp>
        <p:nvSpPr>
          <p:cNvPr id="2" name="Rectangle: Rounded Corners 1">
            <a:hlinkClick r:id="" action="ppaction://noaction"/>
            <a:extLst>
              <a:ext uri="{FF2B5EF4-FFF2-40B4-BE49-F238E27FC236}">
                <a16:creationId xmlns:a16="http://schemas.microsoft.com/office/drawing/2014/main" id="{8FEBCFD8-9318-4507-A763-78E78F8CE269}"/>
              </a:ext>
            </a:extLst>
          </p:cNvPr>
          <p:cNvSpPr/>
          <p:nvPr/>
        </p:nvSpPr>
        <p:spPr>
          <a:xfrm>
            <a:off x="0" y="164432"/>
            <a:ext cx="1511166" cy="471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93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27" presetClass="emph" presetSubtype="0" fill="remove" nodeType="clickEffect">
                                  <p:stCondLst>
                                    <p:cond delay="0"/>
                                  </p:stCondLst>
                                  <p:childTnLst>
                                    <p:animClr clrSpc="rgb" dir="cw">
                                      <p:cBhvr override="childStyle">
                                        <p:cTn id="59" dur="250" autoRev="1" fill="remove"/>
                                        <p:tgtEl>
                                          <p:spTgt spid="25"/>
                                        </p:tgtEl>
                                        <p:attrNameLst>
                                          <p:attrName>style.color</p:attrName>
                                        </p:attrNameLst>
                                      </p:cBhvr>
                                      <p:to>
                                        <a:schemeClr val="bg1"/>
                                      </p:to>
                                    </p:animClr>
                                    <p:animClr clrSpc="rgb" dir="cw">
                                      <p:cBhvr>
                                        <p:cTn id="60" dur="250" autoRev="1" fill="remove"/>
                                        <p:tgtEl>
                                          <p:spTgt spid="25"/>
                                        </p:tgtEl>
                                        <p:attrNameLst>
                                          <p:attrName>fillcolor</p:attrName>
                                        </p:attrNameLst>
                                      </p:cBhvr>
                                      <p:to>
                                        <a:schemeClr val="bg1"/>
                                      </p:to>
                                    </p:animClr>
                                    <p:set>
                                      <p:cBhvr>
                                        <p:cTn id="61" dur="250" autoRev="1" fill="remove"/>
                                        <p:tgtEl>
                                          <p:spTgt spid="25"/>
                                        </p:tgtEl>
                                        <p:attrNameLst>
                                          <p:attrName>fill.type</p:attrName>
                                        </p:attrNameLst>
                                      </p:cBhvr>
                                      <p:to>
                                        <p:strVal val="solid"/>
                                      </p:to>
                                    </p:set>
                                    <p:set>
                                      <p:cBhvr>
                                        <p:cTn id="6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676275" y="2165288"/>
            <a:ext cx="10668000" cy="3397311"/>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54688" y="263073"/>
            <a:ext cx="9088811" cy="1446550"/>
          </a:xfrm>
          <a:prstGeom prst="rect">
            <a:avLst/>
          </a:prstGeom>
          <a:noFill/>
        </p:spPr>
        <p:txBody>
          <a:bodyPr wrap="square" rtlCol="0">
            <a:spAutoFit/>
          </a:bodyPr>
          <a:lstStyle/>
          <a:p>
            <a:pPr lvl="0" algn="just"/>
            <a:r>
              <a:rPr lang="vi-VN" sz="4400" dirty="0">
                <a:solidFill>
                  <a:prstClr val="black"/>
                </a:solidFill>
                <a:latin typeface="Cambria" panose="02040503050406030204" pitchFamily="18" charset="0"/>
                <a:ea typeface="Cambria" panose="02040503050406030204" pitchFamily="18" charset="0"/>
                <a:cs typeface="Arial-Rounded" panose="020B0500000000000000" pitchFamily="34" charset="0"/>
              </a:rPr>
              <a:t>Hải Thượng Lãn Ông là ai? Vì sao ông quyết học nghề y?</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497327DE-81A0-45CB-949F-01E906088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568CDD6C-4405-4D1F-B241-D8A5775B97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a16="http://schemas.microsoft.com/office/drawing/2014/main" id="{01983FDB-884A-4647-85C9-54B74873D10F}"/>
              </a:ext>
            </a:extLst>
          </p:cNvPr>
          <p:cNvSpPr txBox="1"/>
          <p:nvPr/>
        </p:nvSpPr>
        <p:spPr>
          <a:xfrm>
            <a:off x="971550" y="2304863"/>
            <a:ext cx="9839325" cy="3046988"/>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Hải Thượng Lãn Ông tên thật là Lê Hữu Trác sinh năm 1720 và mất năm</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1791.</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p>
          <a:p>
            <a:pPr marL="457200" lvl="0" indent="-457200" algn="just">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là thầy thuốc nổi tiếng của nước ta vào thế kỉ XVIII.</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quyết học nghề y vì ông nhận thấy rằng biết chữa bệnh không chỉ cứu mình mà còn giúp được người tốt.</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2" name="Left Arrow 4">
            <a:hlinkClick r:id="rId6" action="ppaction://hlinksldjump"/>
            <a:extLst>
              <a:ext uri="{FF2B5EF4-FFF2-40B4-BE49-F238E27FC236}">
                <a16:creationId xmlns:a16="http://schemas.microsoft.com/office/drawing/2014/main"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8590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a16="http://schemas.microsoft.com/office/drawing/2014/main" id="{B6AB6C14-A667-480E-850C-ABCF30643D1B}"/>
              </a:ext>
            </a:extLst>
          </p:cNvPr>
          <p:cNvSpPr txBox="1"/>
          <p:nvPr/>
        </p:nvSpPr>
        <p:spPr>
          <a:xfrm>
            <a:off x="2437726" y="296145"/>
            <a:ext cx="8477202" cy="1446550"/>
          </a:xfrm>
          <a:prstGeom prst="rect">
            <a:avLst/>
          </a:prstGeom>
          <a:noFill/>
        </p:spPr>
        <p:txBody>
          <a:bodyPr wrap="square" rtlCol="0">
            <a:spAutoFit/>
          </a:bodyPr>
          <a:lstStyle/>
          <a:p>
            <a:pPr lvl="0" algn="just"/>
            <a:r>
              <a:rPr lang="vi-VN" sz="4400" dirty="0">
                <a:solidFill>
                  <a:srgbClr val="002060"/>
                </a:solidFill>
                <a:latin typeface="Cambria" panose="02040503050406030204" pitchFamily="18" charset="0"/>
                <a:ea typeface="Cambria" panose="02040503050406030204" pitchFamily="18" charset="0"/>
                <a:cs typeface="Arial-Rounded" panose="020B0500000000000000" pitchFamily="34" charset="0"/>
              </a:rPr>
              <a:t>Hải Thượng Lãn Ông đã học nghề y như thế nào?</a:t>
            </a:r>
            <a:endPar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descr="A picture containing icon&#10;&#10;Description automatically generated">
            <a:extLst>
              <a:ext uri="{FF2B5EF4-FFF2-40B4-BE49-F238E27FC236}">
                <a16:creationId xmlns:a16="http://schemas.microsoft.com/office/drawing/2014/main" id="{4A00150D-A589-4A46-88E5-91B3A82305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a16="http://schemas.microsoft.com/office/drawing/2014/main" id="{9EF3A576-DAA9-400B-A2E9-9408F45B806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520794" y="422462"/>
            <a:ext cx="483854" cy="673373"/>
          </a:xfrm>
          <a:prstGeom prst="rect">
            <a:avLst/>
          </a:prstGeom>
        </p:spPr>
      </p:pic>
      <p:sp>
        <p:nvSpPr>
          <p:cNvPr id="12" name="Left Arrow 4">
            <a:hlinkClick r:id="rId6" action="ppaction://hlinksldjump"/>
            <a:extLst>
              <a:ext uri="{FF2B5EF4-FFF2-40B4-BE49-F238E27FC236}">
                <a16:creationId xmlns:a16="http://schemas.microsoft.com/office/drawing/2014/main" id="{0143D7FD-CA84-430A-883F-619F4951B493}"/>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E403DF62-3D49-F246-5183-542ACBF0F709}"/>
              </a:ext>
            </a:extLst>
          </p:cNvPr>
          <p:cNvGrpSpPr/>
          <p:nvPr/>
        </p:nvGrpSpPr>
        <p:grpSpPr>
          <a:xfrm>
            <a:off x="895350" y="2355788"/>
            <a:ext cx="10668000" cy="3397311"/>
            <a:chOff x="256031" y="1133735"/>
            <a:chExt cx="9242811" cy="5377134"/>
          </a:xfrm>
        </p:grpSpPr>
        <p:sp>
          <p:nvSpPr>
            <p:cNvPr id="9" name="Rectangle: Rounded Corners 8">
              <a:extLst>
                <a:ext uri="{FF2B5EF4-FFF2-40B4-BE49-F238E27FC236}">
                  <a16:creationId xmlns:a16="http://schemas.microsoft.com/office/drawing/2014/main" id="{FBA23863-40D9-5D0D-E5E8-912D01C8FCD3}"/>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0876079-8845-8A3C-B1B6-817A360140DF}"/>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3" name="TextBox 12">
            <a:extLst>
              <a:ext uri="{FF2B5EF4-FFF2-40B4-BE49-F238E27FC236}">
                <a16:creationId xmlns:a16="http://schemas.microsoft.com/office/drawing/2014/main" id="{2585EB79-6271-07AB-C44B-A896090B9801}"/>
              </a:ext>
            </a:extLst>
          </p:cNvPr>
          <p:cNvSpPr txBox="1"/>
          <p:nvPr/>
        </p:nvSpPr>
        <p:spPr>
          <a:xfrm>
            <a:off x="1181100" y="2676338"/>
            <a:ext cx="9839325" cy="2554545"/>
          </a:xfrm>
          <a:prstGeom prst="rect">
            <a:avLst/>
          </a:prstGeom>
          <a:noFill/>
        </p:spPr>
        <p:txBody>
          <a:bodyPr wrap="square" rtlCol="0">
            <a:spAutoFit/>
          </a:bodyPr>
          <a:lstStyle/>
          <a:p>
            <a:pPr marL="457200" lvl="0" indent="-457200" algn="just">
              <a:buFont typeface="Arial" panose="020B0604020202020204" pitchFamily="34" charset="0"/>
              <a:buChar char="•"/>
            </a:pP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Hải Thượng Lãn Ông lên kinh đô để học nghề y,</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nhưng không tìm được thầy giỏi,</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trở về quê tự h</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ọc</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qua sách vở vừa học qua việc chữa bệnh cho dân.</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952770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14FF6F-FD02-4BF8-82B1-CDDAEB6282EE}"/>
              </a:ext>
            </a:extLst>
          </p:cNvPr>
          <p:cNvSpPr/>
          <p:nvPr/>
        </p:nvSpPr>
        <p:spPr>
          <a:xfrm>
            <a:off x="1193803" y="355415"/>
            <a:ext cx="9983719" cy="1854385"/>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095CD01A-2592-4CED-BC64-EF7F465092F0}"/>
              </a:ext>
            </a:extLst>
          </p:cNvPr>
          <p:cNvSpPr txBox="1"/>
          <p:nvPr/>
        </p:nvSpPr>
        <p:spPr>
          <a:xfrm>
            <a:off x="2696902" y="628188"/>
            <a:ext cx="8352098" cy="1323439"/>
          </a:xfrm>
          <a:prstGeom prst="rect">
            <a:avLst/>
          </a:prstGeom>
          <a:noFill/>
        </p:spPr>
        <p:txBody>
          <a:bodyPr wrap="square" rtlCol="0">
            <a:spAutoFit/>
          </a:bodyPr>
          <a:lstStyle/>
          <a:p>
            <a:pPr lvl="0" algn="just"/>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Những chi tiết nào cho thấy ông rất thương người nghèo?</a:t>
            </a:r>
            <a:endPar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descr="A picture containing icon&#10;&#10;Description automatically generated">
            <a:extLst>
              <a:ext uri="{FF2B5EF4-FFF2-40B4-BE49-F238E27FC236}">
                <a16:creationId xmlns:a16="http://schemas.microsoft.com/office/drawing/2014/main" id="{D67AA054-BEB6-4B06-999E-D31F1A105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5" name="Picture 4">
            <a:extLst>
              <a:ext uri="{FF2B5EF4-FFF2-40B4-BE49-F238E27FC236}">
                <a16:creationId xmlns:a16="http://schemas.microsoft.com/office/drawing/2014/main" id="{8C055F6F-FC27-4FB7-8907-287407D18D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45973" y="545745"/>
            <a:ext cx="483854" cy="636344"/>
          </a:xfrm>
          <a:prstGeom prst="rect">
            <a:avLst/>
          </a:prstGeom>
        </p:spPr>
      </p:pic>
      <p:sp>
        <p:nvSpPr>
          <p:cNvPr id="16" name="Rectangle: Rounded Corners 15">
            <a:extLst>
              <a:ext uri="{FF2B5EF4-FFF2-40B4-BE49-F238E27FC236}">
                <a16:creationId xmlns:a16="http://schemas.microsoft.com/office/drawing/2014/main" id="{83A87579-E8C4-4B19-BECC-3EB7B35ACA1B}"/>
              </a:ext>
            </a:extLst>
          </p:cNvPr>
          <p:cNvSpPr/>
          <p:nvPr/>
        </p:nvSpPr>
        <p:spPr>
          <a:xfrm>
            <a:off x="942975" y="2659905"/>
            <a:ext cx="10896599" cy="3636120"/>
          </a:xfrm>
          <a:custGeom>
            <a:avLst/>
            <a:gdLst>
              <a:gd name="connsiteX0" fmla="*/ 0 w 10896599"/>
              <a:gd name="connsiteY0" fmla="*/ 181515 h 3636120"/>
              <a:gd name="connsiteX1" fmla="*/ 181515 w 10896599"/>
              <a:gd name="connsiteY1" fmla="*/ 0 h 3636120"/>
              <a:gd name="connsiteX2" fmla="*/ 10715084 w 10896599"/>
              <a:gd name="connsiteY2" fmla="*/ 0 h 3636120"/>
              <a:gd name="connsiteX3" fmla="*/ 10896599 w 10896599"/>
              <a:gd name="connsiteY3" fmla="*/ 181515 h 3636120"/>
              <a:gd name="connsiteX4" fmla="*/ 10896599 w 10896599"/>
              <a:gd name="connsiteY4" fmla="*/ 3454605 h 3636120"/>
              <a:gd name="connsiteX5" fmla="*/ 10715084 w 10896599"/>
              <a:gd name="connsiteY5" fmla="*/ 3636120 h 3636120"/>
              <a:gd name="connsiteX6" fmla="*/ 181515 w 10896599"/>
              <a:gd name="connsiteY6" fmla="*/ 3636120 h 3636120"/>
              <a:gd name="connsiteX7" fmla="*/ 0 w 10896599"/>
              <a:gd name="connsiteY7" fmla="*/ 3454605 h 3636120"/>
              <a:gd name="connsiteX8" fmla="*/ 0 w 10896599"/>
              <a:gd name="connsiteY8" fmla="*/ 181515 h 363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6599" h="3636120" fill="none" extrusionOk="0">
                <a:moveTo>
                  <a:pt x="0" y="181515"/>
                </a:moveTo>
                <a:cubicBezTo>
                  <a:pt x="-4212" y="96248"/>
                  <a:pt x="74555" y="3289"/>
                  <a:pt x="181515" y="0"/>
                </a:cubicBezTo>
                <a:cubicBezTo>
                  <a:pt x="2797240" y="46004"/>
                  <a:pt x="8540006" y="-130779"/>
                  <a:pt x="10715084" y="0"/>
                </a:cubicBezTo>
                <a:cubicBezTo>
                  <a:pt x="10833494" y="-6434"/>
                  <a:pt x="10883641" y="86629"/>
                  <a:pt x="10896599" y="181515"/>
                </a:cubicBezTo>
                <a:cubicBezTo>
                  <a:pt x="10766703" y="1323731"/>
                  <a:pt x="10822537" y="1822689"/>
                  <a:pt x="10896599" y="3454605"/>
                </a:cubicBezTo>
                <a:cubicBezTo>
                  <a:pt x="10890174" y="3543879"/>
                  <a:pt x="10816053" y="3634562"/>
                  <a:pt x="10715084" y="3636120"/>
                </a:cubicBezTo>
                <a:cubicBezTo>
                  <a:pt x="6905700" y="3492528"/>
                  <a:pt x="4847432" y="3687357"/>
                  <a:pt x="181515" y="3636120"/>
                </a:cubicBezTo>
                <a:cubicBezTo>
                  <a:pt x="73646" y="3626633"/>
                  <a:pt x="1525" y="3554753"/>
                  <a:pt x="0" y="3454605"/>
                </a:cubicBezTo>
                <a:cubicBezTo>
                  <a:pt x="-11777" y="2223680"/>
                  <a:pt x="73841" y="1272145"/>
                  <a:pt x="0" y="181515"/>
                </a:cubicBezTo>
                <a:close/>
              </a:path>
              <a:path w="10896599" h="3636120" stroke="0" extrusionOk="0">
                <a:moveTo>
                  <a:pt x="0" y="181515"/>
                </a:moveTo>
                <a:cubicBezTo>
                  <a:pt x="12867" y="81979"/>
                  <a:pt x="75086" y="-1621"/>
                  <a:pt x="181515" y="0"/>
                </a:cubicBezTo>
                <a:cubicBezTo>
                  <a:pt x="3105078" y="43276"/>
                  <a:pt x="5891704" y="12265"/>
                  <a:pt x="10715084" y="0"/>
                </a:cubicBezTo>
                <a:cubicBezTo>
                  <a:pt x="10821730" y="6774"/>
                  <a:pt x="10902650" y="72123"/>
                  <a:pt x="10896599" y="181515"/>
                </a:cubicBezTo>
                <a:cubicBezTo>
                  <a:pt x="10923144" y="1142337"/>
                  <a:pt x="11022227" y="2075096"/>
                  <a:pt x="10896599" y="3454605"/>
                </a:cubicBezTo>
                <a:cubicBezTo>
                  <a:pt x="10898012" y="3570967"/>
                  <a:pt x="10830082" y="3626208"/>
                  <a:pt x="10715084" y="3636120"/>
                </a:cubicBezTo>
                <a:cubicBezTo>
                  <a:pt x="8968394" y="3471235"/>
                  <a:pt x="4555893" y="3734092"/>
                  <a:pt x="181515" y="3636120"/>
                </a:cubicBezTo>
                <a:cubicBezTo>
                  <a:pt x="89723" y="3622745"/>
                  <a:pt x="16846" y="3557829"/>
                  <a:pt x="0" y="3454605"/>
                </a:cubicBezTo>
                <a:cubicBezTo>
                  <a:pt x="-117259" y="2584996"/>
                  <a:pt x="18689" y="773411"/>
                  <a:pt x="0" y="181515"/>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78F77524-661F-4FE7-9DF0-8DBB382354FA}"/>
              </a:ext>
            </a:extLst>
          </p:cNvPr>
          <p:cNvSpPr>
            <a:spLocks noGrp="1"/>
          </p:cNvSpPr>
          <p:nvPr>
            <p:ph idx="1"/>
          </p:nvPr>
        </p:nvSpPr>
        <p:spPr>
          <a:xfrm>
            <a:off x="1190625" y="2857857"/>
            <a:ext cx="10048876" cy="1686030"/>
          </a:xfrm>
        </p:spPr>
        <p:txBody>
          <a:bodyPr>
            <a:noAutofit/>
          </a:bodyPr>
          <a:lstStyle/>
          <a:p>
            <a:pPr algn="just"/>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không quản </a:t>
            </a:r>
            <a:r>
              <a:rPr lang="vi-VN" sz="3200">
                <a:solidFill>
                  <a:srgbClr val="FB334B"/>
                </a:solidFill>
                <a:latin typeface="Cambria" panose="02040503050406030204" pitchFamily="18" charset="0"/>
                <a:ea typeface="Cambria" panose="02040503050406030204" pitchFamily="18" charset="0"/>
                <a:cs typeface="Arial-Rounded" panose="020B0500000000000000" pitchFamily="34" charset="0"/>
              </a:rPr>
              <a:t>ngày đê</a:t>
            </a:r>
            <a:r>
              <a:rPr lang="en-US" sz="3200">
                <a:solidFill>
                  <a:srgbClr val="FB334B"/>
                </a:solidFill>
                <a:latin typeface="Cambria" panose="02040503050406030204" pitchFamily="18" charset="0"/>
                <a:ea typeface="Cambria" panose="02040503050406030204" pitchFamily="18" charset="0"/>
                <a:cs typeface="Arial-Rounded" panose="020B0500000000000000" pitchFamily="34" charset="0"/>
              </a:rPr>
              <a:t>m</a:t>
            </a:r>
            <a:r>
              <a:rPr lang="vi-VN" sz="3200">
                <a:solidFill>
                  <a:srgbClr val="FB334B"/>
                </a:solidFill>
                <a:latin typeface="Cambria" panose="02040503050406030204" pitchFamily="18" charset="0"/>
                <a:ea typeface="Cambria" panose="02040503050406030204" pitchFamily="18" charset="0"/>
                <a:cs typeface="Arial-Rounded" panose="020B0500000000000000" pitchFamily="34" charset="0"/>
              </a:rPr>
              <a:t>,</a:t>
            </a:r>
            <a:r>
              <a:rPr lang="en-US" sz="320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mưa nắng trèo </a:t>
            </a:r>
            <a:r>
              <a:rPr lang="en-US" sz="3200" dirty="0" err="1">
                <a:solidFill>
                  <a:srgbClr val="FB334B"/>
                </a:solidFill>
                <a:latin typeface="Cambria" panose="02040503050406030204" pitchFamily="18" charset="0"/>
                <a:ea typeface="Cambria" panose="02040503050406030204" pitchFamily="18" charset="0"/>
                <a:cs typeface="Arial-Rounded" panose="020B0500000000000000" pitchFamily="34" charset="0"/>
              </a:rPr>
              <a:t>đèo</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B334B"/>
                </a:solidFill>
                <a:latin typeface="Cambria" panose="02040503050406030204" pitchFamily="18" charset="0"/>
                <a:ea typeface="Cambria" panose="02040503050406030204" pitchFamily="18" charset="0"/>
                <a:cs typeface="Arial-Rounded" panose="020B0500000000000000" pitchFamily="34" charset="0"/>
              </a:rPr>
              <a:t>lội</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suối đi chữa bệnh cứu người;</a:t>
            </a:r>
            <a:endPar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endParaRPr>
          </a:p>
          <a:p>
            <a:pPr algn="just"/>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Đ</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ối với người nghèo</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thường ông thường khám và cho thuốc không lấy tiền;</a:t>
            </a:r>
            <a:endPar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endParaRPr>
          </a:p>
          <a:p>
            <a:pPr algn="just"/>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ng đi lại thăm khám,</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thuốc thang ròng rã hơn một tháng trời,</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không những không lấy tiền,</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còn cho gạo</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củi,</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dầu đèn...</a:t>
            </a:r>
          </a:p>
        </p:txBody>
      </p:sp>
      <p:sp>
        <p:nvSpPr>
          <p:cNvPr id="14" name="Left Arrow 4">
            <a:hlinkClick r:id="rId5" action="ppaction://hlinksldjump"/>
            <a:extLst>
              <a:ext uri="{FF2B5EF4-FFF2-40B4-BE49-F238E27FC236}">
                <a16:creationId xmlns:a16="http://schemas.microsoft.com/office/drawing/2014/main" id="{8D7D3D29-480C-433D-8B75-1C63ADF119DF}"/>
              </a:ext>
            </a:extLst>
          </p:cNvPr>
          <p:cNvSpPr/>
          <p:nvPr/>
        </p:nvSpPr>
        <p:spPr>
          <a:xfrm>
            <a:off x="10036993" y="60345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958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0" dur="500"/>
                                        <p:tgtEl>
                                          <p:spTgt spid="17">
                                            <p:txEl>
                                              <p:pRg st="0" end="0"/>
                                            </p:txEl>
                                          </p:spTgt>
                                        </p:tgtEl>
                                      </p:cBhvr>
                                    </p:animEffect>
                                  </p:childTnLst>
                                </p:cTn>
                              </p:par>
                            </p:childTnLst>
                          </p:cTn>
                        </p:par>
                        <p:par>
                          <p:cTn id="31" fill="hold">
                            <p:stCondLst>
                              <p:cond delay="1500"/>
                            </p:stCondLst>
                            <p:childTnLst>
                              <p:par>
                                <p:cTn id="32" presetID="14" presetClass="entr" presetSubtype="10" fill="hold" grpId="0" nodeType="afterEffect">
                                  <p:stCondLst>
                                    <p:cond delay="0"/>
                                  </p:stCondLst>
                                  <p:childTnLst>
                                    <p:set>
                                      <p:cBhvr>
                                        <p:cTn id="33"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34" dur="500"/>
                                        <p:tgtEl>
                                          <p:spTgt spid="17">
                                            <p:txEl>
                                              <p:pRg st="1" end="1"/>
                                            </p:txEl>
                                          </p:spTgt>
                                        </p:tgtEl>
                                      </p:cBhvr>
                                    </p:animEffect>
                                  </p:childTnLst>
                                </p:cTn>
                              </p:par>
                            </p:childTnLst>
                          </p:cTn>
                        </p:par>
                        <p:par>
                          <p:cTn id="35" fill="hold">
                            <p:stCondLst>
                              <p:cond delay="2000"/>
                            </p:stCondLst>
                            <p:childTnLst>
                              <p:par>
                                <p:cTn id="36" presetID="14" presetClass="entr" presetSubtype="10" fill="hold" grpId="0" nodeType="afterEffect">
                                  <p:stCondLst>
                                    <p:cond delay="0"/>
                                  </p:stCondLst>
                                  <p:childTnLst>
                                    <p:set>
                                      <p:cBhvr>
                                        <p:cTn id="37"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38"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D91AFB5-2179-4C72-945C-B2958F42183F}"/>
              </a:ext>
            </a:extLst>
          </p:cNvPr>
          <p:cNvSpPr/>
          <p:nvPr/>
        </p:nvSpPr>
        <p:spPr>
          <a:xfrm>
            <a:off x="1193803" y="355414"/>
            <a:ext cx="9983719" cy="2156291"/>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9D38229-C786-49D6-A052-175726971FB2}"/>
              </a:ext>
            </a:extLst>
          </p:cNvPr>
          <p:cNvSpPr txBox="1"/>
          <p:nvPr/>
        </p:nvSpPr>
        <p:spPr>
          <a:xfrm>
            <a:off x="2520830" y="415023"/>
            <a:ext cx="8742128" cy="1323439"/>
          </a:xfrm>
          <a:prstGeom prst="rect">
            <a:avLst/>
          </a:prstGeom>
          <a:noFill/>
        </p:spPr>
        <p:txBody>
          <a:bodyPr wrap="square" rtlCol="0">
            <a:spAutoFit/>
          </a:bodyPr>
          <a:lstStyle/>
          <a:p>
            <a:pPr lvl="0"/>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Vì sao Hải Thượng Lãn Ông được coi là một bậc danh y của Việt Nam?</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ADA479E8-373A-4224-A469-6604B18E2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a16="http://schemas.microsoft.com/office/drawing/2014/main" id="{3285F5CF-8839-44D4-B30A-B3D7B95988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sp>
        <p:nvSpPr>
          <p:cNvPr id="10" name="Rectangle: Rounded Corners 9">
            <a:extLst>
              <a:ext uri="{FF2B5EF4-FFF2-40B4-BE49-F238E27FC236}">
                <a16:creationId xmlns:a16="http://schemas.microsoft.com/office/drawing/2014/main" id="{35016D19-C5D5-4E03-B58E-7BE1B078503B}"/>
              </a:ext>
            </a:extLst>
          </p:cNvPr>
          <p:cNvSpPr/>
          <p:nvPr/>
        </p:nvSpPr>
        <p:spPr>
          <a:xfrm>
            <a:off x="1450814" y="2805896"/>
            <a:ext cx="9646405" cy="3261529"/>
          </a:xfrm>
          <a:custGeom>
            <a:avLst/>
            <a:gdLst>
              <a:gd name="connsiteX0" fmla="*/ 0 w 9646405"/>
              <a:gd name="connsiteY0" fmla="*/ 162816 h 3261529"/>
              <a:gd name="connsiteX1" fmla="*/ 162816 w 9646405"/>
              <a:gd name="connsiteY1" fmla="*/ 0 h 3261529"/>
              <a:gd name="connsiteX2" fmla="*/ 9483589 w 9646405"/>
              <a:gd name="connsiteY2" fmla="*/ 0 h 3261529"/>
              <a:gd name="connsiteX3" fmla="*/ 9646405 w 9646405"/>
              <a:gd name="connsiteY3" fmla="*/ 162816 h 3261529"/>
              <a:gd name="connsiteX4" fmla="*/ 9646405 w 9646405"/>
              <a:gd name="connsiteY4" fmla="*/ 3098713 h 3261529"/>
              <a:gd name="connsiteX5" fmla="*/ 9483589 w 9646405"/>
              <a:gd name="connsiteY5" fmla="*/ 3261529 h 3261529"/>
              <a:gd name="connsiteX6" fmla="*/ 162816 w 9646405"/>
              <a:gd name="connsiteY6" fmla="*/ 3261529 h 3261529"/>
              <a:gd name="connsiteX7" fmla="*/ 0 w 9646405"/>
              <a:gd name="connsiteY7" fmla="*/ 3098713 h 3261529"/>
              <a:gd name="connsiteX8" fmla="*/ 0 w 9646405"/>
              <a:gd name="connsiteY8" fmla="*/ 162816 h 326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405" h="3261529" fill="none" extrusionOk="0">
                <a:moveTo>
                  <a:pt x="0" y="162816"/>
                </a:moveTo>
                <a:cubicBezTo>
                  <a:pt x="-3704" y="86069"/>
                  <a:pt x="61917" y="5380"/>
                  <a:pt x="162816" y="0"/>
                </a:cubicBezTo>
                <a:cubicBezTo>
                  <a:pt x="3301009" y="46004"/>
                  <a:pt x="5354658" y="-130779"/>
                  <a:pt x="9483589" y="0"/>
                </a:cubicBezTo>
                <a:cubicBezTo>
                  <a:pt x="9588270" y="-5228"/>
                  <a:pt x="9632262" y="78747"/>
                  <a:pt x="9646405" y="162816"/>
                </a:cubicBezTo>
                <a:cubicBezTo>
                  <a:pt x="9516509" y="790137"/>
                  <a:pt x="9572343" y="2307488"/>
                  <a:pt x="9646405" y="3098713"/>
                </a:cubicBezTo>
                <a:cubicBezTo>
                  <a:pt x="9644139" y="3184764"/>
                  <a:pt x="9580212" y="3247048"/>
                  <a:pt x="9483589" y="3261529"/>
                </a:cubicBezTo>
                <a:cubicBezTo>
                  <a:pt x="7326470" y="3117937"/>
                  <a:pt x="4668261" y="3312766"/>
                  <a:pt x="162816" y="3261529"/>
                </a:cubicBezTo>
                <a:cubicBezTo>
                  <a:pt x="64374" y="3250922"/>
                  <a:pt x="11018" y="3187914"/>
                  <a:pt x="0" y="3098713"/>
                </a:cubicBezTo>
                <a:cubicBezTo>
                  <a:pt x="-11777" y="2268189"/>
                  <a:pt x="73841" y="1063172"/>
                  <a:pt x="0" y="162816"/>
                </a:cubicBezTo>
                <a:close/>
              </a:path>
              <a:path w="9646405" h="3261529" stroke="0" extrusionOk="0">
                <a:moveTo>
                  <a:pt x="0" y="162816"/>
                </a:moveTo>
                <a:cubicBezTo>
                  <a:pt x="8839" y="73384"/>
                  <a:pt x="68177" y="-1238"/>
                  <a:pt x="162816" y="0"/>
                </a:cubicBezTo>
                <a:cubicBezTo>
                  <a:pt x="2993685" y="43276"/>
                  <a:pt x="7633169" y="12265"/>
                  <a:pt x="9483589" y="0"/>
                </a:cubicBezTo>
                <a:cubicBezTo>
                  <a:pt x="9575841" y="2468"/>
                  <a:pt x="9648284" y="70056"/>
                  <a:pt x="9646405" y="162816"/>
                </a:cubicBezTo>
                <a:cubicBezTo>
                  <a:pt x="9672950" y="1415833"/>
                  <a:pt x="9772033" y="2032194"/>
                  <a:pt x="9646405" y="3098713"/>
                </a:cubicBezTo>
                <a:cubicBezTo>
                  <a:pt x="9646672" y="3191675"/>
                  <a:pt x="9575481" y="3260205"/>
                  <a:pt x="9483589" y="3261529"/>
                </a:cubicBezTo>
                <a:cubicBezTo>
                  <a:pt x="6467846" y="3096644"/>
                  <a:pt x="1848293" y="3359501"/>
                  <a:pt x="162816" y="3261529"/>
                </a:cubicBezTo>
                <a:cubicBezTo>
                  <a:pt x="78351" y="3252899"/>
                  <a:pt x="16228" y="3191501"/>
                  <a:pt x="0" y="3098713"/>
                </a:cubicBezTo>
                <a:cubicBezTo>
                  <a:pt x="-117259" y="2743881"/>
                  <a:pt x="18689" y="469684"/>
                  <a:pt x="0" y="16281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Content Placeholder 2">
            <a:extLst>
              <a:ext uri="{FF2B5EF4-FFF2-40B4-BE49-F238E27FC236}">
                <a16:creationId xmlns:a16="http://schemas.microsoft.com/office/drawing/2014/main" id="{56E34CC2-90AA-42B7-BABE-A240F251DD49}"/>
              </a:ext>
            </a:extLst>
          </p:cNvPr>
          <p:cNvSpPr>
            <a:spLocks noGrp="1"/>
          </p:cNvSpPr>
          <p:nvPr>
            <p:ph idx="1"/>
          </p:nvPr>
        </p:nvSpPr>
        <p:spPr>
          <a:xfrm>
            <a:off x="1628775" y="3098221"/>
            <a:ext cx="9336429" cy="2352921"/>
          </a:xfrm>
        </p:spPr>
        <p:txBody>
          <a:bodyPr>
            <a:noAutofit/>
          </a:bodyPr>
          <a:lstStyle/>
          <a:p>
            <a:pPr marL="0" indent="0" algn="just">
              <a:buNone/>
            </a:pP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Bên cạnh việc làm thuốc chữa bệnh, Hải Thượng Lãn Ông còn nghiên cứu,</a:t>
            </a:r>
            <a:r>
              <a:rPr lang="en-US"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viết nhiều sách có giá trị về y học,</a:t>
            </a:r>
            <a:r>
              <a:rPr lang="en-US"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văn hóa và lịch sử nên ông được coi là một bậc danh y của Việt Nam.</a:t>
            </a:r>
          </a:p>
        </p:txBody>
      </p:sp>
      <p:sp>
        <p:nvSpPr>
          <p:cNvPr id="13" name="Left Arrow 4">
            <a:hlinkClick r:id="rId5" action="ppaction://hlinksldjump"/>
            <a:extLst>
              <a:ext uri="{FF2B5EF4-FFF2-40B4-BE49-F238E27FC236}">
                <a16:creationId xmlns:a16="http://schemas.microsoft.com/office/drawing/2014/main" id="{486D9658-2858-45FE-A0B6-D3166D595FAD}"/>
              </a:ext>
            </a:extLst>
          </p:cNvPr>
          <p:cNvSpPr/>
          <p:nvPr/>
        </p:nvSpPr>
        <p:spPr>
          <a:xfrm>
            <a:off x="10316858" y="6151526"/>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9957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3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0728982"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pic>
        <p:nvPicPr>
          <p:cNvPr id="11" name="图片 16">
            <a:extLst>
              <a:ext uri="{FF2B5EF4-FFF2-40B4-BE49-F238E27FC236}">
                <a16:creationId xmlns:a16="http://schemas.microsoft.com/office/drawing/2014/main" id="{58F72568-8C95-4906-B1E5-5026DF44B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750877">
            <a:off x="-31329" y="701439"/>
            <a:ext cx="4970962" cy="4872586"/>
          </a:xfrm>
          <a:prstGeom prst="rect">
            <a:avLst/>
          </a:prstGeom>
        </p:spPr>
      </p:pic>
      <p:sp>
        <p:nvSpPr>
          <p:cNvPr id="2" name="Rectangle 1">
            <a:extLst>
              <a:ext uri="{FF2B5EF4-FFF2-40B4-BE49-F238E27FC236}">
                <a16:creationId xmlns:a16="http://schemas.microsoft.com/office/drawing/2014/main" id="{716914FD-7A77-4FB6-B8B1-DE7C6F2BB3B7}"/>
              </a:ext>
            </a:extLst>
          </p:cNvPr>
          <p:cNvSpPr/>
          <p:nvPr/>
        </p:nvSpPr>
        <p:spPr>
          <a:xfrm>
            <a:off x="993764" y="2367170"/>
            <a:ext cx="2940228"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Nội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dung </a:t>
            </a: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bài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2501E177-4F82-4CA9-B04A-CFCFA0C51019}"/>
              </a:ext>
            </a:extLst>
          </p:cNvPr>
          <p:cNvSpPr/>
          <p:nvPr/>
        </p:nvSpPr>
        <p:spPr>
          <a:xfrm>
            <a:off x="5048249" y="1181003"/>
            <a:ext cx="6743557" cy="4904241"/>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nói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cuộc đời của Hải Thượng Lãn Ông.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Ông</a:t>
            </a: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khôn</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g chỉ là một thầy thuốc hết lòng thương yêu và chăm sóc người bệnh và còn là một tấm gương sáng về ý thức tự học để trở thành thầy thuốc giỏi,</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một bậc danh y của nước ta.</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388190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sp>
        <p:nvSpPr>
          <p:cNvPr id="5" name="TextBox 4">
            <a:extLst>
              <a:ext uri="{FF2B5EF4-FFF2-40B4-BE49-F238E27FC236}">
                <a16:creationId xmlns:a16="http://schemas.microsoft.com/office/drawing/2014/main" id="{BDCB589F-16E8-1BA4-18D7-81DEE2F3D634}"/>
              </a:ext>
            </a:extLst>
          </p:cNvPr>
          <p:cNvSpPr txBox="1"/>
          <p:nvPr/>
        </p:nvSpPr>
        <p:spPr>
          <a:xfrm>
            <a:off x="3762375" y="1895475"/>
            <a:ext cx="5276850" cy="1323439"/>
          </a:xfrm>
          <a:prstGeom prst="rect">
            <a:avLst/>
          </a:prstGeom>
          <a:noFill/>
        </p:spPr>
        <p:txBody>
          <a:bodyPr wrap="square" rtlCol="0">
            <a:spAutoFit/>
          </a:bodyPr>
          <a:lstStyle/>
          <a:p>
            <a:r>
              <a:rPr lang="en-US" sz="8000" b="1" dirty="0" err="1"/>
              <a:t>Luyện</a:t>
            </a:r>
            <a:r>
              <a:rPr lang="en-US" sz="8000" b="1" dirty="0"/>
              <a:t> </a:t>
            </a:r>
            <a:r>
              <a:rPr lang="en-US" sz="8000" b="1" dirty="0" err="1"/>
              <a:t>đọc</a:t>
            </a:r>
            <a:r>
              <a:rPr lang="en-US" sz="8000" b="1" dirty="0"/>
              <a:t> </a:t>
            </a:r>
            <a:r>
              <a:rPr lang="en-US" sz="8000" b="1" dirty="0" err="1"/>
              <a:t>lại</a:t>
            </a:r>
            <a:endParaRPr lang="en-US" sz="8000" b="1" dirty="0"/>
          </a:p>
        </p:txBody>
      </p:sp>
    </p:spTree>
    <p:extLst>
      <p:ext uri="{BB962C8B-B14F-4D97-AF65-F5344CB8AC3E}">
        <p14:creationId xmlns:p14="http://schemas.microsoft.com/office/powerpoint/2010/main" val="18146922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2076254"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sp>
        <p:nvSpPr>
          <p:cNvPr id="4" name="Hộp Văn bản 4">
            <a:extLst>
              <a:ext uri="{FF2B5EF4-FFF2-40B4-BE49-F238E27FC236}">
                <a16:creationId xmlns:a16="http://schemas.microsoft.com/office/drawing/2014/main" id="{E1FE266F-A661-680F-CF15-1DF4CFBF3AC1}"/>
              </a:ext>
            </a:extLst>
          </p:cNvPr>
          <p:cNvSpPr txBox="1"/>
          <p:nvPr/>
        </p:nvSpPr>
        <p:spPr>
          <a:xfrm>
            <a:off x="2121222" y="1759368"/>
            <a:ext cx="7868731" cy="1200329"/>
          </a:xfrm>
          <a:prstGeom prst="rect">
            <a:avLst/>
          </a:prstGeom>
          <a:noFill/>
        </p:spPr>
        <p:txBody>
          <a:bodyPr wrap="square" rtlCol="0">
            <a:spAutoFit/>
          </a:bodyPr>
          <a:lstStyle/>
          <a:p>
            <a:pPr marL="571500" lvl="0" indent="-571500">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Đọc diễn cảm ngắt, nghỉ đúng từng câu văn theo cảm xúc của tác giả</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Hộp Văn bản 22">
            <a:extLst>
              <a:ext uri="{FF2B5EF4-FFF2-40B4-BE49-F238E27FC236}">
                <a16:creationId xmlns:a16="http://schemas.microsoft.com/office/drawing/2014/main" id="{DDB4F652-0C83-9F2F-F7FA-EECA148B5F15}"/>
              </a:ext>
            </a:extLst>
          </p:cNvPr>
          <p:cNvSpPr txBox="1"/>
          <p:nvPr/>
        </p:nvSpPr>
        <p:spPr>
          <a:xfrm>
            <a:off x="2121351" y="3320707"/>
            <a:ext cx="8499024" cy="1200329"/>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Đoạn</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1,2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đọc</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giọng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đọc</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giọng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nhẹ</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nhàng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68051C52-0BF6-B3D0-0037-2F7D31B04F13}"/>
              </a:ext>
            </a:extLst>
          </p:cNvPr>
          <p:cNvPicPr>
            <a:picLocks noChangeAspect="1"/>
          </p:cNvPicPr>
          <p:nvPr/>
        </p:nvPicPr>
        <p:blipFill>
          <a:blip r:embed="rId4"/>
          <a:stretch>
            <a:fillRect/>
          </a:stretch>
        </p:blipFill>
        <p:spPr>
          <a:xfrm>
            <a:off x="2700848" y="552001"/>
            <a:ext cx="7321931" cy="969348"/>
          </a:xfrm>
          <a:prstGeom prst="rect">
            <a:avLst/>
          </a:prstGeom>
        </p:spPr>
      </p:pic>
    </p:spTree>
    <p:extLst>
      <p:ext uri="{BB962C8B-B14F-4D97-AF65-F5344CB8AC3E}">
        <p14:creationId xmlns:p14="http://schemas.microsoft.com/office/powerpoint/2010/main" val="125108421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Group 12"/>
          <p:cNvGrpSpPr/>
          <p:nvPr/>
        </p:nvGrpSpPr>
        <p:grpSpPr>
          <a:xfrm>
            <a:off x="2990780" y="247650"/>
            <a:ext cx="6204960" cy="6266244"/>
            <a:chOff x="1438204" y="139700"/>
            <a:chExt cx="6292991" cy="6355144"/>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8204" y="139700"/>
              <a:ext cx="6292991" cy="6355144"/>
            </a:xfrm>
            <a:prstGeom prst="rect">
              <a:avLst/>
            </a:prstGeom>
          </p:spPr>
        </p:pic>
        <p:sp>
          <p:nvSpPr>
            <p:cNvPr id="8" name="TextBox 7"/>
            <p:cNvSpPr txBox="1"/>
            <p:nvPr/>
          </p:nvSpPr>
          <p:spPr>
            <a:xfrm rot="14336545">
              <a:off x="2550410" y="812837"/>
              <a:ext cx="2106679" cy="19665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4</a:t>
              </a:r>
            </a:p>
          </p:txBody>
        </p:sp>
        <p:sp>
          <p:nvSpPr>
            <p:cNvPr id="139" name="TextBox 138"/>
            <p:cNvSpPr txBox="1"/>
            <p:nvPr/>
          </p:nvSpPr>
          <p:spPr>
            <a:xfrm rot="20097721">
              <a:off x="4437527" y="771117"/>
              <a:ext cx="2026450" cy="2200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Một tràng vỗ tay</a:t>
              </a:r>
            </a:p>
          </p:txBody>
        </p:sp>
        <p:sp>
          <p:nvSpPr>
            <p:cNvPr id="140" name="TextBox 139"/>
            <p:cNvSpPr txBox="1"/>
            <p:nvPr/>
          </p:nvSpPr>
          <p:spPr>
            <a:xfrm rot="1104878">
              <a:off x="5213090" y="2921281"/>
              <a:ext cx="2106679" cy="19665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p>
          </p:txBody>
        </p:sp>
        <p:sp>
          <p:nvSpPr>
            <p:cNvPr id="141" name="TextBox 140"/>
            <p:cNvSpPr txBox="1"/>
            <p:nvPr/>
          </p:nvSpPr>
          <p:spPr>
            <a:xfrm rot="5226130">
              <a:off x="3556418" y="4136728"/>
              <a:ext cx="2106679" cy="19665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6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2</a:t>
              </a:r>
            </a:p>
          </p:txBody>
        </p:sp>
        <p:sp>
          <p:nvSpPr>
            <p:cNvPr id="142" name="TextBox 141"/>
            <p:cNvSpPr txBox="1"/>
            <p:nvPr/>
          </p:nvSpPr>
          <p:spPr>
            <a:xfrm rot="10234345">
              <a:off x="1780743" y="3553661"/>
              <a:ext cx="2106679" cy="7959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45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3</a:t>
              </a:r>
            </a:p>
          </p:txBody>
        </p:sp>
      </p:grpSp>
      <p:sp>
        <p:nvSpPr>
          <p:cNvPr id="145" name="Isosceles Triangle 144"/>
          <p:cNvSpPr/>
          <p:nvPr/>
        </p:nvSpPr>
        <p:spPr>
          <a:xfrm rot="19059491">
            <a:off x="8419023" y="5064086"/>
            <a:ext cx="342487" cy="1065681"/>
          </a:xfrm>
          <a:prstGeom prst="triangl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1" name="Picture 10" descr="Empirical Paintball | Headwrap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64764" y="3940479"/>
            <a:ext cx="3195488" cy="31954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Empirical Paintball | Headwrap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435123" y="4348454"/>
            <a:ext cx="3121641" cy="31216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Empirical Paintball | Headwrap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903909" y="345537"/>
            <a:ext cx="2166631" cy="2166631"/>
          </a:xfrm>
          <a:prstGeom prst="rect">
            <a:avLst/>
          </a:prstGeom>
          <a:noFill/>
          <a:extLst>
            <a:ext uri="{909E8E84-426E-40DD-AFC4-6F175D3DCCD1}">
              <a14:hiddenFill xmlns:a14="http://schemas.microsoft.com/office/drawing/2010/main">
                <a:solidFill>
                  <a:srgbClr val="FFFFFF"/>
                </a:solidFill>
              </a14:hiddenFill>
            </a:ext>
          </a:extLst>
        </p:spPr>
      </p:pic>
      <p:pic>
        <p:nvPicPr>
          <p:cNvPr id="3" name="Ngay tet que e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234755" y="3129140"/>
            <a:ext cx="609600" cy="609600"/>
          </a:xfrm>
          <a:prstGeom prst="rect">
            <a:avLst/>
          </a:prstGeom>
        </p:spPr>
      </p:pic>
    </p:spTree>
    <p:extLst>
      <p:ext uri="{BB962C8B-B14F-4D97-AF65-F5344CB8AC3E}">
        <p14:creationId xmlns:p14="http://schemas.microsoft.com/office/powerpoint/2010/main" val="16420927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18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8" presetClass="emph" presetSubtype="0" repeatCount="indefinite" fill="hold" nodeType="clickEffect">
                                  <p:stCondLst>
                                    <p:cond delay="0"/>
                                  </p:stCondLst>
                                  <p:childTnLst>
                                    <p:animRot by="21600000">
                                      <p:cBhvr>
                                        <p:cTn id="11" dur="500" fill="hold"/>
                                        <p:tgtEl>
                                          <p:spTgt spid="13"/>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5" name="cashreg.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audio>
              <p:cMediaNode vol="18182">
                <p:cTn id="22"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6" name="Picture 5">
            <a:extLst>
              <a:ext uri="{FF2B5EF4-FFF2-40B4-BE49-F238E27FC236}">
                <a16:creationId xmlns:a16="http://schemas.microsoft.com/office/drawing/2014/main" id="{921453BF-6C06-2DC8-9570-9783011385DC}"/>
              </a:ext>
            </a:extLst>
          </p:cNvPr>
          <p:cNvPicPr>
            <a:picLocks noChangeAspect="1"/>
          </p:cNvPicPr>
          <p:nvPr/>
        </p:nvPicPr>
        <p:blipFill>
          <a:blip r:embed="rId4"/>
          <a:stretch>
            <a:fillRect/>
          </a:stretch>
        </p:blipFill>
        <p:spPr>
          <a:xfrm>
            <a:off x="2984836" y="1472454"/>
            <a:ext cx="6889077" cy="2560542"/>
          </a:xfrm>
          <a:prstGeom prst="rect">
            <a:avLst/>
          </a:prstGeom>
        </p:spPr>
      </p:pic>
    </p:spTree>
    <p:extLst>
      <p:ext uri="{BB962C8B-B14F-4D97-AF65-F5344CB8AC3E}">
        <p14:creationId xmlns:p14="http://schemas.microsoft.com/office/powerpoint/2010/main" val="11036910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pic>
        <p:nvPicPr>
          <p:cNvPr id="17" name="Picture 16">
            <a:extLst>
              <a:ext uri="{FF2B5EF4-FFF2-40B4-BE49-F238E27FC236}">
                <a16:creationId xmlns:a16="http://schemas.microsoft.com/office/drawing/2014/main" id="{FE64A5D3-FA52-52C0-5139-175BBB275F7C}"/>
              </a:ext>
            </a:extLst>
          </p:cNvPr>
          <p:cNvPicPr>
            <a:picLocks noChangeAspect="1"/>
          </p:cNvPicPr>
          <p:nvPr/>
        </p:nvPicPr>
        <p:blipFill>
          <a:blip r:embed="rId4"/>
          <a:stretch>
            <a:fillRect/>
          </a:stretch>
        </p:blipFill>
        <p:spPr>
          <a:xfrm>
            <a:off x="7762876" y="4763104"/>
            <a:ext cx="4529136" cy="2199671"/>
          </a:xfrm>
          <a:prstGeom prst="rect">
            <a:avLst/>
          </a:prstGeom>
          <a:ln>
            <a:noFill/>
          </a:ln>
          <a:effectLst>
            <a:softEdge rad="112500"/>
          </a:effectLst>
        </p:spPr>
      </p:pic>
      <p:sp>
        <p:nvSpPr>
          <p:cNvPr id="18" name="TextBox 17">
            <a:extLst>
              <a:ext uri="{FF2B5EF4-FFF2-40B4-BE49-F238E27FC236}">
                <a16:creationId xmlns:a16="http://schemas.microsoft.com/office/drawing/2014/main" id="{B783E586-019C-F9BD-B927-1DAFF8BA642A}"/>
              </a:ext>
            </a:extLst>
          </p:cNvPr>
          <p:cNvSpPr txBox="1"/>
          <p:nvPr/>
        </p:nvSpPr>
        <p:spPr>
          <a:xfrm>
            <a:off x="304801" y="666750"/>
            <a:ext cx="11468100" cy="57554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Hải Thượng Lãn Ông là một thầy thuốc nổi tiếng của nước ta ở thế kỉ XVII.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Ông không quản ngày đêm, mưa nắng, trèo đèo lội suối đi chữa bệnh cứu người. Đối với người nghèo, hoàn cảnh khó khăn, ông thường khám bệnh và cho thuốc không lấy tiền.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(Nguyễn Liêm)</a:t>
            </a:r>
          </a:p>
        </p:txBody>
      </p:sp>
      <p:pic>
        <p:nvPicPr>
          <p:cNvPr id="19" name="Picture 18">
            <a:extLst>
              <a:ext uri="{FF2B5EF4-FFF2-40B4-BE49-F238E27FC236}">
                <a16:creationId xmlns:a16="http://schemas.microsoft.com/office/drawing/2014/main" id="{C7E535A0-654A-50F4-84D2-AA04F274F024}"/>
              </a:ext>
            </a:extLst>
          </p:cNvPr>
          <p:cNvPicPr>
            <a:picLocks noChangeAspect="1"/>
          </p:cNvPicPr>
          <p:nvPr/>
        </p:nvPicPr>
        <p:blipFill>
          <a:blip r:embed="rId5"/>
          <a:stretch>
            <a:fillRect/>
          </a:stretch>
        </p:blipFill>
        <p:spPr>
          <a:xfrm>
            <a:off x="4092543" y="139413"/>
            <a:ext cx="3664014" cy="749873"/>
          </a:xfrm>
          <a:prstGeom prst="rect">
            <a:avLst/>
          </a:prstGeom>
        </p:spPr>
      </p:pic>
    </p:spTree>
    <p:extLst>
      <p:ext uri="{BB962C8B-B14F-4D97-AF65-F5344CB8AC3E}">
        <p14:creationId xmlns:p14="http://schemas.microsoft.com/office/powerpoint/2010/main" val="26492978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2" name="Picture 1">
            <a:extLst>
              <a:ext uri="{FF2B5EF4-FFF2-40B4-BE49-F238E27FC236}">
                <a16:creationId xmlns:a16="http://schemas.microsoft.com/office/drawing/2014/main" id="{3ADDC702-EB49-453A-8E7E-32994808B787}"/>
              </a:ext>
            </a:extLst>
          </p:cNvPr>
          <p:cNvPicPr>
            <a:picLocks noChangeAspect="1"/>
          </p:cNvPicPr>
          <p:nvPr/>
        </p:nvPicPr>
        <p:blipFill>
          <a:blip r:embed="rId7"/>
          <a:stretch>
            <a:fillRect/>
          </a:stretch>
        </p:blipFill>
        <p:spPr>
          <a:xfrm>
            <a:off x="2903993" y="1325002"/>
            <a:ext cx="6523285" cy="2853175"/>
          </a:xfrm>
          <a:prstGeom prst="rect">
            <a:avLst/>
          </a:prstGeom>
        </p:spPr>
      </p:pic>
    </p:spTree>
    <p:extLst>
      <p:ext uri="{BB962C8B-B14F-4D97-AF65-F5344CB8AC3E}">
        <p14:creationId xmlns:p14="http://schemas.microsoft.com/office/powerpoint/2010/main" val="535210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2">
            <a:extLst>
              <a:ext uri="{FF2B5EF4-FFF2-40B4-BE49-F238E27FC236}">
                <a16:creationId xmlns:a16="http://schemas.microsoft.com/office/drawing/2014/main" id="{7416A135-894E-4069-B962-6F6BE151F2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8" y="2921095"/>
            <a:ext cx="12175232" cy="4904242"/>
          </a:xfrm>
          <a:prstGeom prst="rect">
            <a:avLst/>
          </a:prstGeom>
        </p:spPr>
      </p:pic>
      <p:pic>
        <p:nvPicPr>
          <p:cNvPr id="17" name="图片 4">
            <a:extLst>
              <a:ext uri="{FF2B5EF4-FFF2-40B4-BE49-F238E27FC236}">
                <a16:creationId xmlns:a16="http://schemas.microsoft.com/office/drawing/2014/main" id="{E7496554-6C40-4625-A148-4687B18D1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105" y="-95250"/>
            <a:ext cx="4708514" cy="4680520"/>
          </a:xfrm>
          <a:prstGeom prst="rect">
            <a:avLst/>
          </a:prstGeom>
        </p:spPr>
      </p:pic>
      <p:pic>
        <p:nvPicPr>
          <p:cNvPr id="3" name="图片 4">
            <a:extLst>
              <a:ext uri="{FF2B5EF4-FFF2-40B4-BE49-F238E27FC236}">
                <a16:creationId xmlns:a16="http://schemas.microsoft.com/office/drawing/2014/main" id="{3C0A873E-D2FD-1E14-6D55-6C979751A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65904" y="211207"/>
            <a:ext cx="3037232" cy="4680520"/>
          </a:xfrm>
          <a:prstGeom prst="rect">
            <a:avLst/>
          </a:prstGeom>
        </p:spPr>
      </p:pic>
      <p:grpSp>
        <p:nvGrpSpPr>
          <p:cNvPr id="7" name="Group 6">
            <a:extLst>
              <a:ext uri="{FF2B5EF4-FFF2-40B4-BE49-F238E27FC236}">
                <a16:creationId xmlns:a16="http://schemas.microsoft.com/office/drawing/2014/main" id="{C97BA26E-0B45-951D-9985-0AE69C513FAC}"/>
              </a:ext>
            </a:extLst>
          </p:cNvPr>
          <p:cNvGrpSpPr/>
          <p:nvPr/>
        </p:nvGrpSpPr>
        <p:grpSpPr>
          <a:xfrm>
            <a:off x="2457450" y="1071715"/>
            <a:ext cx="8401050" cy="1474841"/>
            <a:chOff x="884903" y="275302"/>
            <a:chExt cx="10422194" cy="1474841"/>
          </a:xfrm>
        </p:grpSpPr>
        <p:sp>
          <p:nvSpPr>
            <p:cNvPr id="19" name="Google Shape;275;p7">
              <a:extLst>
                <a:ext uri="{FF2B5EF4-FFF2-40B4-BE49-F238E27FC236}">
                  <a16:creationId xmlns:a16="http://schemas.microsoft.com/office/drawing/2014/main" id="{DB70A019-613B-0449-EAD5-3EAF927C53F2}"/>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79D73790-BFFF-678F-5351-A681B54D7A0F}"/>
                </a:ext>
              </a:extLst>
            </p:cNvPr>
            <p:cNvSpPr txBox="1"/>
            <p:nvPr/>
          </p:nvSpPr>
          <p:spPr>
            <a:xfrm>
              <a:off x="884903" y="325123"/>
              <a:ext cx="10422194" cy="1323439"/>
            </a:xfrm>
            <a:prstGeom prst="rect">
              <a:avLst/>
            </a:prstGeom>
            <a:noFill/>
          </p:spPr>
          <p:txBody>
            <a:bodyPr wrap="square">
              <a:spAutoFit/>
            </a:bodyPr>
            <a:lstStyle/>
            <a:p>
              <a:pPr algn="ctr">
                <a:buClr>
                  <a:srgbClr val="000000"/>
                </a:buClr>
                <a:buFont typeface="Arial"/>
                <a:buNone/>
              </a:pPr>
              <a:r>
                <a:rPr lang="vi-VN" sz="4000" b="1" kern="0" dirty="0">
                  <a:solidFill>
                    <a:srgbClr val="892E45"/>
                  </a:solidFill>
                  <a:latin typeface="Cambria" panose="02040503050406030204" pitchFamily="18" charset="0"/>
                  <a:cs typeface="Arial"/>
                  <a:sym typeface="Arial"/>
                </a:rPr>
                <a:t>Em hiểu thế nào về câu nói “Thầy thuốc như mẹ hiền”?</a:t>
              </a:r>
              <a:endParaRPr lang="en-US" sz="4000" b="1" kern="0" dirty="0">
                <a:solidFill>
                  <a:srgbClr val="892E45"/>
                </a:solidFill>
                <a:latin typeface="Cambria" panose="02040503050406030204" pitchFamily="18" charset="0"/>
                <a:cs typeface="Arial"/>
                <a:sym typeface="Arial"/>
              </a:endParaRPr>
            </a:p>
          </p:txBody>
        </p:sp>
      </p:grpSp>
      <p:sp>
        <p:nvSpPr>
          <p:cNvPr id="23" name="Rectangle 22">
            <a:extLst>
              <a:ext uri="{FF2B5EF4-FFF2-40B4-BE49-F238E27FC236}">
                <a16:creationId xmlns:a16="http://schemas.microsoft.com/office/drawing/2014/main" id="{9363B9CF-506B-689D-EAF5-2E11B1D8305F}"/>
              </a:ext>
            </a:extLst>
          </p:cNvPr>
          <p:cNvSpPr/>
          <p:nvPr/>
        </p:nvSpPr>
        <p:spPr>
          <a:xfrm>
            <a:off x="1220298" y="3381370"/>
            <a:ext cx="10069455" cy="2989613"/>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Cambria" panose="02040503050406030204" pitchFamily="18" charset="0"/>
                <a:ea typeface="Cambria" panose="02040503050406030204" pitchFamily="18" charset="0"/>
              </a:rPr>
              <a:t>Câu nói “</a:t>
            </a:r>
            <a:r>
              <a:rPr lang="vi-VN" sz="2800" b="1" dirty="0">
                <a:solidFill>
                  <a:schemeClr val="tx1"/>
                </a:solidFill>
                <a:latin typeface="Cambria" panose="02040503050406030204" pitchFamily="18" charset="0"/>
                <a:ea typeface="Cambria" panose="02040503050406030204" pitchFamily="18" charset="0"/>
              </a:rPr>
              <a:t>Thầy thuốc như mẹ hiền” </a:t>
            </a:r>
            <a:r>
              <a:rPr lang="vi-VN" sz="2800" dirty="0">
                <a:solidFill>
                  <a:schemeClr val="tx1"/>
                </a:solidFill>
                <a:latin typeface="Cambria" panose="02040503050406030204" pitchFamily="18" charset="0"/>
                <a:ea typeface="Cambria" panose="02040503050406030204" pitchFamily="18" charset="0"/>
              </a:rPr>
              <a:t>muốn nói thầy thuốc với thiên chức và lương tâm của mình đã thể hiện như những người mẹ hiền: nhân ái, chữa bệnh cứu người, không màng danh lợi. Không chỉ chữa bệnh tật mà còn nâng đỡ tinh thần người bệnh vượt qua khó khăn như những người mẹ. Đây chính là phẩm chất cao quý của người thầy thuốc.</a:t>
            </a:r>
            <a:endParaRPr lang="en-VN" sz="28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0068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4" name="Picture 3">
            <a:extLst>
              <a:ext uri="{FF2B5EF4-FFF2-40B4-BE49-F238E27FC236}">
                <a16:creationId xmlns:a16="http://schemas.microsoft.com/office/drawing/2014/main" id="{96B88C16-8D8A-0DE0-8225-9B85D0CE12DB}"/>
              </a:ext>
            </a:extLst>
          </p:cNvPr>
          <p:cNvPicPr>
            <a:picLocks noChangeAspect="1"/>
          </p:cNvPicPr>
          <p:nvPr/>
        </p:nvPicPr>
        <p:blipFill>
          <a:blip r:embed="rId7"/>
          <a:stretch>
            <a:fillRect/>
          </a:stretch>
        </p:blipFill>
        <p:spPr>
          <a:xfrm>
            <a:off x="2762231" y="1303010"/>
            <a:ext cx="7303641" cy="4828450"/>
          </a:xfrm>
          <a:prstGeom prst="rect">
            <a:avLst/>
          </a:prstGeom>
        </p:spPr>
      </p:pic>
      <p:pic>
        <p:nvPicPr>
          <p:cNvPr id="8" name="Picture 7">
            <a:extLst>
              <a:ext uri="{FF2B5EF4-FFF2-40B4-BE49-F238E27FC236}">
                <a16:creationId xmlns:a16="http://schemas.microsoft.com/office/drawing/2014/main" id="{989B0CE5-E19A-3679-CE78-83F80C835C94}"/>
              </a:ext>
            </a:extLst>
          </p:cNvPr>
          <p:cNvPicPr>
            <a:picLocks noChangeAspect="1"/>
          </p:cNvPicPr>
          <p:nvPr/>
        </p:nvPicPr>
        <p:blipFill>
          <a:blip r:embed="rId8"/>
          <a:stretch>
            <a:fillRect/>
          </a:stretch>
        </p:blipFill>
        <p:spPr>
          <a:xfrm>
            <a:off x="533920" y="95579"/>
            <a:ext cx="3292125" cy="2353260"/>
          </a:xfrm>
          <a:prstGeom prst="rect">
            <a:avLst/>
          </a:prstGeom>
        </p:spPr>
      </p:pic>
      <p:pic>
        <p:nvPicPr>
          <p:cNvPr id="12" name="Picture 11">
            <a:extLst>
              <a:ext uri="{FF2B5EF4-FFF2-40B4-BE49-F238E27FC236}">
                <a16:creationId xmlns:a16="http://schemas.microsoft.com/office/drawing/2014/main" id="{0098F1BB-2373-E584-DAE7-1B4E496DBDD2}"/>
              </a:ext>
            </a:extLst>
          </p:cNvPr>
          <p:cNvPicPr>
            <a:picLocks noChangeAspect="1"/>
          </p:cNvPicPr>
          <p:nvPr/>
        </p:nvPicPr>
        <p:blipFill>
          <a:blip r:embed="rId9"/>
          <a:stretch>
            <a:fillRect/>
          </a:stretch>
        </p:blipFill>
        <p:spPr>
          <a:xfrm>
            <a:off x="7654994" y="5073831"/>
            <a:ext cx="2865368" cy="646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02E09FC0-88B4-48A9-A66A-E590300200BB}"/>
              </a:ext>
            </a:extLst>
          </p:cNvPr>
          <p:cNvPicPr>
            <a:picLocks noChangeAspect="1"/>
          </p:cNvPicPr>
          <p:nvPr/>
        </p:nvPicPr>
        <p:blipFill>
          <a:blip r:embed="rId4"/>
          <a:stretch>
            <a:fillRect/>
          </a:stretch>
        </p:blipFill>
        <p:spPr>
          <a:xfrm>
            <a:off x="3901422" y="2014605"/>
            <a:ext cx="4749196" cy="1414395"/>
          </a:xfrm>
          <a:prstGeom prst="rect">
            <a:avLst/>
          </a:prstGeom>
        </p:spPr>
      </p:pic>
    </p:spTree>
    <p:extLst>
      <p:ext uri="{BB962C8B-B14F-4D97-AF65-F5344CB8AC3E}">
        <p14:creationId xmlns:p14="http://schemas.microsoft.com/office/powerpoint/2010/main" val="36759979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7" name="Picture 16">
            <a:extLst>
              <a:ext uri="{FF2B5EF4-FFF2-40B4-BE49-F238E27FC236}">
                <a16:creationId xmlns:a16="http://schemas.microsoft.com/office/drawing/2014/main" id="{FE64A5D3-FA52-52C0-5139-175BBB275F7C}"/>
              </a:ext>
            </a:extLst>
          </p:cNvPr>
          <p:cNvPicPr>
            <a:picLocks noChangeAspect="1"/>
          </p:cNvPicPr>
          <p:nvPr/>
        </p:nvPicPr>
        <p:blipFill>
          <a:blip r:embed="rId4"/>
          <a:stretch>
            <a:fillRect/>
          </a:stretch>
        </p:blipFill>
        <p:spPr>
          <a:xfrm>
            <a:off x="7762876" y="4763104"/>
            <a:ext cx="4529136" cy="2199671"/>
          </a:xfrm>
          <a:prstGeom prst="rect">
            <a:avLst/>
          </a:prstGeom>
          <a:ln>
            <a:noFill/>
          </a:ln>
          <a:effectLst>
            <a:softEdge rad="112500"/>
          </a:effectLst>
        </p:spPr>
      </p:pic>
      <p:sp>
        <p:nvSpPr>
          <p:cNvPr id="18" name="TextBox 17">
            <a:extLst>
              <a:ext uri="{FF2B5EF4-FFF2-40B4-BE49-F238E27FC236}">
                <a16:creationId xmlns:a16="http://schemas.microsoft.com/office/drawing/2014/main" id="{B783E586-019C-F9BD-B927-1DAFF8BA642A}"/>
              </a:ext>
            </a:extLst>
          </p:cNvPr>
          <p:cNvSpPr txBox="1"/>
          <p:nvPr/>
        </p:nvSpPr>
        <p:spPr>
          <a:xfrm>
            <a:off x="304801" y="666750"/>
            <a:ext cx="11468100" cy="5755422"/>
          </a:xfrm>
          <a:prstGeom prst="rect">
            <a:avLst/>
          </a:prstGeom>
          <a:noFill/>
        </p:spPr>
        <p:txBody>
          <a:bodyPr wrap="square" rtlCol="0">
            <a:spAutoFit/>
          </a:bodyPr>
          <a:lstStyle/>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Hải Thượng Lãn Ông là một thầy thuốc nổi tiếng của nước ta ở thế kỉ XVII.</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p>
          <a:p>
            <a:pPr algn="r"/>
            <a:r>
              <a:rPr lang="vi-VN" sz="2300" b="0" i="0" dirty="0">
                <a:solidFill>
                  <a:srgbClr val="000000"/>
                </a:solidFill>
                <a:effectLst/>
                <a:latin typeface="Cambria" panose="02040503050406030204" pitchFamily="18" charset="0"/>
                <a:ea typeface="Cambria" panose="02040503050406030204" pitchFamily="18" charset="0"/>
              </a:rPr>
              <a:t>(Nguyễn Liêm)</a:t>
            </a:r>
          </a:p>
        </p:txBody>
      </p:sp>
      <p:pic>
        <p:nvPicPr>
          <p:cNvPr id="19" name="Picture 18">
            <a:extLst>
              <a:ext uri="{FF2B5EF4-FFF2-40B4-BE49-F238E27FC236}">
                <a16:creationId xmlns:a16="http://schemas.microsoft.com/office/drawing/2014/main" id="{C7E535A0-654A-50F4-84D2-AA04F274F024}"/>
              </a:ext>
            </a:extLst>
          </p:cNvPr>
          <p:cNvPicPr>
            <a:picLocks noChangeAspect="1"/>
          </p:cNvPicPr>
          <p:nvPr/>
        </p:nvPicPr>
        <p:blipFill>
          <a:blip r:embed="rId5"/>
          <a:stretch>
            <a:fillRect/>
          </a:stretch>
        </p:blipFill>
        <p:spPr>
          <a:xfrm>
            <a:off x="4092543" y="139413"/>
            <a:ext cx="3664014" cy="749873"/>
          </a:xfrm>
          <a:prstGeom prst="rect">
            <a:avLst/>
          </a:prstGeom>
        </p:spPr>
      </p:pic>
    </p:spTree>
    <p:extLst>
      <p:ext uri="{BB962C8B-B14F-4D97-AF65-F5344CB8AC3E}">
        <p14:creationId xmlns:p14="http://schemas.microsoft.com/office/powerpoint/2010/main" val="139524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5360" y="49195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90432" y="491954"/>
            <a:ext cx="1642945" cy="848747"/>
          </a:xfrm>
          <a:prstGeom prst="rect">
            <a:avLst/>
          </a:prstGeom>
        </p:spPr>
      </p:pic>
      <p:pic>
        <p:nvPicPr>
          <p:cNvPr id="2" name="Picture 1">
            <a:extLst>
              <a:ext uri="{FF2B5EF4-FFF2-40B4-BE49-F238E27FC236}">
                <a16:creationId xmlns:a16="http://schemas.microsoft.com/office/drawing/2014/main" id="{FFC2B869-D8CC-4D70-B7B4-77335DFD5ADD}"/>
              </a:ext>
            </a:extLst>
          </p:cNvPr>
          <p:cNvPicPr>
            <a:picLocks noChangeAspect="1"/>
          </p:cNvPicPr>
          <p:nvPr/>
        </p:nvPicPr>
        <p:blipFill>
          <a:blip r:embed="rId5"/>
          <a:stretch>
            <a:fillRect/>
          </a:stretch>
        </p:blipFill>
        <p:spPr>
          <a:xfrm>
            <a:off x="4155274" y="-101793"/>
            <a:ext cx="4596782" cy="2036240"/>
          </a:xfrm>
          <a:prstGeom prst="rect">
            <a:avLst/>
          </a:prstGeom>
        </p:spPr>
      </p:pic>
      <p:sp>
        <p:nvSpPr>
          <p:cNvPr id="6" name="矩形 29">
            <a:extLst>
              <a:ext uri="{FF2B5EF4-FFF2-40B4-BE49-F238E27FC236}">
                <a16:creationId xmlns:a16="http://schemas.microsoft.com/office/drawing/2014/main" id="{36DA6FD5-DAD1-4F23-9E2E-558B290F7B4C}"/>
              </a:ext>
            </a:extLst>
          </p:cNvPr>
          <p:cNvSpPr/>
          <p:nvPr/>
        </p:nvSpPr>
        <p:spPr>
          <a:xfrm>
            <a:off x="1466850" y="2015101"/>
            <a:ext cx="9696450" cy="715089"/>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1: Từ đầu đến </a:t>
            </a:r>
            <a:r>
              <a:rPr lang="en-US" sz="3600" b="1" i="1" dirty="0" err="1">
                <a:solidFill>
                  <a:prstClr val="black"/>
                </a:solidFill>
                <a:latin typeface="Cambria" panose="02040503050406030204" pitchFamily="18" charset="0"/>
                <a:ea typeface="Cambria" panose="02040503050406030204" pitchFamily="18" charset="0"/>
              </a:rPr>
              <a:t>chữa</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bệnh</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giúp</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dân</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id="{63EB6C48-5A64-8C25-FBF2-0D5FF5F3D013}"/>
              </a:ext>
            </a:extLst>
          </p:cNvPr>
          <p:cNvSpPr/>
          <p:nvPr/>
        </p:nvSpPr>
        <p:spPr>
          <a:xfrm>
            <a:off x="1484058" y="3107587"/>
            <a:ext cx="10326942" cy="715089"/>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2: </a:t>
            </a:r>
            <a:r>
              <a:rPr lang="en-US" sz="3600" b="1" dirty="0">
                <a:solidFill>
                  <a:prstClr val="black"/>
                </a:solidFill>
                <a:latin typeface="Cambria" panose="02040503050406030204" pitchFamily="18" charset="0"/>
                <a:ea typeface="Cambria" panose="02040503050406030204" pitchFamily="18" charset="0"/>
              </a:rPr>
              <a:t>T</a:t>
            </a:r>
            <a:r>
              <a:rPr lang="vi-VN" sz="3600" b="1" dirty="0">
                <a:solidFill>
                  <a:prstClr val="black"/>
                </a:solidFill>
                <a:latin typeface="Cambria" panose="02040503050406030204" pitchFamily="18" charset="0"/>
                <a:ea typeface="Cambria" panose="02040503050406030204" pitchFamily="18" charset="0"/>
              </a:rPr>
              <a:t>iếp theo cho đến </a:t>
            </a:r>
            <a:r>
              <a:rPr lang="en-US" sz="3600" b="1" i="1" dirty="0" err="1">
                <a:solidFill>
                  <a:prstClr val="black"/>
                </a:solidFill>
                <a:latin typeface="Cambria" panose="02040503050406030204" pitchFamily="18" charset="0"/>
                <a:ea typeface="Cambria" panose="02040503050406030204" pitchFamily="18" charset="0"/>
              </a:rPr>
              <a:t>không</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lấy</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tiền</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矩形 29">
            <a:extLst>
              <a:ext uri="{FF2B5EF4-FFF2-40B4-BE49-F238E27FC236}">
                <a16:creationId xmlns:a16="http://schemas.microsoft.com/office/drawing/2014/main" id="{3FA94B57-7054-0858-9688-10E3CBFBCD42}"/>
              </a:ext>
            </a:extLst>
          </p:cNvPr>
          <p:cNvSpPr/>
          <p:nvPr/>
        </p:nvSpPr>
        <p:spPr>
          <a:xfrm>
            <a:off x="1503108" y="4193437"/>
            <a:ext cx="10326942" cy="715089"/>
          </a:xfrm>
          <a:prstGeom prst="roundRect">
            <a:avLst/>
          </a:prstGeom>
          <a:solidFill>
            <a:schemeClr val="accent6">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a:t>
            </a:r>
            <a:r>
              <a:rPr lang="en-US" sz="3600" b="1" dirty="0">
                <a:solidFill>
                  <a:prstClr val="black"/>
                </a:solidFill>
                <a:latin typeface="Cambria" panose="02040503050406030204" pitchFamily="18" charset="0"/>
                <a:ea typeface="Cambria" panose="02040503050406030204" pitchFamily="18" charset="0"/>
              </a:rPr>
              <a:t>3</a:t>
            </a:r>
            <a:r>
              <a:rPr lang="vi-VN" sz="3600" b="1" dirty="0">
                <a:solidFill>
                  <a:prstClr val="black"/>
                </a:solidFill>
                <a:latin typeface="Cambria" panose="02040503050406030204" pitchFamily="18" charset="0"/>
                <a:ea typeface="Cambria" panose="02040503050406030204" pitchFamily="18" charset="0"/>
              </a:rPr>
              <a:t>: </a:t>
            </a:r>
            <a:r>
              <a:rPr lang="en-US" sz="3600" b="1" dirty="0">
                <a:solidFill>
                  <a:prstClr val="black"/>
                </a:solidFill>
                <a:latin typeface="Cambria" panose="02040503050406030204" pitchFamily="18" charset="0"/>
                <a:ea typeface="Cambria" panose="02040503050406030204" pitchFamily="18" charset="0"/>
              </a:rPr>
              <a:t>T</a:t>
            </a:r>
            <a:r>
              <a:rPr lang="vi-VN" sz="3600" b="1" dirty="0">
                <a:solidFill>
                  <a:prstClr val="black"/>
                </a:solidFill>
                <a:latin typeface="Cambria" panose="02040503050406030204" pitchFamily="18" charset="0"/>
                <a:ea typeface="Cambria" panose="02040503050406030204" pitchFamily="18" charset="0"/>
              </a:rPr>
              <a:t>iếp theo cho đến </a:t>
            </a:r>
            <a:r>
              <a:rPr lang="en-US" sz="3600" b="1" i="1" dirty="0" err="1">
                <a:solidFill>
                  <a:prstClr val="black"/>
                </a:solidFill>
                <a:latin typeface="Cambria" panose="02040503050406030204" pitchFamily="18" charset="0"/>
                <a:ea typeface="Cambria" panose="02040503050406030204" pitchFamily="18" charset="0"/>
              </a:rPr>
              <a:t>gạo</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củi</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dầu</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đèn</a:t>
            </a:r>
            <a:r>
              <a:rPr lang="en-US" sz="3600" b="1" i="1" dirty="0">
                <a:solidFill>
                  <a:prstClr val="black"/>
                </a:solidFill>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矩形 29">
            <a:extLst>
              <a:ext uri="{FF2B5EF4-FFF2-40B4-BE49-F238E27FC236}">
                <a16:creationId xmlns:a16="http://schemas.microsoft.com/office/drawing/2014/main" id="{5FCAFC34-5698-A8B1-D5D1-01B178F16BB7}"/>
              </a:ext>
            </a:extLst>
          </p:cNvPr>
          <p:cNvSpPr/>
          <p:nvPr/>
        </p:nvSpPr>
        <p:spPr>
          <a:xfrm>
            <a:off x="1533525" y="5272651"/>
            <a:ext cx="9696450" cy="715089"/>
          </a:xfrm>
          <a:prstGeom prst="roundRect">
            <a:avLst/>
          </a:prstGeom>
          <a:solidFill>
            <a:schemeClr val="accent2">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a:solidFill>
                  <a:prstClr val="black"/>
                </a:solidFill>
                <a:latin typeface="Cambria" panose="02040503050406030204" pitchFamily="18" charset="0"/>
                <a:ea typeface="Cambria" panose="02040503050406030204" pitchFamily="18" charset="0"/>
              </a:rPr>
              <a:t>Đoạn </a:t>
            </a:r>
            <a:r>
              <a:rPr lang="en-US" sz="3600" b="1">
                <a:solidFill>
                  <a:prstClr val="black"/>
                </a:solidFill>
                <a:latin typeface="Cambria" panose="02040503050406030204" pitchFamily="18" charset="0"/>
                <a:ea typeface="Cambria" panose="02040503050406030204" pitchFamily="18" charset="0"/>
              </a:rPr>
              <a:t>4</a:t>
            </a:r>
            <a:r>
              <a:rPr lang="vi-VN" sz="3600" b="1">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còn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lại</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3" name="Picture 2">
            <a:extLst>
              <a:ext uri="{FF2B5EF4-FFF2-40B4-BE49-F238E27FC236}">
                <a16:creationId xmlns:a16="http://schemas.microsoft.com/office/drawing/2014/main" id="{4BF575AD-330C-F586-EA37-87AF69047290}"/>
              </a:ext>
            </a:extLst>
          </p:cNvPr>
          <p:cNvPicPr>
            <a:picLocks noChangeAspect="1"/>
          </p:cNvPicPr>
          <p:nvPr/>
        </p:nvPicPr>
        <p:blipFill>
          <a:blip r:embed="rId5"/>
          <a:stretch>
            <a:fillRect/>
          </a:stretch>
        </p:blipFill>
        <p:spPr>
          <a:xfrm>
            <a:off x="3268807" y="354211"/>
            <a:ext cx="6151397" cy="1457070"/>
          </a:xfrm>
          <a:prstGeom prst="rect">
            <a:avLst/>
          </a:prstGeom>
        </p:spPr>
      </p:pic>
      <p:sp>
        <p:nvSpPr>
          <p:cNvPr id="4" name="Google Shape;276;p7">
            <a:extLst>
              <a:ext uri="{FF2B5EF4-FFF2-40B4-BE49-F238E27FC236}">
                <a16:creationId xmlns:a16="http://schemas.microsoft.com/office/drawing/2014/main" id="{83AF25DC-98B8-1CEF-C8D0-5175CC48E780}"/>
              </a:ext>
            </a:extLst>
          </p:cNvPr>
          <p:cNvSpPr/>
          <p:nvPr/>
        </p:nvSpPr>
        <p:spPr>
          <a:xfrm>
            <a:off x="2872661" y="2218621"/>
            <a:ext cx="299586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rPr>
              <a:t>nổi</a:t>
            </a:r>
            <a:r>
              <a:rPr kumimoji="0" lang="en-US" sz="40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rPr>
              <a:t>tiếng</a:t>
            </a:r>
            <a:endParaRPr kumimoji="0" sz="4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sp>
        <p:nvSpPr>
          <p:cNvPr id="5" name="Google Shape;276;p7">
            <a:extLst>
              <a:ext uri="{FF2B5EF4-FFF2-40B4-BE49-F238E27FC236}">
                <a16:creationId xmlns:a16="http://schemas.microsoft.com/office/drawing/2014/main" id="{547FDCBA-486D-1219-FBB4-78AD5AC66892}"/>
              </a:ext>
            </a:extLst>
          </p:cNvPr>
          <p:cNvSpPr/>
          <p:nvPr/>
        </p:nvSpPr>
        <p:spPr>
          <a:xfrm>
            <a:off x="3382682" y="3792569"/>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trèo</a:t>
            </a:r>
            <a:r>
              <a:rPr kumimoji="0" lang="en-US" sz="40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đèo</a:t>
            </a:r>
            <a:endParaRPr kumimoji="0"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
        <p:nvSpPr>
          <p:cNvPr id="11" name="Google Shape;276;p7">
            <a:extLst>
              <a:ext uri="{FF2B5EF4-FFF2-40B4-BE49-F238E27FC236}">
                <a16:creationId xmlns:a16="http://schemas.microsoft.com/office/drawing/2014/main" id="{B9ADE535-A8B9-C608-AE55-B4804AFA3982}"/>
              </a:ext>
            </a:extLst>
          </p:cNvPr>
          <p:cNvSpPr/>
          <p:nvPr/>
        </p:nvSpPr>
        <p:spPr>
          <a:xfrm>
            <a:off x="6690680" y="220624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err="1">
                <a:solidFill>
                  <a:srgbClr val="002060"/>
                </a:solidFill>
                <a:latin typeface="Cambria" panose="02040503050406030204" pitchFamily="18" charset="0"/>
                <a:ea typeface="Cambria" panose="02040503050406030204" pitchFamily="18" charset="0"/>
              </a:rPr>
              <a:t>lên</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kinh</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đô</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Google Shape;276;p7">
            <a:extLst>
              <a:ext uri="{FF2B5EF4-FFF2-40B4-BE49-F238E27FC236}">
                <a16:creationId xmlns:a16="http://schemas.microsoft.com/office/drawing/2014/main" id="{25930D27-46AE-D90B-33B8-B1CF37FF4B87}"/>
              </a:ext>
            </a:extLst>
          </p:cNvPr>
          <p:cNvSpPr/>
          <p:nvPr/>
        </p:nvSpPr>
        <p:spPr>
          <a:xfrm>
            <a:off x="6946633" y="3677345"/>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ambria" panose="02040503050406030204" pitchFamily="18" charset="0"/>
                <a:ea typeface="Cambria" panose="02040503050406030204" pitchFamily="18" charset="0"/>
              </a:rPr>
              <a:t>l</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ội</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suối</a:t>
            </a:r>
            <a:endParaRPr kumimoji="0"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575708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Barlow Condensed"/>
        <a:ea typeface=""/>
        <a:cs typeface=""/>
        <a:font script="Jpan" typeface="游ゴシック Light"/>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arlow Condensed"/>
        <a:ea typeface=""/>
        <a:cs typeface=""/>
        <a:font script="Jpan" typeface="游ゴシック"/>
        <a:font script="Hang" typeface="맑은 고딕"/>
        <a:font script="Hans" typeface="Barlow Condensed"/>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1589</Words>
  <Application>Microsoft Office PowerPoint</Application>
  <PresentationFormat>Widescreen</PresentationFormat>
  <Paragraphs>92</Paragraphs>
  <Slides>31</Slides>
  <Notes>14</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31</vt:i4>
      </vt:variant>
    </vt:vector>
  </HeadingPairs>
  <TitlesOfParts>
    <vt:vector size="46" baseType="lpstr">
      <vt:lpstr>#9Slide05 SVNClementine</vt:lpstr>
      <vt:lpstr>#9Slide07 HoneyCream</vt:lpstr>
      <vt:lpstr>Arial</vt:lpstr>
      <vt:lpstr>Arial-Rounded</vt:lpstr>
      <vt:lpstr>Barlow Condensed</vt:lpstr>
      <vt:lpstr>Calibri</vt:lpstr>
      <vt:lpstr>Calibri Light</vt:lpstr>
      <vt:lpstr>Cambria</vt:lpstr>
      <vt:lpstr>Times New Roman</vt:lpstr>
      <vt:lpstr>UTM Avo</vt:lpstr>
      <vt:lpstr>Office 主题​​</vt:lpstr>
      <vt:lpstr>1_Office Theme</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Phương Đông (421000566)</cp:lastModifiedBy>
  <cp:revision>44</cp:revision>
  <dcterms:created xsi:type="dcterms:W3CDTF">2023-10-22T04:26:35Z</dcterms:created>
  <dcterms:modified xsi:type="dcterms:W3CDTF">2025-01-20T03:23:43Z</dcterms:modified>
</cp:coreProperties>
</file>