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0" r:id="rId4"/>
  </p:sldMasterIdLst>
  <p:sldIdLst>
    <p:sldId id="260" r:id="rId5"/>
    <p:sldId id="300" r:id="rId6"/>
    <p:sldId id="301" r:id="rId7"/>
    <p:sldId id="302" r:id="rId8"/>
    <p:sldId id="304" r:id="rId9"/>
    <p:sldId id="303" r:id="rId10"/>
    <p:sldId id="256" r:id="rId11"/>
    <p:sldId id="267" r:id="rId12"/>
    <p:sldId id="268" r:id="rId13"/>
    <p:sldId id="269" r:id="rId14"/>
    <p:sldId id="270" r:id="rId15"/>
    <p:sldId id="352" r:id="rId16"/>
    <p:sldId id="353" r:id="rId17"/>
    <p:sldId id="354" r:id="rId18"/>
    <p:sldId id="355" r:id="rId19"/>
    <p:sldId id="356" r:id="rId20"/>
    <p:sldId id="271" r:id="rId21"/>
    <p:sldId id="382" r:id="rId22"/>
    <p:sldId id="383" r:id="rId23"/>
    <p:sldId id="384" r:id="rId24"/>
    <p:sldId id="385" r:id="rId25"/>
    <p:sldId id="280" r:id="rId26"/>
    <p:sldId id="387" r:id="rId27"/>
    <p:sldId id="386"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2024/10/12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788655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076031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56476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7198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294953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0526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943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30935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7358879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116765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007158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71100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921823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42920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2745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8847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7087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9713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8448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383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71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27174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20254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743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10/12/2024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10/12/2024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867851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5.svg"/><Relationship Id="rId10" Type="http://schemas.openxmlformats.org/officeDocument/2006/relationships/image" Target="../media/image60.svg"/><Relationship Id="rId4" Type="http://schemas.openxmlformats.org/officeDocument/2006/relationships/image" Target="../media/image47.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0.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F45BB891-6C78-4BB8-D622-6D0A54087779}"/>
              </a:ext>
            </a:extLst>
          </p:cNvPr>
          <p:cNvPicPr>
            <a:picLocks noChangeAspect="1"/>
          </p:cNvPicPr>
          <p:nvPr/>
        </p:nvPicPr>
        <p:blipFill>
          <a:blip r:embed="rId4"/>
          <a:stretch>
            <a:fillRect/>
          </a:stretch>
        </p:blipFill>
        <p:spPr>
          <a:xfrm>
            <a:off x="3318827" y="334644"/>
            <a:ext cx="6444933" cy="5895365"/>
          </a:xfrm>
          <a:prstGeom prst="rect">
            <a:avLst/>
          </a:prstGeom>
        </p:spPr>
      </p:pic>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931CDD5D-E841-F3FF-5AE2-B7C2355FC0B8}"/>
              </a:ext>
            </a:extLst>
          </p:cNvPr>
          <p:cNvPicPr>
            <a:picLocks noChangeAspect="1"/>
          </p:cNvPicPr>
          <p:nvPr/>
        </p:nvPicPr>
        <p:blipFill>
          <a:blip r:embed="rId4"/>
          <a:stretch>
            <a:fillRect/>
          </a:stretch>
        </p:blipFill>
        <p:spPr>
          <a:xfrm>
            <a:off x="1478597" y="1718627"/>
            <a:ext cx="4886325" cy="3400425"/>
          </a:xfrm>
          <a:prstGeom prst="rect">
            <a:avLst/>
          </a:prstGeom>
        </p:spPr>
      </p:pic>
      <p:sp>
        <p:nvSpPr>
          <p:cNvPr id="8" name="TextBox 7">
            <a:extLst>
              <a:ext uri="{FF2B5EF4-FFF2-40B4-BE49-F238E27FC236}">
                <a16:creationId xmlns:a16="http://schemas.microsoft.com/office/drawing/2014/main" id="{CA3754C7-68F3-75A7-D634-F715132782EF}"/>
              </a:ext>
            </a:extLst>
          </p:cNvPr>
          <p:cNvSpPr txBox="1"/>
          <p:nvPr/>
        </p:nvSpPr>
        <p:spPr>
          <a:xfrm>
            <a:off x="6593840" y="1087120"/>
            <a:ext cx="5029200" cy="452431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Trưng Vương trừ giặc hán (tranh dân gian Đông Hồ): Bức tranh tái hiện cảnh nghĩa quân Hai Bà Trưng truy đuổi giặc Hán với khí thế tiến công mạnh mẽ. Hai Bà TRưng hùng dũng cưỡi voi xông trận, quân Hán thua thoá chạy tan tác.</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9CA70A3-00DE-E67C-93FC-956CE39C45C0}"/>
              </a:ext>
            </a:extLst>
          </p:cNvPr>
          <p:cNvPicPr>
            <a:picLocks noChangeAspect="1"/>
          </p:cNvPicPr>
          <p:nvPr/>
        </p:nvPicPr>
        <p:blipFill>
          <a:blip r:embed="rId4"/>
          <a:stretch>
            <a:fillRect/>
          </a:stretch>
        </p:blipFill>
        <p:spPr>
          <a:xfrm>
            <a:off x="3769360" y="285224"/>
            <a:ext cx="5388610" cy="5946348"/>
          </a:xfrm>
          <a:prstGeom prst="rect">
            <a:avLst/>
          </a:prstGeom>
        </p:spPr>
      </p:pic>
    </p:spTree>
    <p:extLst>
      <p:ext uri="{BB962C8B-B14F-4D97-AF65-F5344CB8AC3E}">
        <p14:creationId xmlns:p14="http://schemas.microsoft.com/office/powerpoint/2010/main" val="313341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4754880" y="1087120"/>
            <a:ext cx="6868160" cy="4524315"/>
          </a:xfrm>
          <a:prstGeom prst="rect">
            <a:avLst/>
          </a:prstGeom>
          <a:noFill/>
        </p:spPr>
        <p:txBody>
          <a:bodyPr wrap="square" rtlCol="0">
            <a:spAutoFit/>
          </a:bodyPr>
          <a:lstStyle/>
          <a:p>
            <a:pPr lvl="0" algn="just"/>
            <a:r>
              <a:rPr lang="vi-VN" sz="2400" i="1" dirty="0">
                <a:solidFill>
                  <a:prstClr val="black"/>
                </a:solidFill>
                <a:latin typeface="Cambria" panose="02040503050406030204" pitchFamily="18" charset="0"/>
                <a:ea typeface="Cambria" panose="02040503050406030204" pitchFamily="18" charset="0"/>
              </a:rPr>
              <a:t>+  Lý Bí xuất thân từ một hoà trưởng địa phương, quê ông ở Thái Bình. Ông giữ chức quan nhỏ trong chính quyền đô hộ. Với lòng yêu nước, thương dân, bất bình trước bè lũ đô hộ, ông sớm bỏ quan, về quê. Ông cùng với Tinh Thiều mưu tính việc khởi nghĩa, chiêu tập hiền tài.</a:t>
            </a:r>
          </a:p>
          <a:p>
            <a:pPr lvl="0" algn="just"/>
            <a:r>
              <a:rPr lang="vi-VN" sz="2400" i="1" dirty="0">
                <a:solidFill>
                  <a:prstClr val="black"/>
                </a:solidFill>
                <a:latin typeface="Cambria" panose="02040503050406030204" pitchFamily="18" charset="0"/>
                <a:ea typeface="Cambria" panose="02040503050406030204" pitchFamily="18" charset="0"/>
              </a:rPr>
              <a:t>+ Trải qua nhiều cuộc chiến Lý Bí đã giành thắng lợi cả hai chiến trường biên giới Nam, Bắc. Mùa xuân năm 544, Ly Bí dựng lên một nước mới, quốc hiệu Vạn Xuân, đóng đô ở miền cửa sông Tô Lịch. Lý Bí là người Việt Nam đầu tiên tự xưng Hoàng đế, niên hiệu Lý Nam Đế.</a:t>
            </a:r>
          </a:p>
        </p:txBody>
      </p:sp>
      <p:pic>
        <p:nvPicPr>
          <p:cNvPr id="1026" name="Picture 2" descr="TRUYỀN THUYẾT “THẦN PHẢ” VỀ GIAI ĐOẠN TỪ TIỀN LÝ NAM ĐẾ ĐẾN HẬU LÝ NAM ĐẾ">
            <a:extLst>
              <a:ext uri="{FF2B5EF4-FFF2-40B4-BE49-F238E27FC236}">
                <a16:creationId xmlns:a16="http://schemas.microsoft.com/office/drawing/2014/main" id="{FD959DF1-5C7D-6DA6-DA30-C48F9188C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920" y="1371600"/>
            <a:ext cx="3543300" cy="354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842000" y="1534160"/>
            <a:ext cx="5770880" cy="3539430"/>
          </a:xfrm>
          <a:prstGeom prst="rect">
            <a:avLst/>
          </a:prstGeom>
          <a:noFill/>
        </p:spPr>
        <p:txBody>
          <a:bodyPr wrap="square" rtlCol="0">
            <a:spAutoFit/>
          </a:bodyPr>
          <a:lstStyle/>
          <a:p>
            <a:pPr lvl="0" algn="just"/>
            <a:r>
              <a:rPr lang="vi-VN" sz="3200" i="1" dirty="0">
                <a:solidFill>
                  <a:prstClr val="black"/>
                </a:solidFill>
                <a:latin typeface="Cambria" panose="02040503050406030204" pitchFamily="18" charset="0"/>
                <a:ea typeface="Cambria" panose="02040503050406030204" pitchFamily="18" charset="0"/>
              </a:rPr>
              <a:t>+ Sau khi Lý Bí mất, nhân dân ở nhiều nơi thuộc các tỉnh: Thái Bình, Thái Nguyê, Hà Nội, Vĩnh Phúc... đã lập đến thờ để tưởng nhớ công lao to lớn của nhà vua. Trong đó, đền thờ ở Phú Thọ là nơi đặt lăng mộ của nhà vua. </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FA4C079-CBB6-05DA-F0DF-622B657C876B}"/>
              </a:ext>
            </a:extLst>
          </p:cNvPr>
          <p:cNvPicPr>
            <a:picLocks noChangeAspect="1"/>
          </p:cNvPicPr>
          <p:nvPr/>
        </p:nvPicPr>
        <p:blipFill>
          <a:blip r:embed="rId4"/>
          <a:stretch>
            <a:fillRect/>
          </a:stretch>
        </p:blipFill>
        <p:spPr>
          <a:xfrm>
            <a:off x="781685" y="1834515"/>
            <a:ext cx="4857750" cy="3067050"/>
          </a:xfrm>
          <a:prstGeom prst="rect">
            <a:avLst/>
          </a:prstGeom>
        </p:spPr>
      </p:pic>
    </p:spTree>
    <p:extLst>
      <p:ext uri="{BB962C8B-B14F-4D97-AF65-F5344CB8AC3E}">
        <p14:creationId xmlns:p14="http://schemas.microsoft.com/office/powerpoint/2010/main" val="25949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16560" y="0"/>
            <a:ext cx="11531600" cy="673608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92BF38D5-375E-B73D-256D-31DEA4EC7B5D}"/>
              </a:ext>
            </a:extLst>
          </p:cNvPr>
          <p:cNvGrpSpPr/>
          <p:nvPr/>
        </p:nvGrpSpPr>
        <p:grpSpPr>
          <a:xfrm>
            <a:off x="3153092" y="415925"/>
            <a:ext cx="6048375" cy="5690870"/>
            <a:chOff x="3153092" y="415925"/>
            <a:chExt cx="6048375" cy="5690870"/>
          </a:xfrm>
        </p:grpSpPr>
        <p:pic>
          <p:nvPicPr>
            <p:cNvPr id="9" name="Picture 8">
              <a:extLst>
                <a:ext uri="{FF2B5EF4-FFF2-40B4-BE49-F238E27FC236}">
                  <a16:creationId xmlns:a16="http://schemas.microsoft.com/office/drawing/2014/main" id="{D07A91ED-1148-BBFC-B22F-345D76B2F71F}"/>
                </a:ext>
              </a:extLst>
            </p:cNvPr>
            <p:cNvPicPr>
              <a:picLocks noChangeAspect="1"/>
            </p:cNvPicPr>
            <p:nvPr/>
          </p:nvPicPr>
          <p:blipFill>
            <a:blip r:embed="rId4"/>
            <a:stretch>
              <a:fillRect/>
            </a:stretch>
          </p:blipFill>
          <p:spPr>
            <a:xfrm>
              <a:off x="3153092" y="415925"/>
              <a:ext cx="6048375" cy="2266950"/>
            </a:xfrm>
            <a:prstGeom prst="rect">
              <a:avLst/>
            </a:prstGeom>
          </p:spPr>
        </p:pic>
        <p:pic>
          <p:nvPicPr>
            <p:cNvPr id="11" name="Picture 10">
              <a:extLst>
                <a:ext uri="{FF2B5EF4-FFF2-40B4-BE49-F238E27FC236}">
                  <a16:creationId xmlns:a16="http://schemas.microsoft.com/office/drawing/2014/main" id="{BE8358A0-9BEB-74E4-65EE-BACE157F11E1}"/>
                </a:ext>
              </a:extLst>
            </p:cNvPr>
            <p:cNvPicPr>
              <a:picLocks noChangeAspect="1"/>
            </p:cNvPicPr>
            <p:nvPr/>
          </p:nvPicPr>
          <p:blipFill>
            <a:blip r:embed="rId5"/>
            <a:stretch>
              <a:fillRect/>
            </a:stretch>
          </p:blipFill>
          <p:spPr>
            <a:xfrm>
              <a:off x="3161982" y="2620645"/>
              <a:ext cx="6010275" cy="3486150"/>
            </a:xfrm>
            <a:prstGeom prst="rect">
              <a:avLst/>
            </a:prstGeom>
          </p:spPr>
        </p:pic>
      </p:grpSp>
    </p:spTree>
    <p:extLst>
      <p:ext uri="{BB962C8B-B14F-4D97-AF65-F5344CB8AC3E}">
        <p14:creationId xmlns:p14="http://schemas.microsoft.com/office/powerpoint/2010/main" val="33336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CA3754C7-68F3-75A7-D634-F715132782EF}"/>
              </a:ext>
            </a:extLst>
          </p:cNvPr>
          <p:cNvSpPr txBox="1"/>
          <p:nvPr/>
        </p:nvSpPr>
        <p:spPr>
          <a:xfrm>
            <a:off x="5303520" y="1300480"/>
            <a:ext cx="6177280" cy="5016758"/>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   </a:t>
            </a:r>
            <a:r>
              <a:rPr lang="vi-VN" sz="3200" i="1" dirty="0">
                <a:solidFill>
                  <a:prstClr val="black"/>
                </a:solidFill>
                <a:latin typeface="Cambria" panose="02040503050406030204" pitchFamily="18" charset="0"/>
                <a:ea typeface="Cambria" panose="02040503050406030204" pitchFamily="18" charset="0"/>
              </a:rPr>
              <a:t>Ngô Quyền quê ở Đường Lâm (Sơn Tây, Hà Nội), ông xuất thân trong một gia đình quý tộc. Năm 938, trên sông Bạch Đằng lịch sử, Ngô Quyền đã lãnh đạo quân dân ta lập trận địa cọc ngầm vây, đánh bại quân nam Hán xâm lược, kết thúc hơn 1000 năm Bắc thuộc, mở ra thời kì độc lập, tự chủ lâu dài của dân tộc.</a:t>
            </a:r>
            <a:endPar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643DA3F-14B2-6D7B-95F2-AA3311AAF6E4}"/>
              </a:ext>
            </a:extLst>
          </p:cNvPr>
          <p:cNvPicPr>
            <a:picLocks noChangeAspect="1"/>
          </p:cNvPicPr>
          <p:nvPr/>
        </p:nvPicPr>
        <p:blipFill>
          <a:blip r:embed="rId4"/>
          <a:stretch>
            <a:fillRect/>
          </a:stretch>
        </p:blipFill>
        <p:spPr>
          <a:xfrm>
            <a:off x="1803400" y="1109662"/>
            <a:ext cx="3195320" cy="4965410"/>
          </a:xfrm>
          <a:prstGeom prst="rect">
            <a:avLst/>
          </a:prstGeom>
        </p:spPr>
      </p:pic>
    </p:spTree>
    <p:extLst>
      <p:ext uri="{BB962C8B-B14F-4D97-AF65-F5344CB8AC3E}">
        <p14:creationId xmlns:p14="http://schemas.microsoft.com/office/powerpoint/2010/main" val="213771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40815" y="2252801"/>
              <a:ext cx="9229725" cy="18030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rPr>
                <a:t>K</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ể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Lịch</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sử</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37254" y="1665605"/>
            <a:ext cx="631507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cho biết câu chuyện nhắc đến nhân vật lịch sử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Em hãy nêu những việc làm của nhân vật lịch sử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a:ea typeface="+mn-ea"/>
                <a:cs typeface="+mn-cs"/>
              </a:rPr>
              <a:t>+ Bày tỏ cảm nghĩ của em về nhân vật lịch sử đó.</a:t>
            </a:r>
          </a:p>
        </p:txBody>
      </p:sp>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1628F61-349B-97CE-8483-923CEDF6DD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647" y="1079729"/>
            <a:ext cx="8315665" cy="6425741"/>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3FF7F7-B931-49A6-B8E7-AE968DBCB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29869">
            <a:off x="531508" y="-1694615"/>
            <a:ext cx="10666789" cy="10056347"/>
          </a:xfrm>
          <a:prstGeom prst="rect">
            <a:avLst/>
          </a:prstGeom>
        </p:spPr>
      </p:pic>
      <p:pic>
        <p:nvPicPr>
          <p:cNvPr id="7" name="图片 22">
            <a:extLst>
              <a:ext uri="{FF2B5EF4-FFF2-40B4-BE49-F238E27FC236}">
                <a16:creationId xmlns:a16="http://schemas.microsoft.com/office/drawing/2014/main" id="{FF050339-3D88-4259-99D9-310D9053BC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375" y="141705"/>
            <a:ext cx="3229188" cy="3000587"/>
          </a:xfrm>
          <a:prstGeom prst="rect">
            <a:avLst/>
          </a:prstGeom>
        </p:spPr>
      </p:pic>
      <p:pic>
        <p:nvPicPr>
          <p:cNvPr id="8" name="图片 20">
            <a:extLst>
              <a:ext uri="{FF2B5EF4-FFF2-40B4-BE49-F238E27FC236}">
                <a16:creationId xmlns:a16="http://schemas.microsoft.com/office/drawing/2014/main" id="{F3E2DD33-66BD-47B1-B5A0-E12E6184C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8505" y="347864"/>
            <a:ext cx="2173817" cy="1981200"/>
          </a:xfrm>
          <a:prstGeom prst="rect">
            <a:avLst/>
          </a:prstGeom>
          <a:noFill/>
          <a:ln w="9525">
            <a:noFill/>
          </a:ln>
        </p:spPr>
      </p:pic>
      <p:pic>
        <p:nvPicPr>
          <p:cNvPr id="4" name="Picture 3">
            <a:extLst>
              <a:ext uri="{FF2B5EF4-FFF2-40B4-BE49-F238E27FC236}">
                <a16:creationId xmlns:a16="http://schemas.microsoft.com/office/drawing/2014/main" id="{19F75CEB-AF80-2FE3-A8AB-64DBAA329255}"/>
              </a:ext>
            </a:extLst>
          </p:cNvPr>
          <p:cNvPicPr>
            <a:picLocks noChangeAspect="1"/>
          </p:cNvPicPr>
          <p:nvPr/>
        </p:nvPicPr>
        <p:blipFill>
          <a:blip r:embed="rId5"/>
          <a:stretch>
            <a:fillRect/>
          </a:stretch>
        </p:blipFill>
        <p:spPr>
          <a:xfrm>
            <a:off x="2173931" y="1709818"/>
            <a:ext cx="7132938" cy="2523963"/>
          </a:xfrm>
          <a:prstGeom prst="rect">
            <a:avLst/>
          </a:prstGeom>
        </p:spPr>
      </p:pic>
    </p:spTree>
    <p:extLst>
      <p:ext uri="{BB962C8B-B14F-4D97-AF65-F5344CB8AC3E}">
        <p14:creationId xmlns:p14="http://schemas.microsoft.com/office/powerpoint/2010/main" val="5496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96444" y="409816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1686560" y="1615440"/>
            <a:ext cx="4846320" cy="194056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Em </a:t>
            </a:r>
            <a:r>
              <a:rPr lang="en-US" sz="3200" b="1" dirty="0" err="1"/>
              <a:t>hãy</a:t>
            </a:r>
            <a:r>
              <a:rPr lang="en-US" sz="3200" b="1" dirty="0"/>
              <a:t> </a:t>
            </a:r>
            <a:r>
              <a:rPr lang="en-US" sz="3200" b="1" dirty="0" err="1"/>
              <a:t>cho</a:t>
            </a:r>
            <a:r>
              <a:rPr lang="en-US" sz="3200" b="1" dirty="0"/>
              <a:t> </a:t>
            </a:r>
            <a:r>
              <a:rPr lang="en-US" sz="3200" b="1" dirty="0" err="1"/>
              <a:t>biết</a:t>
            </a:r>
            <a:r>
              <a:rPr lang="en-US" sz="3200" b="1" dirty="0"/>
              <a:t> </a:t>
            </a:r>
            <a:r>
              <a:rPr lang="en-US" sz="3200" b="1" dirty="0" err="1"/>
              <a:t>các</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vừa</a:t>
            </a:r>
            <a:r>
              <a:rPr lang="en-US" sz="3200" b="1" dirty="0"/>
              <a:t> </a:t>
            </a:r>
            <a:r>
              <a:rPr lang="en-US" sz="3200" b="1" dirty="0" err="1"/>
              <a:t>đọc</a:t>
            </a:r>
            <a:r>
              <a:rPr lang="en-US" sz="3200" b="1" dirty="0"/>
              <a:t> </a:t>
            </a:r>
            <a:r>
              <a:rPr lang="en-US" sz="3200" b="1" dirty="0" err="1"/>
              <a:t>nhắc</a:t>
            </a:r>
            <a:r>
              <a:rPr lang="en-US" sz="3200" b="1" dirty="0"/>
              <a:t> </a:t>
            </a:r>
            <a:r>
              <a:rPr lang="en-US" sz="3200" b="1" dirty="0" err="1"/>
              <a:t>đến</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lịch</a:t>
            </a:r>
            <a:r>
              <a:rPr lang="en-US" sz="3200" b="1" dirty="0"/>
              <a:t> </a:t>
            </a:r>
            <a:r>
              <a:rPr lang="en-US" sz="3200" b="1" dirty="0" err="1"/>
              <a:t>sử</a:t>
            </a:r>
            <a:r>
              <a:rPr lang="en-US" sz="3200" b="1" dirty="0"/>
              <a:t> </a:t>
            </a:r>
            <a:r>
              <a:rPr lang="en-US" sz="3200" b="1" dirty="0" err="1"/>
              <a:t>nào</a:t>
            </a:r>
            <a:r>
              <a:rPr lang="en-US" sz="3200" b="1" dirty="0"/>
              <a:t>?</a:t>
            </a: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299075" y="3896994"/>
            <a:ext cx="4393565" cy="182308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Hai Bà Trưng</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Lý Bí</a:t>
            </a:r>
          </a:p>
          <a:p>
            <a:pPr marL="342900" indent="-3429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Ngô Quyền</a:t>
            </a:r>
          </a:p>
        </p:txBody>
      </p:sp>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2746A5B7-72F6-9CD9-6A60-C231260EF0AE}"/>
              </a:ext>
            </a:extLst>
          </p:cNvPr>
          <p:cNvGrpSpPr/>
          <p:nvPr/>
        </p:nvGrpSpPr>
        <p:grpSpPr>
          <a:xfrm>
            <a:off x="525324" y="2228724"/>
            <a:ext cx="4278451" cy="2175001"/>
            <a:chOff x="892354" y="3758439"/>
            <a:chExt cx="4278451" cy="2175001"/>
          </a:xfrm>
        </p:grpSpPr>
        <p:pic>
          <p:nvPicPr>
            <p:cNvPr id="9" name="Picture 8">
              <a:extLst>
                <a:ext uri="{FF2B5EF4-FFF2-40B4-BE49-F238E27FC236}">
                  <a16:creationId xmlns:a16="http://schemas.microsoft.com/office/drawing/2014/main" id="{88E70DE8-181F-86FA-FCEF-64768D0CCA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86CFA84-6CC7-8D0A-1756-5AD62CD61E0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21" name="Speech Bubble: Rectangle with Corners Rounded 20">
            <a:extLst>
              <a:ext uri="{FF2B5EF4-FFF2-40B4-BE49-F238E27FC236}">
                <a16:creationId xmlns:a16="http://schemas.microsoft.com/office/drawing/2014/main" id="{9B05ED78-F98F-2A93-50D7-E20BCCC06045}"/>
              </a:ext>
            </a:extLst>
          </p:cNvPr>
          <p:cNvSpPr/>
          <p:nvPr/>
        </p:nvSpPr>
        <p:spPr>
          <a:xfrm>
            <a:off x="873760" y="568960"/>
            <a:ext cx="5273040" cy="1320800"/>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rPr>
              <a:t>Em </a:t>
            </a:r>
            <a:r>
              <a:rPr lang="en-US" sz="3200" b="1" dirty="0" err="1">
                <a:solidFill>
                  <a:prstClr val="black"/>
                </a:solidFill>
              </a:rPr>
              <a:t>hãy</a:t>
            </a:r>
            <a:r>
              <a:rPr lang="en-US" sz="3200" b="1" dirty="0">
                <a:solidFill>
                  <a:prstClr val="black"/>
                </a:solidFill>
              </a:rPr>
              <a:t> </a:t>
            </a:r>
            <a:r>
              <a:rPr lang="en-US" sz="3200" b="1" dirty="0" err="1">
                <a:solidFill>
                  <a:prstClr val="black"/>
                </a:solidFill>
              </a:rPr>
              <a:t>nêu</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việc</a:t>
            </a:r>
            <a:r>
              <a:rPr lang="en-US" sz="3200" b="1" dirty="0">
                <a:solidFill>
                  <a:prstClr val="black"/>
                </a:solidFill>
              </a:rPr>
              <a:t> </a:t>
            </a:r>
            <a:r>
              <a:rPr lang="en-US" sz="3200" b="1" dirty="0" err="1">
                <a:solidFill>
                  <a:prstClr val="black"/>
                </a:solidFill>
              </a:rPr>
              <a:t>làm</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lịch</a:t>
            </a:r>
            <a:r>
              <a:rPr lang="en-US" sz="3200" b="1" dirty="0">
                <a:solidFill>
                  <a:prstClr val="black"/>
                </a:solidFill>
              </a:rPr>
              <a:t> </a:t>
            </a:r>
            <a:r>
              <a:rPr lang="en-US" sz="3200" b="1" dirty="0" err="1">
                <a:solidFill>
                  <a:prstClr val="black"/>
                </a:solidFill>
              </a:rPr>
              <a:t>sử</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57361397-264B-BD1F-1D58-D6332F0CA3F8}"/>
              </a:ext>
            </a:extLst>
          </p:cNvPr>
          <p:cNvSpPr/>
          <p:nvPr/>
        </p:nvSpPr>
        <p:spPr>
          <a:xfrm>
            <a:off x="5049520" y="2123440"/>
            <a:ext cx="6837679" cy="443992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Hai Bà Trưng đã chứng tỏ tinh thần đấu tranh bất khuất của nhân dân ta, tạo tiền đề cho việc khôi phục nền độc lập, tự chủ của nước nhà.</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Cuộc khởi nghĩa Lý Bí thể hiện lòng yêu nước, khẳng định sự trưởng thành về ý thức đấu tranh giành độc lập của nhân dân ta.</a:t>
            </a:r>
          </a:p>
          <a:p>
            <a:pPr marL="342900" lvl="0" indent="-342900" algn="just">
              <a:buFont typeface="Arial" panose="020B0604020202020204" pitchFamily="34" charset="0"/>
              <a:buChar char="•"/>
            </a:pPr>
            <a:r>
              <a:rPr lang="vi-VN" sz="2400" b="1" dirty="0">
                <a:solidFill>
                  <a:srgbClr val="FF0000"/>
                </a:solidFill>
                <a:latin typeface="Cambria" panose="02040503050406030204" pitchFamily="18" charset="0"/>
                <a:ea typeface="Cambria" panose="02040503050406030204" pitchFamily="18" charset="0"/>
              </a:rPr>
              <a:t>Chiến thắng Bạch Đằng cua Ngô Quyền đã chấm dứt hoàn toàn ách đô hộ của phong kiến phương Bắc, mở ra thời kì độc lập, tự chủ lâu dài cho dân tộc.</a:t>
            </a:r>
          </a:p>
        </p:txBody>
      </p:sp>
    </p:spTree>
    <p:extLst>
      <p:ext uri="{BB962C8B-B14F-4D97-AF65-F5344CB8AC3E}">
        <p14:creationId xmlns:p14="http://schemas.microsoft.com/office/powerpoint/2010/main" val="162955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óm tắt nhanh Khởi nghĩa Lý Bí Nước Vạn Xuân  Lịch sử tóm tắt_v720P">
            <a:hlinkClick r:id="" action="ppaction://media"/>
            <a:extLst>
              <a:ext uri="{FF2B5EF4-FFF2-40B4-BE49-F238E27FC236}">
                <a16:creationId xmlns:a16="http://schemas.microsoft.com/office/drawing/2014/main" id="{01EA85A2-ACD0-BE25-7E19-A53D6D5FB3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46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16934" y="1797685"/>
            <a:ext cx="6315075" cy="2862322"/>
          </a:xfrm>
          <a:prstGeom prst="rect">
            <a:avLst/>
          </a:prstGeom>
          <a:noFill/>
        </p:spPr>
        <p:txBody>
          <a:bodyPr wrap="square" rtlCol="0">
            <a:spAutoFit/>
          </a:bodyPr>
          <a:lstStyle/>
          <a:p>
            <a:pPr lvl="0" algn="ctr"/>
            <a:r>
              <a:rPr lang="en-US" sz="6000" b="1" dirty="0">
                <a:solidFill>
                  <a:prstClr val="white"/>
                </a:solidFill>
                <a:latin typeface="Calibri"/>
              </a:rPr>
              <a:t>N</a:t>
            </a:r>
            <a:r>
              <a:rPr lang="vi-VN" sz="6000" b="1" dirty="0">
                <a:solidFill>
                  <a:prstClr val="white"/>
                </a:solidFill>
                <a:latin typeface="Calibri"/>
              </a:rPr>
              <a:t>êu cảm xúc về các câu chuyện </a:t>
            </a:r>
            <a:r>
              <a:rPr lang="en-US" sz="6000" b="1" dirty="0">
                <a:solidFill>
                  <a:prstClr val="white"/>
                </a:solidFill>
                <a:latin typeface="Calibri"/>
              </a:rPr>
              <a:t>l</a:t>
            </a:r>
            <a:r>
              <a:rPr lang="vi-VN" sz="6000" b="1" dirty="0">
                <a:solidFill>
                  <a:prstClr val="white"/>
                </a:solidFill>
                <a:latin typeface="Calibri"/>
              </a:rPr>
              <a:t>ịch sử đã học.</a:t>
            </a:r>
            <a:endParaRPr kumimoji="0" lang="vi-VN" sz="6000" b="1" i="0" u="none" strike="noStrike" kern="1200" cap="none" spc="0" normalizeH="0" baseline="0" noProof="0" dirty="0">
              <a:ln>
                <a:noFill/>
              </a:ln>
              <a:solidFill>
                <a:prstClr val="white"/>
              </a:solidFill>
              <a:effectLst/>
              <a:uLnTx/>
              <a:uFillTx/>
              <a:latin typeface="Calibri"/>
            </a:endParaRPr>
          </a:p>
        </p:txBody>
      </p:sp>
    </p:spTree>
    <p:extLst>
      <p:ext uri="{BB962C8B-B14F-4D97-AF65-F5344CB8AC3E}">
        <p14:creationId xmlns:p14="http://schemas.microsoft.com/office/powerpoint/2010/main" val="4168347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032E0F4-3748-40C4-8311-5130A613B1CF}"/>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3" name="Picture 2" descr="Khởi Nghĩa Hai Bà Trưng: Nguyên nhân, diễn biến, và ý nghĩa">
            <a:extLst>
              <a:ext uri="{FF2B5EF4-FFF2-40B4-BE49-F238E27FC236}">
                <a16:creationId xmlns:a16="http://schemas.microsoft.com/office/drawing/2014/main" id="{73CB00B8-909D-CB71-7E65-B0F16427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435" y="1395424"/>
            <a:ext cx="6559100" cy="484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CB1E835-D993-409F-B4FF-B758B6ABD21A}"/>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Hai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Trưng</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6994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FE6058F9-6FFA-4E65-9BBC-EA70FCF2086B}"/>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6" name="Picture 2" descr="Ngô Quyền và kinh đô Cổ Loa - HOÀNG THÀNH THĂNG LONG">
            <a:extLst>
              <a:ext uri="{FF2B5EF4-FFF2-40B4-BE49-F238E27FC236}">
                <a16:creationId xmlns:a16="http://schemas.microsoft.com/office/drawing/2014/main" id="{8B028902-2D09-11E5-6E39-9DFAD3935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957" y="1389379"/>
            <a:ext cx="6490618" cy="45643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92ED26-DF9F-32BA-4EE3-FF6ECEDF2390}"/>
              </a:ext>
            </a:extLst>
          </p:cNvPr>
          <p:cNvSpPr txBox="1"/>
          <p:nvPr/>
        </p:nvSpPr>
        <p:spPr>
          <a:xfrm>
            <a:off x="392623" y="2829765"/>
            <a:ext cx="4039892" cy="144655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Ngô </a:t>
            </a:r>
            <a:r>
              <a:rPr lang="en-US" altLang="en-US" sz="44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Quyền</a:t>
            </a:r>
            <a:endParaRPr lang="en-US" altLang="en-US" sz="44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063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49BBDCD-F731-41AB-A3E7-A328ADD0F9E5}"/>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pic>
        <p:nvPicPr>
          <p:cNvPr id="4" name="Picture 4" descr="176. Khởi nghĩa Bà Triệu và những giá trị lịch sử trường tồn – Lược Sử Tộc  Việt">
            <a:extLst>
              <a:ext uri="{FF2B5EF4-FFF2-40B4-BE49-F238E27FC236}">
                <a16:creationId xmlns:a16="http://schemas.microsoft.com/office/drawing/2014/main" id="{A367FB03-9CC3-53B8-1286-0A975A12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28" y="1622424"/>
            <a:ext cx="6366511" cy="492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E9F80-8EB3-467C-BF56-A2DDFE85B2B0}"/>
              </a:ext>
            </a:extLst>
          </p:cNvPr>
          <p:cNvSpPr txBox="1"/>
          <p:nvPr/>
        </p:nvSpPr>
        <p:spPr>
          <a:xfrm>
            <a:off x="7368583" y="3037785"/>
            <a:ext cx="4556501"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Bà</a:t>
            </a:r>
            <a:r>
              <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8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Triệu</a:t>
            </a:r>
            <a:endParaRPr lang="en-US" altLang="en-US"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3575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11D3C7B5-A74A-46FA-9036-347335565507}"/>
              </a:ext>
            </a:extLst>
          </p:cNvPr>
          <p:cNvSpPr/>
          <p:nvPr/>
        </p:nvSpPr>
        <p:spPr>
          <a:xfrm>
            <a:off x="650929" y="216976"/>
            <a:ext cx="11158780" cy="65092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err="1">
                <a:solidFill>
                  <a:srgbClr val="FFFFFF"/>
                </a:solidFill>
                <a:latin typeface="Cambria" panose="02040503050406030204" pitchFamily="18" charset="0"/>
                <a:ea typeface="Cambria" panose="02040503050406030204" pitchFamily="18" charset="0"/>
                <a:sym typeface="Arial"/>
              </a:rPr>
              <a:t>Đây</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là</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cuộc</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khởi</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nghĩa</a:t>
            </a:r>
            <a:r>
              <a:rPr lang="en-US" sz="3733" b="1" kern="0" dirty="0">
                <a:solidFill>
                  <a:srgbClr val="FFFFFF"/>
                </a:solidFill>
                <a:latin typeface="Cambria" panose="02040503050406030204" pitchFamily="18" charset="0"/>
                <a:ea typeface="Cambria" panose="02040503050406030204" pitchFamily="18" charset="0"/>
                <a:sym typeface="Arial"/>
              </a:rPr>
              <a:t> </a:t>
            </a:r>
            <a:r>
              <a:rPr lang="en-US" sz="3733" b="1" kern="0" dirty="0" err="1">
                <a:solidFill>
                  <a:srgbClr val="FFFFFF"/>
                </a:solidFill>
                <a:latin typeface="Cambria" panose="02040503050406030204" pitchFamily="18" charset="0"/>
                <a:ea typeface="Cambria" panose="02040503050406030204" pitchFamily="18" charset="0"/>
                <a:sym typeface="Arial"/>
              </a:rPr>
              <a:t>nào</a:t>
            </a:r>
            <a:r>
              <a:rPr lang="en-US" sz="3733" b="1" kern="0" dirty="0">
                <a:solidFill>
                  <a:srgbClr val="FFFFFF"/>
                </a:solidFill>
                <a:latin typeface="Cambria" panose="02040503050406030204" pitchFamily="18" charset="0"/>
                <a:ea typeface="Cambria" panose="02040503050406030204" pitchFamily="18" charset="0"/>
                <a:sym typeface="Arial"/>
              </a:rPr>
              <a:t>?</a:t>
            </a:r>
          </a:p>
        </p:txBody>
      </p:sp>
      <p:sp>
        <p:nvSpPr>
          <p:cNvPr id="3" name="TextBox 2">
            <a:extLst>
              <a:ext uri="{FF2B5EF4-FFF2-40B4-BE49-F238E27FC236}">
                <a16:creationId xmlns:a16="http://schemas.microsoft.com/office/drawing/2014/main" id="{F02C2088-034F-4746-B273-A1CA2CE02AED}"/>
              </a:ext>
            </a:extLst>
          </p:cNvPr>
          <p:cNvSpPr txBox="1"/>
          <p:nvPr/>
        </p:nvSpPr>
        <p:spPr>
          <a:xfrm>
            <a:off x="7170550" y="3046740"/>
            <a:ext cx="4556501"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Khởi</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nghĩa</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p>
          <a:p>
            <a:pPr algn="ctr" defTabSz="1219170">
              <a:spcBef>
                <a:spcPct val="0"/>
              </a:spcBef>
              <a:buClr>
                <a:srgbClr val="000000"/>
              </a:buClr>
            </a:pP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Phùng</a:t>
            </a:r>
            <a:r>
              <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Hưng</a:t>
            </a:r>
            <a:endParaRPr lang="en-US" altLang="en-US" sz="40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4" descr="Khởi nghĩa Phùng Hưng: Nguyên nhân, kết quả và ý nghĩa?">
            <a:extLst>
              <a:ext uri="{FF2B5EF4-FFF2-40B4-BE49-F238E27FC236}">
                <a16:creationId xmlns:a16="http://schemas.microsoft.com/office/drawing/2014/main" id="{199BFC44-42A1-A72E-91BA-352D0E276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29" y="1713230"/>
            <a:ext cx="6111443" cy="4088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6769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74396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pic>
        <p:nvPicPr>
          <p:cNvPr id="3" name="Picture 2">
            <a:extLst>
              <a:ext uri="{FF2B5EF4-FFF2-40B4-BE49-F238E27FC236}">
                <a16:creationId xmlns:a16="http://schemas.microsoft.com/office/drawing/2014/main" id="{C8FC23DC-4E85-320D-5245-9268F385D749}"/>
              </a:ext>
            </a:extLst>
          </p:cNvPr>
          <p:cNvPicPr>
            <a:picLocks noChangeAspect="1"/>
          </p:cNvPicPr>
          <p:nvPr/>
        </p:nvPicPr>
        <p:blipFill>
          <a:blip r:embed="rId5"/>
          <a:stretch>
            <a:fillRect/>
          </a:stretch>
        </p:blipFill>
        <p:spPr>
          <a:xfrm>
            <a:off x="4776109" y="2999176"/>
            <a:ext cx="2456901" cy="1286367"/>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2. Kể chuyện về một số nhân vật tiêu biểu trong cuộc đấu tranh chống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TotalTime>
  <Words>609</Words>
  <Application>Microsoft Office PowerPoint</Application>
  <PresentationFormat>Widescreen</PresentationFormat>
  <Paragraphs>33</Paragraphs>
  <Slides>25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微软雅黑</vt:lpstr>
      <vt:lpstr>宋体</vt:lpstr>
      <vt:lpstr>Arial</vt:lpstr>
      <vt:lpstr>Calibri</vt:lpstr>
      <vt:lpstr>Calibri Light</vt:lpstr>
      <vt:lpstr>Cambria</vt:lpstr>
      <vt:lpstr>Lato</vt:lpstr>
      <vt:lpstr>Patrick Hand</vt:lpstr>
      <vt:lpstr>Roboto Condensed Light</vt:lpstr>
      <vt:lpstr>Times New Roman</vt:lpstr>
      <vt:lpstr>Office Theme</vt:lpstr>
      <vt:lpstr>1_Office Theme</vt:lpstr>
      <vt:lpstr>自定义设计方案</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2024-09-13T02:51:48Z</dcterms:created>
  <dcterms:modified xsi:type="dcterms:W3CDTF">2024-10-12T08:13:59Z</dcterms:modified>
</cp:coreProperties>
</file>