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71" r:id="rId6"/>
    <p:sldId id="256" r:id="rId7"/>
    <p:sldId id="272" r:id="rId8"/>
    <p:sldId id="478" r:id="rId9"/>
    <p:sldId id="257" r:id="rId10"/>
    <p:sldId id="504" r:id="rId11"/>
    <p:sldId id="258" r:id="rId12"/>
    <p:sldId id="259" r:id="rId13"/>
    <p:sldId id="260" r:id="rId14"/>
    <p:sldId id="261" r:id="rId15"/>
    <p:sldId id="511" r:id="rId16"/>
    <p:sldId id="262" r:id="rId17"/>
    <p:sldId id="263" r:id="rId18"/>
    <p:sldId id="264" r:id="rId19"/>
    <p:sldId id="513" r:id="rId20"/>
    <p:sldId id="514" r:id="rId21"/>
    <p:sldId id="512" r:id="rId22"/>
    <p:sldId id="266" r:id="rId23"/>
    <p:sldId id="267" r:id="rId24"/>
    <p:sldId id="268" r:id="rId25"/>
    <p:sldId id="269" r:id="rId26"/>
    <p:sldId id="270" r:id="rId27"/>
    <p:sldId id="505" r:id="rId28"/>
    <p:sldId id="515" r:id="rId29"/>
    <p:sldId id="279" r:id="rId30"/>
    <p:sldId id="280" r:id="rId31"/>
    <p:sldId id="510" r:id="rId32"/>
    <p:sldId id="516" r:id="rId33"/>
  </p:sldIdLst>
  <p:sldSz cx="18288000" cy="10287000"/>
  <p:notesSz cx="6858000" cy="9144000"/>
  <p:embeddedFontLst>
    <p:embeddedFont>
      <p:font typeface="#9Slide05 SVNHaptic Script" panose="00000500000000000000" pitchFamily="2" charset="0"/>
      <p:regular r:id="rId34"/>
    </p:embeddedFont>
    <p:embeddedFont>
      <p:font typeface="#9Slide05 SVNVictoria" panose="02000503000000020003" pitchFamily="2" charset="0"/>
      <p:regular r:id="rId35"/>
    </p:embeddedFont>
    <p:embeddedFont>
      <p:font typeface="#9Slide07 HoneyCream" pitchFamily="2" charset="0"/>
      <p:regular r:id="rId36"/>
    </p:embeddedFont>
    <p:embeddedFont>
      <p:font typeface="#9Slide07 Koni" pitchFamily="2" charset="0"/>
      <p:bold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Nunito" pitchFamily="2" charset="0"/>
      <p:regular r:id="rId42"/>
      <p:bold r:id="rId43"/>
      <p:italic r:id="rId44"/>
      <p:boldItalic r:id="rId45"/>
    </p:embeddedFont>
    <p:embeddedFont>
      <p:font typeface="Nunito Bold" charset="0"/>
      <p:regular r:id="rId46"/>
    </p:embeddedFont>
    <p:embeddedFont>
      <p:font typeface="open sans" panose="020B0606030504020204" pitchFamily="34" charset="0"/>
      <p:regular r:id="rId47"/>
      <p:bold r:id="rId48"/>
      <p:italic r:id="rId49"/>
      <p:boldItalic r:id="rId50"/>
    </p:embeddedFont>
    <p:embeddedFont>
      <p:font typeface="SVN-Newton" panose="02040603050506020204" pitchFamily="18" charset="0"/>
      <p:regular r:id="rId51"/>
    </p:embeddedFont>
    <p:embeddedFont>
      <p:font typeface="SVN-Ready" panose="02040603050506020204" pitchFamily="18" charset="0"/>
      <p:regular r:id="rId52"/>
    </p:embeddedFont>
    <p:embeddedFont>
      <p:font typeface="Tahoma" panose="020B0604030504040204" pitchFamily="34" charset="0"/>
      <p:regular r:id="rId53"/>
      <p:bold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EEC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1954" y="5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6.fntdata"/><Relationship Id="rId21" Type="http://schemas.openxmlformats.org/officeDocument/2006/relationships/slide" Target="slides/slide16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font" Target="fonts/font18.fntdata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CCC7F-4802-6EEB-801C-E27CAA24A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C4F85C-A108-D31E-17B0-032250FB0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1390E-CDA1-6261-0B38-C6B3FF85E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A9797-E4C2-FD41-0924-FC616E29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FBE64-FAC3-CB58-A569-ADA80A96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0CE31A6-424F-683E-0FA6-B96192609ED3}"/>
              </a:ext>
            </a:extLst>
          </p:cNvPr>
          <p:cNvSpPr/>
          <p:nvPr userDrawn="1"/>
        </p:nvSpPr>
        <p:spPr>
          <a:xfrm>
            <a:off x="9373" y="-92242"/>
            <a:ext cx="18317453" cy="10379243"/>
          </a:xfrm>
          <a:custGeom>
            <a:avLst/>
            <a:gdLst/>
            <a:ahLst/>
            <a:cxnLst/>
            <a:rect l="l" t="t" r="r" b="b"/>
            <a:pathLst>
              <a:path w="17895281" h="10060930">
                <a:moveTo>
                  <a:pt x="0" y="0"/>
                </a:moveTo>
                <a:lnTo>
                  <a:pt x="17895281" y="0"/>
                </a:lnTo>
                <a:lnTo>
                  <a:pt x="17895281" y="10060930"/>
                </a:lnTo>
                <a:lnTo>
                  <a:pt x="0" y="10060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80" t="-1449" b="-3891"/>
            </a:stretch>
          </a:blipFill>
        </p:spPr>
        <p:txBody>
          <a:bodyPr/>
          <a:lstStyle/>
          <a:p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047144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C8713-EE7C-60FA-89DB-C7313EA8F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2762B-F82C-7AA9-CDF7-304E5B00D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0513F-CE61-E2E5-801F-F7AB53FDA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3F5A4-9340-EDCA-9515-461705625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3581C-83A8-A0A8-DFCF-10EC41627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64789FF-9BA2-E369-AC9C-BA3DBCC36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517" t="27354" r="19795" b="5469"/>
          <a:stretch/>
        </p:blipFill>
        <p:spPr>
          <a:xfrm>
            <a:off x="0" y="-184292"/>
            <a:ext cx="18288000" cy="1065558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F4ADBA6-955F-3120-AC94-F688AE206245}"/>
              </a:ext>
            </a:extLst>
          </p:cNvPr>
          <p:cNvSpPr/>
          <p:nvPr userDrawn="1"/>
        </p:nvSpPr>
        <p:spPr>
          <a:xfrm>
            <a:off x="472240" y="313573"/>
            <a:ext cx="17343521" cy="9659855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220735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250C7-F462-3B95-3549-B01898DE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EFF90-43A7-0AF0-F932-3569C6F68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17F3F-9BD2-167E-49EE-6CFD129F0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7F29B-A034-0752-5D25-B8DADD97D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30AA7-5B67-8CBB-48A9-A511454D7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083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03F43-9ED5-FE85-75CC-09ED97920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A0E31-E636-85B9-F724-C3454A705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A12E5-A768-8822-45C7-8A6833590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1E845-B375-42D0-0A87-D8BCDB6F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2181EB-7414-513B-4363-4FFDFD842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D6A16-5824-D1C1-EE27-95B37C3CC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1802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9BCFF-37C5-742D-1D90-1173EAF15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770C-129C-7A9E-67F1-4D08D6ABD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E77AD3-9EE3-AB90-D46C-0AB679806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839BCA-6DB3-7242-1D7D-31700A0163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1E1451-3674-FB1E-18B2-250BD7C52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BF85C1-14CF-0C1B-EC92-86958A134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7160B5-EC7F-1968-5350-B29061ECC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75D0AF-4B44-9460-19E5-ABB6A0BA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10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59FD4-5DE9-D267-D948-CD107E69D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3806C-937D-026B-FB7C-6FA72518A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1862A-F58A-EDFB-73E3-8DEE8EE04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480D4-4541-35CF-0768-458E1358C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76F2712-12ED-3167-A653-18796F1D8C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296" b="10454"/>
          <a:stretch/>
        </p:blipFill>
        <p:spPr>
          <a:xfrm>
            <a:off x="0" y="-1"/>
            <a:ext cx="18288000" cy="1028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6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408CF-451A-1B25-3995-C52605D7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4E4718-EA00-1736-ED96-76553BA97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3C814-77C2-F54D-7582-BC962AB6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73D4A-4E36-8FDE-DEA6-10F1D6DA5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17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DF532-B047-D972-D633-F5D71C0A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9B07E-3350-59A1-82C5-9B2B9FE46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071601-703F-A582-8D0F-F911B5671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4DA5E-2575-2B2B-04CB-94DEA5DA0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57C51-A800-F91C-4613-F9A38D0F7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FF40C-DB04-07A3-8284-E623EE66B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00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E0903-295B-B1E4-96A0-C10248E0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CA5C7-FABD-86AC-4349-3D68DF052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34A80-BF9A-AA37-C055-8CB607377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5BBCC1-1448-52E8-EB33-6B8A2E1F6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DFD4B-85A4-F9D2-5653-D390D2866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1D158-B382-C625-9B0C-7EEDBFCD4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53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C0CA1-DEF7-237F-5480-C2DC1C258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8E88F3-85AD-1165-C726-D100BA826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FAC21-8A0C-E354-E9FD-5D28BB61C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3CFD4-1803-C30B-A13B-9D4FB3850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A2435-EF40-E1F5-590C-B350CFE5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96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D3FA62-434E-7841-E411-D46FA575E5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5D338F-EAB5-A185-E679-718C13EC8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EE212-E1B8-1F17-742D-399BB1DEB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10B22-1B2E-73CE-A0C4-7B4B13F7C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84CCA-653F-BE40-1C28-630802F44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433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296587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7489639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635777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639992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043448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116160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842088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878419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428226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673216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682572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1B199B-0AC4-4C7C-A0F9-CE5F1976B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EA590E3-EA33-445B-833A-CE05FFB8B5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6DE320-F4E0-4275-8330-DBFD34334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2024/8/25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50D7A7-86CE-4BBD-A8FD-BCFA6FA37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7F3FAB-CE11-4192-8BAA-E2A09D12F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732370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200E2-0CBE-4AEF-951C-CB2FADFD5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D828E96-1601-4D0B-8BB1-B9ABA3CDB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15BEA-CC5F-4558-904F-DE96431BE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2024/8/25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39F226-FFF3-41CC-BDEA-CC9F38961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F6A2FB-4991-4BC2-9551-587195D51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89605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8A79D-D2AD-446B-9CE1-4AC544F9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33955D8-E1DF-4782-B0E5-6EF553352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688045-2883-4A9D-948F-3C5B5548C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2024/8/25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49EFAC-5EBD-4360-BE7A-9883EFE28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FA7CA2-A4AF-43A6-B5A0-48D0C3DE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94247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32C429-77CD-4CA7-B792-BA914FC15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1FF9CC-5E0A-46BA-AEC0-E229A600E9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0C2703F-737A-4B37-8B4E-501089876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111D34-E945-4756-AD7F-22E73C70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2024/8/25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4FFA2A-ABCB-43B5-80B6-2AA87CE4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26AE415-25A5-445B-963B-E24993E6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318649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0CFFD6-F26E-45A0-B658-4858C978C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C4DE01-1EBA-4A2F-A99F-5C383299C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C700FE-95A0-4CC7-AFA4-B7F1759E4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22490CE-C526-4B62-AB97-BDE9DF090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8543E69-DA03-4A5A-B281-734BA07A60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52E7F58-82F6-4465-8095-DBAE50A8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2024/8/25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80AEC4-8140-4BC7-8AB6-97E32E55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E9AB299-A6A9-4F30-81C2-3DEB6514F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254695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28329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0A848CE-FF0C-482E-9A8E-9A29309DC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2024/8/25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BF32BAD-2D21-4B37-A171-518E5A1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FB698CF-DEF2-4343-82BA-CD0954605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8426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E5EB4A-0C14-4418-B8AB-4247185F0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AACAC0-5A19-49A7-9B83-0CF415794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F5CDE3-D72A-4393-8AD6-7F6AF2D8F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1D0F9A-B9B1-4D71-A50A-E5F5AFFFC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2024/8/25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3F6ABCD-AFD4-4509-AC3B-F3D8A1AD7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0050E3F-7657-461E-A14E-36864ADE8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5691186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97BE21-9438-4ACD-A74E-EDEDA7266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B51099-5EEA-4A5D-BD30-C0427FA73C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2228F75-76BB-4240-AE28-D507FC2CB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34FA160-EFA2-46E7-B40B-657969466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2024/8/25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C1EF44-FEAE-4375-8B1F-6032247D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7B3723-590E-426F-8A7D-374E736E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037566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641B4C-FA4A-481A-862F-6621F3EC6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91CCA5-60B9-4F1A-A6FA-EA63CDBB39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9B6C0C-2A4E-4ADD-A731-AD309E0C4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2024/8/25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11878A-111D-468C-B634-46C8A3636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2983A19-A37B-4F92-AA32-3255CFDCE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056322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0BD831-F214-47D2-B326-17713C91FA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BFD754-FC6C-48B0-9633-03533B6C4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189ADC-A323-4DAE-8080-BC45D1CB0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2024/8/25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DA0525-3079-48C1-A823-DBBF7DE80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8FBB0C-EAA3-410C-90C5-F73FF1789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835921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515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23372552-0D82-DCD9-5C9D-9CDF1655745A}"/>
              </a:ext>
            </a:extLst>
          </p:cNvPr>
          <p:cNvSpPr txBox="1"/>
          <p:nvPr userDrawn="1"/>
        </p:nvSpPr>
        <p:spPr>
          <a:xfrm>
            <a:off x="4772465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93E063-0870-5B7C-9244-063F36A9E5C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0015" y="-266700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0DFDD5-53BE-EFB6-7333-AEF77EFABBC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802" y="12306300"/>
            <a:ext cx="2487663" cy="255270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D07ABA18-3C9F-4989-10D5-08F3C0955BCD}"/>
              </a:ext>
            </a:extLst>
          </p:cNvPr>
          <p:cNvSpPr txBox="1"/>
          <p:nvPr userDrawn="1"/>
        </p:nvSpPr>
        <p:spPr>
          <a:xfrm>
            <a:off x="-7505394" y="2286000"/>
            <a:ext cx="102184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VN-Ready" panose="02040603050506020204" pitchFamily="18" charset="0"/>
                <a:ea typeface="+mn-ea"/>
                <a:cs typeface="Times New Roman" panose="02020603050405020304" pitchFamily="18" charset="0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A2547B-6F52-2CC3-F291-B28A7AA9A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9763D-1040-A8CB-2C8E-30DD56421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FFEF8-7E67-8AF2-C553-858F3AFBA3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F7DCB-AF61-43A1-ACC2-BC07373AB104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FFF94-A5DC-4453-2181-8B83C2FBAA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2C1F3-F8CA-24E4-55B9-C3FFE852C2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72851A5A-1F7A-1CA9-C9A5-CB6687F53300}"/>
              </a:ext>
            </a:extLst>
          </p:cNvPr>
          <p:cNvSpPr txBox="1"/>
          <p:nvPr userDrawn="1"/>
        </p:nvSpPr>
        <p:spPr>
          <a:xfrm>
            <a:off x="4772465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EB9049-504E-2E6E-FFEC-9852A348880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0015" y="-266700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0EFBF7-CFB3-2EB0-FF5E-3434547F232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802" y="12306300"/>
            <a:ext cx="2487663" cy="255270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11C688F2-3558-F877-922C-10E495C55210}"/>
              </a:ext>
            </a:extLst>
          </p:cNvPr>
          <p:cNvSpPr txBox="1"/>
          <p:nvPr userDrawn="1"/>
        </p:nvSpPr>
        <p:spPr>
          <a:xfrm>
            <a:off x="-7505394" y="2286000"/>
            <a:ext cx="102184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VN-Ready" panose="02040603050506020204" pitchFamily="18" charset="0"/>
                <a:ea typeface="+mn-ea"/>
                <a:cs typeface="Times New Roman" panose="02020603050405020304" pitchFamily="18" charset="0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3497824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91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B527DBA-DF9D-4717-A5D2-531CB0EF6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E3321B4-7E5C-45EB-AB37-4E7CEB51B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3DE458-05C9-46FF-A366-9EB645764B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67AEB-E9FD-4F71-8D43-C3BD7E9C8E3A}" type="datetimeFigureOut">
              <a:rPr lang="zh-CN" altLang="en-US" smtClean="0"/>
              <a:t>2024/8/25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E397AA-48FE-4B2A-B2B6-C0063BFD80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1F9B16-5096-47ED-9315-C8C5E0D54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5008630" y="-1323294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3619765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fade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72465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4"/>
          <a:srcRect l="14705" t="12418" r="5088" b="14774"/>
          <a:stretch/>
        </p:blipFill>
        <p:spPr>
          <a:xfrm>
            <a:off x="17585" y="0"/>
            <a:ext cx="18288000" cy="10287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0015" y="-266700"/>
            <a:ext cx="2487663" cy="25527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802" y="12306300"/>
            <a:ext cx="2487663" cy="2552700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-7505394" y="2286000"/>
            <a:ext cx="102184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VN-Ready" panose="02040603050506020204" pitchFamily="18" charset="0"/>
                <a:ea typeface="+mn-ea"/>
                <a:cs typeface="Times New Roman" panose="02020603050405020304" pitchFamily="18" charset="0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246609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2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11" Type="http://schemas.openxmlformats.org/officeDocument/2006/relationships/image" Target="../media/image75.sv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svg"/><Relationship Id="rId9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8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5" Type="http://schemas.openxmlformats.org/officeDocument/2006/relationships/image" Target="../media/image85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7BBAF8-E4F4-8A03-566E-8E6EACAB2C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36"/>
          <a:stretch/>
        </p:blipFill>
        <p:spPr>
          <a:xfrm>
            <a:off x="990600" y="2108835"/>
            <a:ext cx="6682081" cy="771920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D67A2CF-15C7-47E2-158D-36EF4E8A255F}"/>
              </a:ext>
            </a:extLst>
          </p:cNvPr>
          <p:cNvGrpSpPr/>
          <p:nvPr/>
        </p:nvGrpSpPr>
        <p:grpSpPr>
          <a:xfrm>
            <a:off x="8919805" y="2108835"/>
            <a:ext cx="7620000" cy="7911465"/>
            <a:chOff x="8919805" y="2108835"/>
            <a:chExt cx="7620000" cy="791146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F42D72D-FCFC-E494-A686-AAF170FB1F71}"/>
                </a:ext>
              </a:extLst>
            </p:cNvPr>
            <p:cNvCxnSpPr/>
            <p:nvPr/>
          </p:nvCxnSpPr>
          <p:spPr>
            <a:xfrm>
              <a:off x="8919805" y="2108835"/>
              <a:ext cx="0" cy="7911465"/>
            </a:xfrm>
            <a:prstGeom prst="line">
              <a:avLst/>
            </a:prstGeom>
            <a:ln w="2317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Lá cờ Tổ Quốc Việt Nam kích thước chiều rộng lá cờ bằng 2/3 chiều">
              <a:extLst>
                <a:ext uri="{FF2B5EF4-FFF2-40B4-BE49-F238E27FC236}">
                  <a16:creationId xmlns:a16="http://schemas.microsoft.com/office/drawing/2014/main" id="{AFFEC748-20DE-AFC1-570B-4637E268E8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9805" y="2108835"/>
              <a:ext cx="7620000" cy="5191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4B96575-9F24-FF07-502C-02CA9FE912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5117" y="-342900"/>
            <a:ext cx="14637765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7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BB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9" name="TextBox 6"/>
          <p:cNvSpPr txBox="1"/>
          <p:nvPr/>
        </p:nvSpPr>
        <p:spPr>
          <a:xfrm>
            <a:off x="811823" y="641244"/>
            <a:ext cx="16687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Hoàn </a:t>
            </a:r>
            <a:r>
              <a:rPr lang="en-US" sz="48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thành</a:t>
            </a:r>
            <a:r>
              <a:rPr lang="en-US" sz="4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8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phiếu</a:t>
            </a:r>
            <a:r>
              <a:rPr lang="en-US" sz="4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8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học</a:t>
            </a:r>
            <a:r>
              <a:rPr lang="en-US" sz="4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8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tập</a:t>
            </a:r>
            <a:r>
              <a:rPr lang="en-US" sz="4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8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sau</a:t>
            </a:r>
            <a:r>
              <a:rPr lang="en-US" sz="4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: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B94F261-1F62-8EAD-0AEC-CB3009A335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997173"/>
              </p:ext>
            </p:extLst>
          </p:nvPr>
        </p:nvGraphicFramePr>
        <p:xfrm>
          <a:off x="800100" y="1604824"/>
          <a:ext cx="16687800" cy="76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53700">
                  <a:extLst>
                    <a:ext uri="{9D8B030D-6E8A-4147-A177-3AD203B41FA5}">
                      <a16:colId xmlns:a16="http://schemas.microsoft.com/office/drawing/2014/main" val="2994840906"/>
                    </a:ext>
                  </a:extLst>
                </a:gridCol>
                <a:gridCol w="6134100">
                  <a:extLst>
                    <a:ext uri="{9D8B030D-6E8A-4147-A177-3AD203B41FA5}">
                      <a16:colId xmlns:a16="http://schemas.microsoft.com/office/drawing/2014/main" val="545171753"/>
                    </a:ext>
                  </a:extLst>
                </a:gridCol>
              </a:tblGrid>
              <a:tr h="8640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Mức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độ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đoàn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kết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của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tổ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hoặc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tập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thể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lớp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8553492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Bạn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chấm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bao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nhiêu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điểm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về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mức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độ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đoàn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kết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của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tổ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/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lớp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?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127560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Để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đánh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giá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về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mức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độ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đoàn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kết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thầy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/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cô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/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các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bạn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sẽ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chấm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tổ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/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lớp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bao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nhiêu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điểm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?, </a:t>
                      </a:r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518200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Từ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đầu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năm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đến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giờ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tổ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của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bạn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có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ai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giận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nhau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không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?, …</a:t>
                      </a:r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412937"/>
                  </a:ext>
                </a:extLst>
              </a:tr>
              <a:tr h="8640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i="1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Các</a:t>
                      </a:r>
                      <a:r>
                        <a:rPr lang="en-US" sz="3600" b="1" i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b="1" i="1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vấn</a:t>
                      </a:r>
                      <a:r>
                        <a:rPr lang="en-US" sz="3600" b="1" i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b="1" i="1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đề</a:t>
                      </a:r>
                      <a:r>
                        <a:rPr lang="en-US" sz="3600" b="1" i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b="1" i="1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thường</a:t>
                      </a:r>
                      <a:r>
                        <a:rPr lang="en-US" sz="3600" b="1" i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b="1" i="1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nảy</a:t>
                      </a:r>
                      <a:r>
                        <a:rPr lang="en-US" sz="3600" b="1" i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b="1" i="1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sinh</a:t>
                      </a:r>
                      <a:r>
                        <a:rPr lang="en-US" sz="3600" b="1" i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b="1" i="1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giữa</a:t>
                      </a:r>
                      <a:r>
                        <a:rPr lang="en-US" sz="3600" b="1" i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b="1" i="1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các</a:t>
                      </a:r>
                      <a:r>
                        <a:rPr lang="en-US" sz="3600" b="1" i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b="1" i="1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thành</a:t>
                      </a:r>
                      <a:r>
                        <a:rPr lang="en-US" sz="3600" b="1" i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b="1" i="1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viên</a:t>
                      </a:r>
                      <a:r>
                        <a:rPr lang="en-US" sz="3600" b="1" i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b="1" i="1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trong</a:t>
                      </a:r>
                      <a:r>
                        <a:rPr lang="en-US" sz="3600" b="1" i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b="1" i="1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tổ</a:t>
                      </a:r>
                      <a:r>
                        <a:rPr lang="en-US" sz="3600" b="1" i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(</a:t>
                      </a:r>
                      <a:r>
                        <a:rPr lang="en-US" sz="3600" b="1" i="1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lớp</a:t>
                      </a:r>
                      <a:r>
                        <a:rPr lang="en-US" sz="3600" b="1" i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)</a:t>
                      </a:r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540311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Trong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tổ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của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bạn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vấn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đề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thường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gặp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nhất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giữa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các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thành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viên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trong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tổ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là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gì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?</a:t>
                      </a:r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1530342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algn="l"/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Vấn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đề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nào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trong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tổ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/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lớp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xảy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ra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giữa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các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bạn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học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sinh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nhiều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nhất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/>
                        </a:rPr>
                        <a:t>?, …</a:t>
                      </a:r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97881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BB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797819" y="351478"/>
            <a:ext cx="11013181" cy="7001822"/>
          </a:xfrm>
          <a:custGeom>
            <a:avLst/>
            <a:gdLst/>
            <a:ahLst/>
            <a:cxnLst/>
            <a:rect l="l" t="t" r="r" b="b"/>
            <a:pathLst>
              <a:path w="10239631" h="5444883">
                <a:moveTo>
                  <a:pt x="0" y="0"/>
                </a:moveTo>
                <a:lnTo>
                  <a:pt x="10239631" y="0"/>
                </a:lnTo>
                <a:lnTo>
                  <a:pt x="10239631" y="5444883"/>
                </a:lnTo>
                <a:lnTo>
                  <a:pt x="0" y="5444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09600" y="7124700"/>
            <a:ext cx="10134600" cy="2545883"/>
          </a:xfrm>
          <a:custGeom>
            <a:avLst/>
            <a:gdLst/>
            <a:ahLst/>
            <a:cxnLst/>
            <a:rect l="l" t="t" r="r" b="b"/>
            <a:pathLst>
              <a:path w="11310680" h="1450809">
                <a:moveTo>
                  <a:pt x="0" y="0"/>
                </a:moveTo>
                <a:lnTo>
                  <a:pt x="11310680" y="0"/>
                </a:lnTo>
                <a:lnTo>
                  <a:pt x="11310680" y="1450809"/>
                </a:lnTo>
                <a:lnTo>
                  <a:pt x="0" y="1450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07" r="-1307"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4174FB-8209-7945-613A-B39AF969FA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797" y="2659853"/>
            <a:ext cx="6363384" cy="47286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94D655-F298-A599-F782-E65F1A8D18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870" y="5053577"/>
            <a:ext cx="7462844" cy="232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AB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3448880-9A54-90F2-E409-1254A1A5F1DA}"/>
              </a:ext>
            </a:extLst>
          </p:cNvPr>
          <p:cNvSpPr txBox="1"/>
          <p:nvPr/>
        </p:nvSpPr>
        <p:spPr>
          <a:xfrm>
            <a:off x="8507429" y="3643184"/>
            <a:ext cx="91440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Không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lắng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nghe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nhau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Không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chia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sẻ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Nói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những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lời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không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hay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sau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lưng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bạn</a:t>
            </a:r>
            <a:endParaRPr lang="en-US" sz="66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Tranh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giành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nhau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;…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CA35A3-F0C5-3D04-0AF5-19AA2CE99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50" y="316235"/>
            <a:ext cx="17210500" cy="3359187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0" y="2933700"/>
            <a:ext cx="7543800" cy="7379677"/>
          </a:xfrm>
          <a:custGeom>
            <a:avLst/>
            <a:gdLst/>
            <a:ahLst/>
            <a:cxnLst/>
            <a:rect l="l" t="t" r="r" b="b"/>
            <a:pathLst>
              <a:path w="6267662" h="5852429">
                <a:moveTo>
                  <a:pt x="0" y="0"/>
                </a:moveTo>
                <a:lnTo>
                  <a:pt x="6267662" y="0"/>
                </a:lnTo>
                <a:lnTo>
                  <a:pt x="6267662" y="5852429"/>
                </a:lnTo>
                <a:lnTo>
                  <a:pt x="0" y="58524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5A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316236"/>
            <a:ext cx="8789787" cy="9654528"/>
            <a:chOff x="0" y="0"/>
            <a:chExt cx="18054802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7910022" cy="19686257"/>
            </a:xfrm>
            <a:custGeom>
              <a:avLst/>
              <a:gdLst/>
              <a:ahLst/>
              <a:cxnLst/>
              <a:rect l="l" t="t" r="r" b="b"/>
              <a:pathLst>
                <a:path w="17910022" h="19686257">
                  <a:moveTo>
                    <a:pt x="0" y="0"/>
                  </a:moveTo>
                  <a:lnTo>
                    <a:pt x="17910022" y="0"/>
                  </a:lnTo>
                  <a:lnTo>
                    <a:pt x="17910022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8054802" cy="19831038"/>
            </a:xfrm>
            <a:custGeom>
              <a:avLst/>
              <a:gdLst/>
              <a:ahLst/>
              <a:cxnLst/>
              <a:rect l="l" t="t" r="r" b="b"/>
              <a:pathLst>
                <a:path w="18054802" h="19831038">
                  <a:moveTo>
                    <a:pt x="17910022" y="19686257"/>
                  </a:moveTo>
                  <a:lnTo>
                    <a:pt x="18054802" y="19686257"/>
                  </a:lnTo>
                  <a:lnTo>
                    <a:pt x="18054802" y="19831038"/>
                  </a:lnTo>
                  <a:lnTo>
                    <a:pt x="17910022" y="19831038"/>
                  </a:lnTo>
                  <a:lnTo>
                    <a:pt x="179100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17910022" y="144780"/>
                  </a:moveTo>
                  <a:lnTo>
                    <a:pt x="18054802" y="144780"/>
                  </a:lnTo>
                  <a:lnTo>
                    <a:pt x="18054802" y="19686257"/>
                  </a:lnTo>
                  <a:lnTo>
                    <a:pt x="17910022" y="19686257"/>
                  </a:lnTo>
                  <a:lnTo>
                    <a:pt x="17910022" y="144780"/>
                  </a:lnTo>
                  <a:close/>
                  <a:moveTo>
                    <a:pt x="144780" y="19686257"/>
                  </a:moveTo>
                  <a:lnTo>
                    <a:pt x="17910022" y="19686257"/>
                  </a:lnTo>
                  <a:lnTo>
                    <a:pt x="179100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17910022" y="0"/>
                  </a:moveTo>
                  <a:lnTo>
                    <a:pt x="18054802" y="0"/>
                  </a:lnTo>
                  <a:lnTo>
                    <a:pt x="18054802" y="144780"/>
                  </a:lnTo>
                  <a:lnTo>
                    <a:pt x="17910022" y="144780"/>
                  </a:lnTo>
                  <a:lnTo>
                    <a:pt x="179100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7910022" y="0"/>
                  </a:lnTo>
                  <a:lnTo>
                    <a:pt x="179100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9582190" y="2649551"/>
            <a:ext cx="7913407" cy="6884664"/>
          </a:xfrm>
          <a:custGeom>
            <a:avLst/>
            <a:gdLst/>
            <a:ahLst/>
            <a:cxnLst/>
            <a:rect l="l" t="t" r="r" b="b"/>
            <a:pathLst>
              <a:path w="7913407" h="6884664">
                <a:moveTo>
                  <a:pt x="0" y="0"/>
                </a:moveTo>
                <a:lnTo>
                  <a:pt x="7913407" y="0"/>
                </a:lnTo>
                <a:lnTo>
                  <a:pt x="7913407" y="6884664"/>
                </a:lnTo>
                <a:lnTo>
                  <a:pt x="0" y="6884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49898" y="316236"/>
            <a:ext cx="8439889" cy="9654528"/>
            <a:chOff x="0" y="0"/>
            <a:chExt cx="17336088" cy="19831037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17191308" cy="19686257"/>
            </a:xfrm>
            <a:custGeom>
              <a:avLst/>
              <a:gdLst/>
              <a:ahLst/>
              <a:cxnLst/>
              <a:rect l="l" t="t" r="r" b="b"/>
              <a:pathLst>
                <a:path w="17191308" h="19686257">
                  <a:moveTo>
                    <a:pt x="0" y="0"/>
                  </a:moveTo>
                  <a:lnTo>
                    <a:pt x="17191308" y="0"/>
                  </a:lnTo>
                  <a:lnTo>
                    <a:pt x="17191308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7336088" cy="19831038"/>
            </a:xfrm>
            <a:custGeom>
              <a:avLst/>
              <a:gdLst/>
              <a:ahLst/>
              <a:cxnLst/>
              <a:rect l="l" t="t" r="r" b="b"/>
              <a:pathLst>
                <a:path w="17336088" h="19831038">
                  <a:moveTo>
                    <a:pt x="17191309" y="19686257"/>
                  </a:moveTo>
                  <a:lnTo>
                    <a:pt x="17336088" y="19686257"/>
                  </a:lnTo>
                  <a:lnTo>
                    <a:pt x="17336088" y="19831038"/>
                  </a:lnTo>
                  <a:lnTo>
                    <a:pt x="17191309" y="19831038"/>
                  </a:lnTo>
                  <a:lnTo>
                    <a:pt x="17191309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17191309" y="144780"/>
                  </a:moveTo>
                  <a:lnTo>
                    <a:pt x="17336088" y="144780"/>
                  </a:lnTo>
                  <a:lnTo>
                    <a:pt x="17336088" y="19686257"/>
                  </a:lnTo>
                  <a:lnTo>
                    <a:pt x="17191309" y="19686257"/>
                  </a:lnTo>
                  <a:lnTo>
                    <a:pt x="17191309" y="144780"/>
                  </a:lnTo>
                  <a:close/>
                  <a:moveTo>
                    <a:pt x="144780" y="19686257"/>
                  </a:moveTo>
                  <a:lnTo>
                    <a:pt x="17191309" y="19686257"/>
                  </a:lnTo>
                  <a:lnTo>
                    <a:pt x="17191309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17191309" y="0"/>
                  </a:moveTo>
                  <a:lnTo>
                    <a:pt x="17336088" y="0"/>
                  </a:lnTo>
                  <a:lnTo>
                    <a:pt x="17336088" y="144780"/>
                  </a:lnTo>
                  <a:lnTo>
                    <a:pt x="17191309" y="144780"/>
                  </a:lnTo>
                  <a:lnTo>
                    <a:pt x="1719130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7191309" y="0"/>
                  </a:lnTo>
                  <a:lnTo>
                    <a:pt x="1719130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792404" y="2792963"/>
            <a:ext cx="7665796" cy="5295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Tìm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hiểu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về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cách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giải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quyết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các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vấn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đề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</a:p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nảy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sinh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trong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mối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quan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hệ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bạn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bè</a:t>
            </a:r>
            <a:endParaRPr lang="en-US" sz="6000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algn="ctr">
              <a:lnSpc>
                <a:spcPts val="8400"/>
              </a:lnSpc>
              <a:spcBef>
                <a:spcPct val="0"/>
              </a:spcBef>
            </a:pPr>
            <a:endParaRPr lang="en-US" sz="6000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EEC02F-C22F-B95D-8616-92CD73310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922" y="946305"/>
            <a:ext cx="7821846" cy="2139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71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413026" y="841057"/>
            <a:ext cx="11658600" cy="8263416"/>
          </a:xfrm>
          <a:custGeom>
            <a:avLst/>
            <a:gdLst/>
            <a:ahLst/>
            <a:cxnLst/>
            <a:rect l="l" t="t" r="r" b="b"/>
            <a:pathLst>
              <a:path w="9027317" h="9130030">
                <a:moveTo>
                  <a:pt x="0" y="0"/>
                </a:moveTo>
                <a:lnTo>
                  <a:pt x="9027317" y="0"/>
                </a:lnTo>
                <a:lnTo>
                  <a:pt x="9027317" y="9130030"/>
                </a:lnTo>
                <a:lnTo>
                  <a:pt x="0" y="91300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268200" y="614181"/>
            <a:ext cx="5499699" cy="35650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Xác</a:t>
            </a:r>
            <a:r>
              <a:rPr lang="en-US" sz="399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định</a:t>
            </a:r>
            <a:r>
              <a:rPr lang="en-US" sz="399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nguyên</a:t>
            </a:r>
            <a:r>
              <a:rPr lang="en-US" sz="399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nhân</a:t>
            </a:r>
            <a:r>
              <a:rPr lang="en-US" sz="399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nảy</a:t>
            </a:r>
            <a:r>
              <a:rPr lang="en-US" sz="399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sinh</a:t>
            </a:r>
            <a:r>
              <a:rPr lang="en-US" sz="399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các</a:t>
            </a:r>
            <a:r>
              <a:rPr lang="en-US" sz="399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vấn</a:t>
            </a:r>
            <a:r>
              <a:rPr lang="en-US" sz="399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đề</a:t>
            </a:r>
            <a:r>
              <a:rPr lang="en-US" sz="399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trong</a:t>
            </a:r>
            <a:r>
              <a:rPr lang="en-US" sz="399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tình</a:t>
            </a:r>
            <a:r>
              <a:rPr lang="en-US" sz="399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bạn</a:t>
            </a:r>
            <a:r>
              <a:rPr lang="en-US" sz="399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và</a:t>
            </a:r>
            <a:r>
              <a:rPr lang="en-US" sz="399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đề</a:t>
            </a:r>
            <a:r>
              <a:rPr lang="en-US" sz="399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xuất</a:t>
            </a:r>
            <a:r>
              <a:rPr lang="en-US" sz="399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cách</a:t>
            </a:r>
            <a:r>
              <a:rPr lang="en-US" sz="399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giải</a:t>
            </a:r>
            <a:r>
              <a:rPr lang="en-US" sz="399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quyết</a:t>
            </a:r>
            <a:endParaRPr lang="en-US" sz="3999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algn="ctr">
              <a:lnSpc>
                <a:spcPts val="5599"/>
              </a:lnSpc>
              <a:spcBef>
                <a:spcPct val="0"/>
              </a:spcBef>
            </a:pPr>
            <a:endParaRPr lang="en-US" sz="3999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5DE5D5-2262-322D-0D1A-3B4CDF530B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983" y="4644881"/>
            <a:ext cx="6277046" cy="4801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71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C0E06DD-8980-3A28-A25F-C9B962D2C368}"/>
              </a:ext>
            </a:extLst>
          </p:cNvPr>
          <p:cNvSpPr txBox="1"/>
          <p:nvPr/>
        </p:nvSpPr>
        <p:spPr>
          <a:xfrm>
            <a:off x="838200" y="1197943"/>
            <a:ext cx="4703532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5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Cách</a:t>
            </a: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giải</a:t>
            </a: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quyết</a:t>
            </a:r>
            <a:endParaRPr lang="en-US" sz="5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00B7900C-3C0C-A5D4-6E4E-D7775D218D6B}"/>
              </a:ext>
            </a:extLst>
          </p:cNvPr>
          <p:cNvSpPr/>
          <p:nvPr/>
        </p:nvSpPr>
        <p:spPr>
          <a:xfrm>
            <a:off x="4953000" y="1071084"/>
            <a:ext cx="11658600" cy="8263416"/>
          </a:xfrm>
          <a:custGeom>
            <a:avLst/>
            <a:gdLst/>
            <a:ahLst/>
            <a:cxnLst/>
            <a:rect l="l" t="t" r="r" b="b"/>
            <a:pathLst>
              <a:path w="9027317" h="9130030">
                <a:moveTo>
                  <a:pt x="0" y="0"/>
                </a:moveTo>
                <a:lnTo>
                  <a:pt x="9027317" y="0"/>
                </a:lnTo>
                <a:lnTo>
                  <a:pt x="9027317" y="9130030"/>
                </a:lnTo>
                <a:lnTo>
                  <a:pt x="0" y="91300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0C8234-2B78-22D7-F75E-95094BDF18FB}"/>
              </a:ext>
            </a:extLst>
          </p:cNvPr>
          <p:cNvSpPr txBox="1"/>
          <p:nvPr/>
        </p:nvSpPr>
        <p:spPr>
          <a:xfrm>
            <a:off x="9448800" y="4789556"/>
            <a:ext cx="32015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Hiểu</a:t>
            </a:r>
            <a:r>
              <a:rPr lang="en-US" sz="4000" dirty="0"/>
              <a:t> </a:t>
            </a:r>
            <a:r>
              <a:rPr lang="en-US" sz="4000" dirty="0" err="1"/>
              <a:t>lầm</a:t>
            </a:r>
            <a:r>
              <a:rPr lang="en-US" sz="4000" dirty="0"/>
              <a:t> </a:t>
            </a:r>
            <a:r>
              <a:rPr lang="en-US" sz="4000" dirty="0" err="1"/>
              <a:t>nhau</a:t>
            </a:r>
            <a:endParaRPr lang="en-US" sz="4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E72615-E6DA-0C21-A628-DE9D0B120D8F}"/>
              </a:ext>
            </a:extLst>
          </p:cNvPr>
          <p:cNvSpPr txBox="1"/>
          <p:nvPr/>
        </p:nvSpPr>
        <p:spPr>
          <a:xfrm>
            <a:off x="5882640" y="2781300"/>
            <a:ext cx="21516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Nóng</a:t>
            </a:r>
            <a:r>
              <a:rPr lang="en-US" sz="4000" dirty="0"/>
              <a:t> </a:t>
            </a:r>
            <a:r>
              <a:rPr lang="en-US" sz="4000" dirty="0" err="1"/>
              <a:t>nảy</a:t>
            </a:r>
            <a:endParaRPr lang="en-US" sz="4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3DDC93-E612-771C-5BD6-29202C4E717E}"/>
              </a:ext>
            </a:extLst>
          </p:cNvPr>
          <p:cNvSpPr txBox="1"/>
          <p:nvPr/>
        </p:nvSpPr>
        <p:spPr>
          <a:xfrm>
            <a:off x="9759359" y="1260277"/>
            <a:ext cx="20458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Hay </a:t>
            </a:r>
            <a:r>
              <a:rPr lang="en-US" sz="4000" dirty="0" err="1"/>
              <a:t>tự</a:t>
            </a:r>
            <a:r>
              <a:rPr lang="en-US" sz="4000" dirty="0"/>
              <a:t> </a:t>
            </a:r>
            <a:r>
              <a:rPr lang="en-US" sz="4000" dirty="0" err="1"/>
              <a:t>ái</a:t>
            </a:r>
            <a:endParaRPr lang="en-US" sz="4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AFE463-75A1-913E-0D63-5BCEBFF27E16}"/>
              </a:ext>
            </a:extLst>
          </p:cNvPr>
          <p:cNvSpPr txBox="1"/>
          <p:nvPr/>
        </p:nvSpPr>
        <p:spPr>
          <a:xfrm>
            <a:off x="5748319" y="6438900"/>
            <a:ext cx="2270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hỏi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endParaRPr lang="en-US" sz="3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13AED4-3844-CA08-64CA-E5D3F3B6512C}"/>
              </a:ext>
            </a:extLst>
          </p:cNvPr>
          <p:cNvSpPr txBox="1"/>
          <p:nvPr/>
        </p:nvSpPr>
        <p:spPr>
          <a:xfrm>
            <a:off x="9849411" y="8019184"/>
            <a:ext cx="2270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Ngại</a:t>
            </a:r>
            <a:endParaRPr lang="en-US" sz="3200" dirty="0"/>
          </a:p>
          <a:p>
            <a:pPr algn="ctr"/>
            <a:r>
              <a:rPr lang="en-US" sz="3200" dirty="0"/>
              <a:t>chia </a:t>
            </a:r>
            <a:r>
              <a:rPr lang="en-US" sz="3200" dirty="0" err="1"/>
              <a:t>sẻ</a:t>
            </a:r>
            <a:endParaRPr lang="en-US" sz="3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6EFF61-61F4-317A-932B-4EB199EE636D}"/>
              </a:ext>
            </a:extLst>
          </p:cNvPr>
          <p:cNvSpPr txBox="1"/>
          <p:nvPr/>
        </p:nvSpPr>
        <p:spPr>
          <a:xfrm>
            <a:off x="13487400" y="6591300"/>
            <a:ext cx="2270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chịu</a:t>
            </a:r>
            <a:endParaRPr lang="en-US" sz="3200" dirty="0"/>
          </a:p>
          <a:p>
            <a:pPr algn="ctr"/>
            <a:r>
              <a:rPr lang="en-US" sz="3200" dirty="0" err="1"/>
              <a:t>mở</a:t>
            </a:r>
            <a:r>
              <a:rPr lang="en-US" sz="3200" dirty="0"/>
              <a:t> </a:t>
            </a:r>
            <a:r>
              <a:rPr lang="en-US" sz="3200" dirty="0" err="1"/>
              <a:t>lòng</a:t>
            </a:r>
            <a:endParaRPr lang="en-US" sz="3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323626-88C9-001C-67EF-4ACD85DADC43}"/>
              </a:ext>
            </a:extLst>
          </p:cNvPr>
          <p:cNvSpPr txBox="1"/>
          <p:nvPr/>
        </p:nvSpPr>
        <p:spPr>
          <a:xfrm>
            <a:off x="13639800" y="2842855"/>
            <a:ext cx="227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……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CB5CC1-8007-7168-A3A4-AC5F77095883}"/>
              </a:ext>
            </a:extLst>
          </p:cNvPr>
          <p:cNvSpPr txBox="1"/>
          <p:nvPr/>
        </p:nvSpPr>
        <p:spPr>
          <a:xfrm>
            <a:off x="609600" y="2508225"/>
            <a:ext cx="4191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nóng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nảy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thì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mình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chỗ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khác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chơi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khỏi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cãi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nhau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lúc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đang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mất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bình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tĩnh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nghĩ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đến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lúc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vui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vẻ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cùng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chơi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cùng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chia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sẻ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với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nhau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tạo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cảm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xúc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tích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cực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hơn</a:t>
            </a:r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46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8288003" cy="10287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0A63183-CEFC-8AA1-CAE9-43293E79BCE7}"/>
              </a:ext>
            </a:extLst>
          </p:cNvPr>
          <p:cNvGrpSpPr/>
          <p:nvPr/>
        </p:nvGrpSpPr>
        <p:grpSpPr>
          <a:xfrm>
            <a:off x="571162" y="1280549"/>
            <a:ext cx="18499916" cy="10287891"/>
            <a:chOff x="571162" y="1280549"/>
            <a:chExt cx="18499916" cy="1028789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162" y="1280549"/>
              <a:ext cx="18499916" cy="1028789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EB3ABBC-375F-1080-5DC3-DF30048EF538}"/>
                </a:ext>
              </a:extLst>
            </p:cNvPr>
            <p:cNvSpPr txBox="1"/>
            <p:nvPr/>
          </p:nvSpPr>
          <p:spPr>
            <a:xfrm>
              <a:off x="2133600" y="4487734"/>
              <a:ext cx="8839200" cy="378565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Nhắm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mắt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nghĩ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mà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dạo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gần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đây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nảy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mâu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thuẫn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hoặc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môt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tình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huống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mâu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thuẫn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từng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mà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chưa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giải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quyết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endPara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hành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giải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quyết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vấn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đề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“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bí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kíp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vừa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xác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định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C5816F9-1E11-4DD2-125F-3F6D6BB5AE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947" y="0"/>
            <a:ext cx="14808467" cy="216426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249" y="324818"/>
            <a:ext cx="5294163" cy="264708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4762" y="-178659"/>
            <a:ext cx="2194751" cy="4041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17F39C-13F6-B496-B0D0-F5BFBE98D5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792" y="1391087"/>
            <a:ext cx="16228959" cy="75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594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F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9088717" cy="9654528"/>
            <a:chOff x="0" y="0"/>
            <a:chExt cx="1866882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8524044" cy="19686257"/>
            </a:xfrm>
            <a:custGeom>
              <a:avLst/>
              <a:gdLst/>
              <a:ahLst/>
              <a:cxnLst/>
              <a:rect l="l" t="t" r="r" b="b"/>
              <a:pathLst>
                <a:path w="18524044" h="19686257">
                  <a:moveTo>
                    <a:pt x="0" y="0"/>
                  </a:moveTo>
                  <a:lnTo>
                    <a:pt x="18524044" y="0"/>
                  </a:lnTo>
                  <a:lnTo>
                    <a:pt x="1852404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8668823" cy="19831038"/>
            </a:xfrm>
            <a:custGeom>
              <a:avLst/>
              <a:gdLst/>
              <a:ahLst/>
              <a:cxnLst/>
              <a:rect l="l" t="t" r="r" b="b"/>
              <a:pathLst>
                <a:path w="18668823" h="19831038">
                  <a:moveTo>
                    <a:pt x="18524043" y="19686257"/>
                  </a:moveTo>
                  <a:lnTo>
                    <a:pt x="18668823" y="19686257"/>
                  </a:lnTo>
                  <a:lnTo>
                    <a:pt x="18668823" y="19831038"/>
                  </a:lnTo>
                  <a:lnTo>
                    <a:pt x="18524043" y="19831038"/>
                  </a:lnTo>
                  <a:lnTo>
                    <a:pt x="18524043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18524043" y="144780"/>
                  </a:moveTo>
                  <a:lnTo>
                    <a:pt x="18668823" y="144780"/>
                  </a:lnTo>
                  <a:lnTo>
                    <a:pt x="18668823" y="19686257"/>
                  </a:lnTo>
                  <a:lnTo>
                    <a:pt x="18524043" y="19686257"/>
                  </a:lnTo>
                  <a:lnTo>
                    <a:pt x="18524043" y="144780"/>
                  </a:lnTo>
                  <a:close/>
                  <a:moveTo>
                    <a:pt x="144780" y="19686257"/>
                  </a:moveTo>
                  <a:lnTo>
                    <a:pt x="18524043" y="19686257"/>
                  </a:lnTo>
                  <a:lnTo>
                    <a:pt x="18524043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18524043" y="0"/>
                  </a:moveTo>
                  <a:lnTo>
                    <a:pt x="18668823" y="0"/>
                  </a:lnTo>
                  <a:lnTo>
                    <a:pt x="18668823" y="144780"/>
                  </a:lnTo>
                  <a:lnTo>
                    <a:pt x="18524043" y="144780"/>
                  </a:lnTo>
                  <a:lnTo>
                    <a:pt x="1852404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524043" y="0"/>
                  </a:lnTo>
                  <a:lnTo>
                    <a:pt x="1852404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614478" y="1773691"/>
            <a:ext cx="8529522" cy="7783189"/>
          </a:xfrm>
          <a:custGeom>
            <a:avLst/>
            <a:gdLst/>
            <a:ahLst/>
            <a:cxnLst/>
            <a:rect l="l" t="t" r="r" b="b"/>
            <a:pathLst>
              <a:path w="8529522" h="7783189">
                <a:moveTo>
                  <a:pt x="0" y="0"/>
                </a:moveTo>
                <a:lnTo>
                  <a:pt x="8529522" y="0"/>
                </a:lnTo>
                <a:lnTo>
                  <a:pt x="8529522" y="7783189"/>
                </a:lnTo>
                <a:lnTo>
                  <a:pt x="0" y="77831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9860552" y="316236"/>
            <a:ext cx="8015696" cy="9654528"/>
            <a:chOff x="0" y="0"/>
            <a:chExt cx="16464768" cy="19831037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16319989" cy="19686257"/>
            </a:xfrm>
            <a:custGeom>
              <a:avLst/>
              <a:gdLst/>
              <a:ahLst/>
              <a:cxnLst/>
              <a:rect l="l" t="t" r="r" b="b"/>
              <a:pathLst>
                <a:path w="16319989" h="19686257">
                  <a:moveTo>
                    <a:pt x="0" y="0"/>
                  </a:moveTo>
                  <a:lnTo>
                    <a:pt x="16319989" y="0"/>
                  </a:lnTo>
                  <a:lnTo>
                    <a:pt x="16319989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6464769" cy="19831038"/>
            </a:xfrm>
            <a:custGeom>
              <a:avLst/>
              <a:gdLst/>
              <a:ahLst/>
              <a:cxnLst/>
              <a:rect l="l" t="t" r="r" b="b"/>
              <a:pathLst>
                <a:path w="16464769" h="19831038">
                  <a:moveTo>
                    <a:pt x="16319988" y="19686257"/>
                  </a:moveTo>
                  <a:lnTo>
                    <a:pt x="16464769" y="19686257"/>
                  </a:lnTo>
                  <a:lnTo>
                    <a:pt x="16464769" y="19831038"/>
                  </a:lnTo>
                  <a:lnTo>
                    <a:pt x="16319988" y="19831038"/>
                  </a:lnTo>
                  <a:lnTo>
                    <a:pt x="16319988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16319988" y="144780"/>
                  </a:moveTo>
                  <a:lnTo>
                    <a:pt x="16464769" y="144780"/>
                  </a:lnTo>
                  <a:lnTo>
                    <a:pt x="16464769" y="19686257"/>
                  </a:lnTo>
                  <a:lnTo>
                    <a:pt x="16319988" y="19686257"/>
                  </a:lnTo>
                  <a:lnTo>
                    <a:pt x="16319988" y="144780"/>
                  </a:lnTo>
                  <a:close/>
                  <a:moveTo>
                    <a:pt x="144780" y="19686257"/>
                  </a:moveTo>
                  <a:lnTo>
                    <a:pt x="16319988" y="19686257"/>
                  </a:lnTo>
                  <a:lnTo>
                    <a:pt x="16319988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16319988" y="0"/>
                  </a:moveTo>
                  <a:lnTo>
                    <a:pt x="16464769" y="0"/>
                  </a:lnTo>
                  <a:lnTo>
                    <a:pt x="16464769" y="144780"/>
                  </a:lnTo>
                  <a:lnTo>
                    <a:pt x="16319988" y="144780"/>
                  </a:lnTo>
                  <a:lnTo>
                    <a:pt x="1631998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6319988" y="0"/>
                  </a:lnTo>
                  <a:lnTo>
                    <a:pt x="1631998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0450286" y="4209744"/>
            <a:ext cx="6847114" cy="5441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Mỗi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nhóm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đưa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ra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tình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huống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mâu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thuẫn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hiểu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lầm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để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cùng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giải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quyết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Sắm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vai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thể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hiện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cách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giải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quyết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tình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huống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mâu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thuẫn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trước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lớp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30F467-2178-70C0-BB04-B7268A29C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5795" y="873838"/>
            <a:ext cx="8015696" cy="3163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D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914400" y="495300"/>
            <a:ext cx="16459200" cy="9440221"/>
          </a:xfrm>
          <a:custGeom>
            <a:avLst/>
            <a:gdLst/>
            <a:ahLst/>
            <a:cxnLst/>
            <a:rect l="l" t="t" r="r" b="b"/>
            <a:pathLst>
              <a:path w="13645662" h="8434827">
                <a:moveTo>
                  <a:pt x="0" y="0"/>
                </a:moveTo>
                <a:lnTo>
                  <a:pt x="13645662" y="0"/>
                </a:lnTo>
                <a:lnTo>
                  <a:pt x="13645662" y="8434827"/>
                </a:lnTo>
                <a:lnTo>
                  <a:pt x="0" y="84348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6" r="-1246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9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0265" y="0"/>
            <a:ext cx="5707296" cy="5831075"/>
          </a:xfrm>
          <a:custGeom>
            <a:avLst/>
            <a:gdLst/>
            <a:ahLst/>
            <a:cxnLst/>
            <a:rect l="l" t="t" r="r" b="b"/>
            <a:pathLst>
              <a:path w="5707296" h="5831075">
                <a:moveTo>
                  <a:pt x="0" y="0"/>
                </a:moveTo>
                <a:lnTo>
                  <a:pt x="5707296" y="0"/>
                </a:lnTo>
                <a:lnTo>
                  <a:pt x="5707296" y="5831075"/>
                </a:lnTo>
                <a:lnTo>
                  <a:pt x="0" y="5831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892" r="-71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04801" y="5005305"/>
            <a:ext cx="5355455" cy="5848663"/>
          </a:xfrm>
          <a:custGeom>
            <a:avLst/>
            <a:gdLst/>
            <a:ahLst/>
            <a:cxnLst/>
            <a:rect l="l" t="t" r="r" b="b"/>
            <a:pathLst>
              <a:path w="5355455" h="5848663">
                <a:moveTo>
                  <a:pt x="0" y="0"/>
                </a:moveTo>
                <a:lnTo>
                  <a:pt x="5355455" y="0"/>
                </a:lnTo>
                <a:lnTo>
                  <a:pt x="5355455" y="5848664"/>
                </a:lnTo>
                <a:lnTo>
                  <a:pt x="0" y="5848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569" t="-4577" r="-763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104801" y="-17589"/>
            <a:ext cx="5355455" cy="5848663"/>
          </a:xfrm>
          <a:custGeom>
            <a:avLst/>
            <a:gdLst/>
            <a:ahLst/>
            <a:cxnLst/>
            <a:rect l="l" t="t" r="r" b="b"/>
            <a:pathLst>
              <a:path w="5355455" h="5848663">
                <a:moveTo>
                  <a:pt x="0" y="0"/>
                </a:moveTo>
                <a:lnTo>
                  <a:pt x="5355455" y="0"/>
                </a:lnTo>
                <a:lnTo>
                  <a:pt x="5355455" y="5848664"/>
                </a:lnTo>
                <a:lnTo>
                  <a:pt x="0" y="5848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569" t="-4577" r="-763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067383" y="5005305"/>
            <a:ext cx="5355455" cy="5848663"/>
          </a:xfrm>
          <a:custGeom>
            <a:avLst/>
            <a:gdLst/>
            <a:ahLst/>
            <a:cxnLst/>
            <a:rect l="l" t="t" r="r" b="b"/>
            <a:pathLst>
              <a:path w="5355455" h="5848663">
                <a:moveTo>
                  <a:pt x="0" y="0"/>
                </a:moveTo>
                <a:lnTo>
                  <a:pt x="5355455" y="0"/>
                </a:lnTo>
                <a:lnTo>
                  <a:pt x="5355455" y="5848664"/>
                </a:lnTo>
                <a:lnTo>
                  <a:pt x="0" y="5848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569" t="-4577" r="-763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067383" y="-17589"/>
            <a:ext cx="5355455" cy="5848663"/>
          </a:xfrm>
          <a:custGeom>
            <a:avLst/>
            <a:gdLst/>
            <a:ahLst/>
            <a:cxnLst/>
            <a:rect l="l" t="t" r="r" b="b"/>
            <a:pathLst>
              <a:path w="5355455" h="5848663">
                <a:moveTo>
                  <a:pt x="0" y="0"/>
                </a:moveTo>
                <a:lnTo>
                  <a:pt x="5355455" y="0"/>
                </a:lnTo>
                <a:lnTo>
                  <a:pt x="5355455" y="5848664"/>
                </a:lnTo>
                <a:lnTo>
                  <a:pt x="0" y="5848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569" t="-4577" r="-763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035883" y="5005305"/>
            <a:ext cx="5355455" cy="5848663"/>
          </a:xfrm>
          <a:custGeom>
            <a:avLst/>
            <a:gdLst/>
            <a:ahLst/>
            <a:cxnLst/>
            <a:rect l="l" t="t" r="r" b="b"/>
            <a:pathLst>
              <a:path w="5355455" h="5848663">
                <a:moveTo>
                  <a:pt x="0" y="0"/>
                </a:moveTo>
                <a:lnTo>
                  <a:pt x="5355455" y="0"/>
                </a:lnTo>
                <a:lnTo>
                  <a:pt x="5355455" y="5848664"/>
                </a:lnTo>
                <a:lnTo>
                  <a:pt x="0" y="5848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569" t="-4577" r="-763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35883" y="-17589"/>
            <a:ext cx="5355455" cy="5848663"/>
          </a:xfrm>
          <a:custGeom>
            <a:avLst/>
            <a:gdLst/>
            <a:ahLst/>
            <a:cxnLst/>
            <a:rect l="l" t="t" r="r" b="b"/>
            <a:pathLst>
              <a:path w="5355455" h="5848663">
                <a:moveTo>
                  <a:pt x="0" y="0"/>
                </a:moveTo>
                <a:lnTo>
                  <a:pt x="5355455" y="0"/>
                </a:lnTo>
                <a:lnTo>
                  <a:pt x="5355455" y="5848664"/>
                </a:lnTo>
                <a:lnTo>
                  <a:pt x="0" y="5848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569" t="-4577" r="-763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10265" y="5022894"/>
            <a:ext cx="5707296" cy="5831075"/>
          </a:xfrm>
          <a:custGeom>
            <a:avLst/>
            <a:gdLst/>
            <a:ahLst/>
            <a:cxnLst/>
            <a:rect l="l" t="t" r="r" b="b"/>
            <a:pathLst>
              <a:path w="5707296" h="5831075">
                <a:moveTo>
                  <a:pt x="0" y="0"/>
                </a:moveTo>
                <a:lnTo>
                  <a:pt x="5707296" y="0"/>
                </a:lnTo>
                <a:lnTo>
                  <a:pt x="5707296" y="5831075"/>
                </a:lnTo>
                <a:lnTo>
                  <a:pt x="0" y="5831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892" r="-7167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611312" y="2095500"/>
            <a:ext cx="13899102" cy="6946836"/>
            <a:chOff x="0" y="0"/>
            <a:chExt cx="3660669" cy="182961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660669" cy="1829619"/>
            </a:xfrm>
            <a:custGeom>
              <a:avLst/>
              <a:gdLst/>
              <a:ahLst/>
              <a:cxnLst/>
              <a:rect l="l" t="t" r="r" b="b"/>
              <a:pathLst>
                <a:path w="3660669" h="1829619">
                  <a:moveTo>
                    <a:pt x="0" y="0"/>
                  </a:moveTo>
                  <a:lnTo>
                    <a:pt x="3660669" y="0"/>
                  </a:lnTo>
                  <a:lnTo>
                    <a:pt x="3660669" y="1829619"/>
                  </a:lnTo>
                  <a:lnTo>
                    <a:pt x="0" y="1829619"/>
                  </a:lnTo>
                  <a:close/>
                </a:path>
              </a:pathLst>
            </a:custGeom>
            <a:solidFill>
              <a:srgbClr val="FDF8F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660669" cy="18677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5400000">
            <a:off x="224367" y="-241956"/>
            <a:ext cx="4468897" cy="4917631"/>
          </a:xfrm>
          <a:custGeom>
            <a:avLst/>
            <a:gdLst/>
            <a:ahLst/>
            <a:cxnLst/>
            <a:rect l="l" t="t" r="r" b="b"/>
            <a:pathLst>
              <a:path w="4468897" h="4917631">
                <a:moveTo>
                  <a:pt x="0" y="0"/>
                </a:moveTo>
                <a:lnTo>
                  <a:pt x="4468897" y="0"/>
                </a:lnTo>
                <a:lnTo>
                  <a:pt x="4468897" y="4917631"/>
                </a:lnTo>
                <a:lnTo>
                  <a:pt x="0" y="4917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754826" y="1500110"/>
            <a:ext cx="1109264" cy="1038548"/>
          </a:xfrm>
          <a:custGeom>
            <a:avLst/>
            <a:gdLst/>
            <a:ahLst/>
            <a:cxnLst/>
            <a:rect l="l" t="t" r="r" b="b"/>
            <a:pathLst>
              <a:path w="1109264" h="1038548">
                <a:moveTo>
                  <a:pt x="0" y="0"/>
                </a:moveTo>
                <a:lnTo>
                  <a:pt x="1109263" y="0"/>
                </a:lnTo>
                <a:lnTo>
                  <a:pt x="1109263" y="1038548"/>
                </a:lnTo>
                <a:lnTo>
                  <a:pt x="0" y="1038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120716" y="7745817"/>
            <a:ext cx="2184492" cy="2184492"/>
          </a:xfrm>
          <a:custGeom>
            <a:avLst/>
            <a:gdLst/>
            <a:ahLst/>
            <a:cxnLst/>
            <a:rect l="l" t="t" r="r" b="b"/>
            <a:pathLst>
              <a:path w="2184492" h="2184492">
                <a:moveTo>
                  <a:pt x="0" y="0"/>
                </a:moveTo>
                <a:lnTo>
                  <a:pt x="2184492" y="0"/>
                </a:lnTo>
                <a:lnTo>
                  <a:pt x="2184492" y="2184491"/>
                </a:lnTo>
                <a:lnTo>
                  <a:pt x="0" y="21844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629813" y="3188729"/>
            <a:ext cx="6863753" cy="6968277"/>
          </a:xfrm>
          <a:custGeom>
            <a:avLst/>
            <a:gdLst/>
            <a:ahLst/>
            <a:cxnLst/>
            <a:rect l="l" t="t" r="r" b="b"/>
            <a:pathLst>
              <a:path w="6863753" h="6968277">
                <a:moveTo>
                  <a:pt x="0" y="0"/>
                </a:moveTo>
                <a:lnTo>
                  <a:pt x="6863753" y="0"/>
                </a:lnTo>
                <a:lnTo>
                  <a:pt x="6863753" y="6968277"/>
                </a:lnTo>
                <a:lnTo>
                  <a:pt x="0" y="69682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745110" y="8292641"/>
            <a:ext cx="7315200" cy="2670048"/>
          </a:xfrm>
          <a:custGeom>
            <a:avLst/>
            <a:gdLst/>
            <a:ahLst/>
            <a:cxnLst/>
            <a:rect l="l" t="t" r="r" b="b"/>
            <a:pathLst>
              <a:path w="7315200" h="2670048">
                <a:moveTo>
                  <a:pt x="0" y="0"/>
                </a:moveTo>
                <a:lnTo>
                  <a:pt x="7315200" y="0"/>
                </a:lnTo>
                <a:lnTo>
                  <a:pt x="7315200" y="2670048"/>
                </a:lnTo>
                <a:lnTo>
                  <a:pt x="0" y="26700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9DE05A6-EBB0-673C-E893-F18C737A0E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0550" y="-422867"/>
            <a:ext cx="17625064" cy="97483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C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366654" y="316236"/>
            <a:ext cx="17464146" cy="9654528"/>
            <a:chOff x="0" y="0"/>
            <a:chExt cx="23987303" cy="19831037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23842522" cy="19686257"/>
            </a:xfrm>
            <a:custGeom>
              <a:avLst/>
              <a:gdLst/>
              <a:ahLst/>
              <a:cxnLst/>
              <a:rect l="l" t="t" r="r" b="b"/>
              <a:pathLst>
                <a:path w="23842522" h="19686257">
                  <a:moveTo>
                    <a:pt x="0" y="0"/>
                  </a:moveTo>
                  <a:lnTo>
                    <a:pt x="23842522" y="0"/>
                  </a:lnTo>
                  <a:lnTo>
                    <a:pt x="23842522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3987303" cy="19831038"/>
            </a:xfrm>
            <a:custGeom>
              <a:avLst/>
              <a:gdLst/>
              <a:ahLst/>
              <a:cxnLst/>
              <a:rect l="l" t="t" r="r" b="b"/>
              <a:pathLst>
                <a:path w="23987303" h="19831038">
                  <a:moveTo>
                    <a:pt x="23842523" y="19686257"/>
                  </a:moveTo>
                  <a:lnTo>
                    <a:pt x="23987303" y="19686257"/>
                  </a:lnTo>
                  <a:lnTo>
                    <a:pt x="23987303" y="19831038"/>
                  </a:lnTo>
                  <a:lnTo>
                    <a:pt x="23842523" y="19831038"/>
                  </a:lnTo>
                  <a:lnTo>
                    <a:pt x="23842523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23842523" y="144780"/>
                  </a:moveTo>
                  <a:lnTo>
                    <a:pt x="23987303" y="144780"/>
                  </a:lnTo>
                  <a:lnTo>
                    <a:pt x="23987303" y="19686257"/>
                  </a:lnTo>
                  <a:lnTo>
                    <a:pt x="23842523" y="19686257"/>
                  </a:lnTo>
                  <a:lnTo>
                    <a:pt x="23842523" y="144780"/>
                  </a:lnTo>
                  <a:close/>
                  <a:moveTo>
                    <a:pt x="144780" y="19686257"/>
                  </a:moveTo>
                  <a:lnTo>
                    <a:pt x="23842523" y="19686257"/>
                  </a:lnTo>
                  <a:lnTo>
                    <a:pt x="23842523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23842523" y="0"/>
                  </a:moveTo>
                  <a:lnTo>
                    <a:pt x="23987303" y="0"/>
                  </a:lnTo>
                  <a:lnTo>
                    <a:pt x="23987303" y="144780"/>
                  </a:lnTo>
                  <a:lnTo>
                    <a:pt x="23842523" y="144780"/>
                  </a:lnTo>
                  <a:lnTo>
                    <a:pt x="23842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842523" y="0"/>
                  </a:lnTo>
                  <a:lnTo>
                    <a:pt x="23842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097726" y="5336939"/>
            <a:ext cx="16275874" cy="42750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→ Trong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tình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huống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này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, Nam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có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thể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hẹn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Long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nói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chuyện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riêng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và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trao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đổi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với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bạn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rằng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việc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chép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bài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là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hành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động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vi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phạm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quy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chế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thi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,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sẽ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gây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ảnh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hưởng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xấu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đến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cả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người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chép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bài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và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người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cho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chép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. Nam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nên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tâm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sự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với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bạn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nhiều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hơn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,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đồng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thời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cũng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có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thể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đề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nghị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sẽ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cùng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học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với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Long,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hỗ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trợ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bạn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trong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học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tập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.</a:t>
            </a:r>
          </a:p>
          <a:p>
            <a:pPr algn="just">
              <a:lnSpc>
                <a:spcPts val="5599"/>
              </a:lnSpc>
              <a:spcBef>
                <a:spcPct val="0"/>
              </a:spcBef>
            </a:pPr>
            <a:endParaRPr lang="en-US" sz="4400" i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Nunito Bold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38B86581-B9C6-A82D-F0F7-71D72F228F7B}"/>
              </a:ext>
            </a:extLst>
          </p:cNvPr>
          <p:cNvSpPr/>
          <p:nvPr/>
        </p:nvSpPr>
        <p:spPr>
          <a:xfrm>
            <a:off x="914400" y="1028700"/>
            <a:ext cx="16459200" cy="3886200"/>
          </a:xfrm>
          <a:custGeom>
            <a:avLst/>
            <a:gdLst/>
            <a:ahLst/>
            <a:cxnLst/>
            <a:rect l="l" t="t" r="r" b="b"/>
            <a:pathLst>
              <a:path w="13645662" h="8434827">
                <a:moveTo>
                  <a:pt x="0" y="0"/>
                </a:moveTo>
                <a:lnTo>
                  <a:pt x="13645662" y="0"/>
                </a:lnTo>
                <a:lnTo>
                  <a:pt x="13645662" y="8434827"/>
                </a:lnTo>
                <a:lnTo>
                  <a:pt x="0" y="84348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6" t="-19609" r="-1246" b="-123311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C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366654" y="316236"/>
            <a:ext cx="17464146" cy="9654528"/>
            <a:chOff x="0" y="0"/>
            <a:chExt cx="23987303" cy="19831037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23842522" cy="19686257"/>
            </a:xfrm>
            <a:custGeom>
              <a:avLst/>
              <a:gdLst/>
              <a:ahLst/>
              <a:cxnLst/>
              <a:rect l="l" t="t" r="r" b="b"/>
              <a:pathLst>
                <a:path w="23842522" h="19686257">
                  <a:moveTo>
                    <a:pt x="0" y="0"/>
                  </a:moveTo>
                  <a:lnTo>
                    <a:pt x="23842522" y="0"/>
                  </a:lnTo>
                  <a:lnTo>
                    <a:pt x="23842522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3987303" cy="19831038"/>
            </a:xfrm>
            <a:custGeom>
              <a:avLst/>
              <a:gdLst/>
              <a:ahLst/>
              <a:cxnLst/>
              <a:rect l="l" t="t" r="r" b="b"/>
              <a:pathLst>
                <a:path w="23987303" h="19831038">
                  <a:moveTo>
                    <a:pt x="23842523" y="19686257"/>
                  </a:moveTo>
                  <a:lnTo>
                    <a:pt x="23987303" y="19686257"/>
                  </a:lnTo>
                  <a:lnTo>
                    <a:pt x="23987303" y="19831038"/>
                  </a:lnTo>
                  <a:lnTo>
                    <a:pt x="23842523" y="19831038"/>
                  </a:lnTo>
                  <a:lnTo>
                    <a:pt x="23842523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23842523" y="144780"/>
                  </a:moveTo>
                  <a:lnTo>
                    <a:pt x="23987303" y="144780"/>
                  </a:lnTo>
                  <a:lnTo>
                    <a:pt x="23987303" y="19686257"/>
                  </a:lnTo>
                  <a:lnTo>
                    <a:pt x="23842523" y="19686257"/>
                  </a:lnTo>
                  <a:lnTo>
                    <a:pt x="23842523" y="144780"/>
                  </a:lnTo>
                  <a:close/>
                  <a:moveTo>
                    <a:pt x="144780" y="19686257"/>
                  </a:moveTo>
                  <a:lnTo>
                    <a:pt x="23842523" y="19686257"/>
                  </a:lnTo>
                  <a:lnTo>
                    <a:pt x="23842523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23842523" y="0"/>
                  </a:moveTo>
                  <a:lnTo>
                    <a:pt x="23987303" y="0"/>
                  </a:lnTo>
                  <a:lnTo>
                    <a:pt x="23987303" y="144780"/>
                  </a:lnTo>
                  <a:lnTo>
                    <a:pt x="23842523" y="144780"/>
                  </a:lnTo>
                  <a:lnTo>
                    <a:pt x="23842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842523" y="0"/>
                  </a:lnTo>
                  <a:lnTo>
                    <a:pt x="23842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10" name="Freeform 6">
            <a:extLst>
              <a:ext uri="{FF2B5EF4-FFF2-40B4-BE49-F238E27FC236}">
                <a16:creationId xmlns:a16="http://schemas.microsoft.com/office/drawing/2014/main" id="{D4145FEA-302B-5751-E132-8347D248290B}"/>
              </a:ext>
            </a:extLst>
          </p:cNvPr>
          <p:cNvSpPr/>
          <p:nvPr/>
        </p:nvSpPr>
        <p:spPr>
          <a:xfrm>
            <a:off x="609600" y="647700"/>
            <a:ext cx="16459200" cy="4792021"/>
          </a:xfrm>
          <a:custGeom>
            <a:avLst/>
            <a:gdLst/>
            <a:ahLst/>
            <a:cxnLst/>
            <a:rect l="l" t="t" r="r" b="b"/>
            <a:pathLst>
              <a:path w="13645662" h="8434827">
                <a:moveTo>
                  <a:pt x="0" y="0"/>
                </a:moveTo>
                <a:lnTo>
                  <a:pt x="13645662" y="0"/>
                </a:lnTo>
                <a:lnTo>
                  <a:pt x="13645662" y="8434827"/>
                </a:lnTo>
                <a:lnTo>
                  <a:pt x="0" y="84348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6" t="-96998" r="-1246" b="-1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07226" y="4533900"/>
            <a:ext cx="16383000" cy="4993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endParaRPr sz="24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→ Trong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tình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huống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này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, My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có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thể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trò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chuyện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với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Trang, My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nên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hỏi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thăm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xem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Trang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dạo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này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bận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công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việc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gì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và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bày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tỏ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hết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những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nỗi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băn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khoăn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của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mình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với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bạn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. Sau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khi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hiểu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hơn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về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nhau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và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những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nỗi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băn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khoăn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được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giải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quyết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, My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cũng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có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thể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đề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bạt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tham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gia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cùng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đội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văn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nghệ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của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trường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hay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tham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gia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hỗ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trợ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,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chơi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cùng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các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bạn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8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-300368" y="0"/>
            <a:ext cx="18896702" cy="5503664"/>
          </a:xfrm>
          <a:custGeom>
            <a:avLst/>
            <a:gdLst/>
            <a:ahLst/>
            <a:cxnLst/>
            <a:rect l="l" t="t" r="r" b="b"/>
            <a:pathLst>
              <a:path w="18896702" h="5503664">
                <a:moveTo>
                  <a:pt x="0" y="0"/>
                </a:moveTo>
                <a:lnTo>
                  <a:pt x="18896702" y="0"/>
                </a:lnTo>
                <a:lnTo>
                  <a:pt x="18896702" y="5503664"/>
                </a:lnTo>
                <a:lnTo>
                  <a:pt x="0" y="55036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6010589"/>
            <a:ext cx="3939921" cy="4114800"/>
          </a:xfrm>
          <a:custGeom>
            <a:avLst/>
            <a:gdLst/>
            <a:ahLst/>
            <a:cxnLst/>
            <a:rect l="l" t="t" r="r" b="b"/>
            <a:pathLst>
              <a:path w="3939921" h="4114800">
                <a:moveTo>
                  <a:pt x="0" y="0"/>
                </a:moveTo>
                <a:lnTo>
                  <a:pt x="3939921" y="0"/>
                </a:lnTo>
                <a:lnTo>
                  <a:pt x="39399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577571">
            <a:off x="224342" y="561368"/>
            <a:ext cx="3715579" cy="2945441"/>
          </a:xfrm>
          <a:custGeom>
            <a:avLst/>
            <a:gdLst/>
            <a:ahLst/>
            <a:cxnLst/>
            <a:rect l="l" t="t" r="r" b="b"/>
            <a:pathLst>
              <a:path w="3715579" h="2945441">
                <a:moveTo>
                  <a:pt x="0" y="0"/>
                </a:moveTo>
                <a:lnTo>
                  <a:pt x="3715579" y="0"/>
                </a:lnTo>
                <a:lnTo>
                  <a:pt x="3715579" y="2945440"/>
                </a:lnTo>
                <a:lnTo>
                  <a:pt x="0" y="29454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CD42B1-F4DD-EC07-BD19-9851D89A41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235515"/>
            <a:ext cx="12344400" cy="8525821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14004153" y="6010589"/>
            <a:ext cx="3929634" cy="4114800"/>
          </a:xfrm>
          <a:custGeom>
            <a:avLst/>
            <a:gdLst/>
            <a:ahLst/>
            <a:cxnLst/>
            <a:rect l="l" t="t" r="r" b="b"/>
            <a:pathLst>
              <a:path w="3929634" h="4114800">
                <a:moveTo>
                  <a:pt x="0" y="0"/>
                </a:moveTo>
                <a:lnTo>
                  <a:pt x="3929634" y="0"/>
                </a:lnTo>
                <a:lnTo>
                  <a:pt x="39296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25A95B-9B54-1BD1-F436-2677C1491DD9}"/>
              </a:ext>
            </a:extLst>
          </p:cNvPr>
          <p:cNvSpPr txBox="1"/>
          <p:nvPr/>
        </p:nvSpPr>
        <p:spPr>
          <a:xfrm>
            <a:off x="4212811" y="3710335"/>
            <a:ext cx="102351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Mỗi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nhóm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đưa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ra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một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tình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huống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mâu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thuẫn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,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hiểu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lầm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để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cùng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giải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quyết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.</a:t>
            </a:r>
          </a:p>
          <a:p>
            <a:pPr algn="ctr"/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Sắm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vai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thể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hiện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cách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giải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quyết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</a:p>
          <a:p>
            <a:pPr algn="ctr"/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tình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huống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mâu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thuẫn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trước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lớp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ED3CB6-F309-4635-1A88-9A0D775745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49315" y="2667809"/>
            <a:ext cx="3749365" cy="12010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7EB4B4-4A76-D6A9-4272-03BEAC74932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52850" y="168784"/>
            <a:ext cx="13558679" cy="983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249" y="324818"/>
            <a:ext cx="5294163" cy="264708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4762" y="-178659"/>
            <a:ext cx="2194751" cy="4041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485666"/>
            <a:ext cx="15087600" cy="697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373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ùng bạn xử lí bất hòa - Đạo đức 3 _ Hoc10">
            <a:hlinkClick r:id="" action="ppaction://media"/>
            <a:extLst>
              <a:ext uri="{FF2B5EF4-FFF2-40B4-BE49-F238E27FC236}">
                <a16:creationId xmlns:a16="http://schemas.microsoft.com/office/drawing/2014/main" id="{C09AE6D0-D3C1-656D-E0CE-749F58D58F2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7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21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4C4305-EEC9-C9ED-6A16-7441A7746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18288000" cy="270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2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6FA4BF41-4099-D0F9-9632-ADEF7162C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1070" y="4762500"/>
            <a:ext cx="9383283" cy="516255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5B4A42F-422E-7208-788D-F410CC4E7120}"/>
              </a:ext>
            </a:extLst>
          </p:cNvPr>
          <p:cNvSpPr/>
          <p:nvPr/>
        </p:nvSpPr>
        <p:spPr>
          <a:xfrm>
            <a:off x="372350" y="2971799"/>
            <a:ext cx="12238751" cy="1361453"/>
          </a:xfrm>
          <a:prstGeom prst="roundRect">
            <a:avLst>
              <a:gd name="adj" fmla="val 3390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endParaRPr lang="en-US" sz="6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7C2345C-88CD-B503-6872-1D94D1C3CF3A}"/>
              </a:ext>
            </a:extLst>
          </p:cNvPr>
          <p:cNvSpPr/>
          <p:nvPr/>
        </p:nvSpPr>
        <p:spPr>
          <a:xfrm>
            <a:off x="372350" y="4762501"/>
            <a:ext cx="8771651" cy="1361453"/>
          </a:xfrm>
          <a:prstGeom prst="roundRect">
            <a:avLst>
              <a:gd name="adj" fmla="val 3390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en-US" sz="6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11D301B-513C-FE88-B769-73716694B289}"/>
              </a:ext>
            </a:extLst>
          </p:cNvPr>
          <p:cNvGrpSpPr/>
          <p:nvPr/>
        </p:nvGrpSpPr>
        <p:grpSpPr>
          <a:xfrm>
            <a:off x="1481571" y="961403"/>
            <a:ext cx="8938779" cy="1881338"/>
            <a:chOff x="1070809" y="-317525"/>
            <a:chExt cx="7783325" cy="125422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CABFFD0-970F-0781-9768-B079D75D0CC2}"/>
                </a:ext>
              </a:extLst>
            </p:cNvPr>
            <p:cNvSpPr/>
            <p:nvPr/>
          </p:nvSpPr>
          <p:spPr>
            <a:xfrm>
              <a:off x="1070809" y="-317525"/>
              <a:ext cx="7783325" cy="1232316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10800" b="1" spc="450" dirty="0">
                  <a:ln w="190500">
                    <a:solidFill>
                      <a:prstClr val="white"/>
                    </a:solidFill>
                  </a:ln>
                  <a:solidFill>
                    <a:srgbClr val="D13F3C"/>
                  </a:solidFill>
                  <a:effectLst>
                    <a:outerShdw dist="38100" dir="8100000" algn="tr" rotWithShape="0">
                      <a:srgbClr val="D13F3C"/>
                    </a:outerShdw>
                  </a:effectLst>
                  <a:latin typeface="#9Slide07 SVNBango" panose="02000000000000000000" pitchFamily="2" charset="0"/>
                  <a:ea typeface="Cambria" panose="02040503050406030204" pitchFamily="18" charset="0"/>
                </a:rPr>
                <a:t>DẶN DÒ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6B4FCB3-8122-C43E-6C3F-BAAC3C86BFB9}"/>
                </a:ext>
              </a:extLst>
            </p:cNvPr>
            <p:cNvSpPr/>
            <p:nvPr/>
          </p:nvSpPr>
          <p:spPr>
            <a:xfrm>
              <a:off x="1526520" y="-295616"/>
              <a:ext cx="6871902" cy="1232316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10800" b="1" spc="450" dirty="0">
                  <a:gradFill>
                    <a:gsLst>
                      <a:gs pos="53000">
                        <a:srgbClr val="D13F3C"/>
                      </a:gs>
                      <a:gs pos="53000">
                        <a:srgbClr val="417E27"/>
                      </a:gs>
                    </a:gsLst>
                    <a:lin ang="5400000" scaled="1"/>
                  </a:gradFill>
                  <a:latin typeface="#9Slide07 SVNBango" panose="02000000000000000000" pitchFamily="2" charset="0"/>
                  <a:ea typeface="Cambria" panose="02040503050406030204" pitchFamily="18" charset="0"/>
                </a:rPr>
                <a:t>DẶN DÒ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71076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19424" y="-4381578"/>
            <a:ext cx="10286999" cy="1905015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249" y="324818"/>
            <a:ext cx="5294163" cy="264708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-2092986" y="7329269"/>
            <a:ext cx="5303979" cy="253310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7663">
            <a:off x="15403301" y="-44981"/>
            <a:ext cx="2194751" cy="4041999"/>
          </a:xfrm>
          <a:prstGeom prst="rect">
            <a:avLst/>
          </a:prstGeom>
        </p:spPr>
      </p:pic>
      <p:sp>
        <p:nvSpPr>
          <p:cNvPr id="11" name="文本框 2">
            <a:extLst>
              <a:ext uri="{FF2B5EF4-FFF2-40B4-BE49-F238E27FC236}">
                <a16:creationId xmlns:a16="http://schemas.microsoft.com/office/drawing/2014/main" id="{0C1E4C61-A9EB-45C7-A648-C874367B74DE}"/>
              </a:ext>
            </a:extLst>
          </p:cNvPr>
          <p:cNvSpPr txBox="1"/>
          <p:nvPr/>
        </p:nvSpPr>
        <p:spPr>
          <a:xfrm rot="20880902">
            <a:off x="1777967" y="2978008"/>
            <a:ext cx="1339842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pPr algn="ctr" defTabSz="1371600"/>
            <a:r>
              <a:rPr lang="en-US" altLang="zh-CN" sz="17250" dirty="0">
                <a:ln w="76200">
                  <a:solidFill>
                    <a:srgbClr val="FFC000">
                      <a:lumMod val="40000"/>
                      <a:lumOff val="60000"/>
                      <a:alpha val="97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#9Slide07 Koni" pitchFamily="2" charset="0"/>
                <a:ea typeface="思源黑体 CN Bold" panose="020B0800000000000000" pitchFamily="34" charset="-122"/>
              </a:rPr>
              <a:t>TẠM BIỆT </a:t>
            </a:r>
          </a:p>
          <a:p>
            <a:pPr algn="ctr" defTabSz="1371600"/>
            <a:r>
              <a:rPr lang="en-US" altLang="zh-CN" sz="17250" dirty="0">
                <a:ln w="76200">
                  <a:solidFill>
                    <a:srgbClr val="FFC000">
                      <a:lumMod val="40000"/>
                      <a:lumOff val="60000"/>
                      <a:alpha val="97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#9Slide07 Koni" pitchFamily="2" charset="0"/>
                <a:ea typeface="思源黑体 CN Bold" panose="020B0800000000000000" pitchFamily="34" charset="-122"/>
              </a:rPr>
              <a:t>NHÉ!</a:t>
            </a:r>
            <a:endParaRPr lang="zh-CN" altLang="en-US" sz="17250" dirty="0">
              <a:ln w="76200">
                <a:solidFill>
                  <a:srgbClr val="FFC000">
                    <a:lumMod val="40000"/>
                    <a:lumOff val="60000"/>
                    <a:alpha val="97000"/>
                  </a:srgbClr>
                </a:solidFill>
              </a:ln>
              <a:solidFill>
                <a:srgbClr val="ED7D31">
                  <a:lumMod val="75000"/>
                </a:srgbClr>
              </a:solidFill>
              <a:latin typeface="#9Slide05 SVNVictoria" panose="02000503000000020003" pitchFamily="2" charset="0"/>
              <a:ea typeface="思源黑体 CN Bold" panose="020B0800000000000000" pitchFamily="3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49782" y="4343132"/>
            <a:ext cx="6017274" cy="60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783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0819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2C3843-0849-C4BD-9D68-3C66EEFC4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04900"/>
            <a:ext cx="16686198" cy="32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14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3" cy="10287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249" y="324818"/>
            <a:ext cx="5294163" cy="264708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4762" y="-178659"/>
            <a:ext cx="2194751" cy="4041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95" y="1336877"/>
            <a:ext cx="16914977" cy="783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093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AB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-445225" y="4287326"/>
            <a:ext cx="7768032" cy="6339007"/>
          </a:xfrm>
          <a:custGeom>
            <a:avLst/>
            <a:gdLst/>
            <a:ahLst/>
            <a:cxnLst/>
            <a:rect l="l" t="t" r="r" b="b"/>
            <a:pathLst>
              <a:path w="7768032" h="6339007">
                <a:moveTo>
                  <a:pt x="0" y="0"/>
                </a:moveTo>
                <a:lnTo>
                  <a:pt x="7768032" y="0"/>
                </a:lnTo>
                <a:lnTo>
                  <a:pt x="7768032" y="6339007"/>
                </a:lnTo>
                <a:lnTo>
                  <a:pt x="0" y="63390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322808" y="575729"/>
            <a:ext cx="10366988" cy="5372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279"/>
              </a:lnSpc>
            </a:pP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Đánh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giá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mức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độ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hiểu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nhau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giữa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em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cùng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bàn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qua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trò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chơi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Ba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sự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thật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.</a:t>
            </a:r>
          </a:p>
          <a:p>
            <a:pPr algn="just">
              <a:lnSpc>
                <a:spcPts val="5279"/>
              </a:lnSpc>
            </a:pP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+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Mỗi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người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nói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ra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ba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sự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thật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về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bạn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mình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;</a:t>
            </a:r>
          </a:p>
          <a:p>
            <a:pPr algn="just">
              <a:lnSpc>
                <a:spcPts val="5279"/>
              </a:lnSpc>
            </a:pP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+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Đánh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giá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mức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độ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hiểu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nhau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:</a:t>
            </a:r>
          </a:p>
          <a:p>
            <a:pPr algn="just">
              <a:lnSpc>
                <a:spcPts val="5279"/>
              </a:lnSpc>
            </a:pP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    :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ba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sự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thật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nào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đúng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trọn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vẹn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.</a:t>
            </a:r>
          </a:p>
          <a:p>
            <a:pPr algn="just">
              <a:lnSpc>
                <a:spcPts val="5279"/>
              </a:lnSpc>
            </a:pP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    :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hoặc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sự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thật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bị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sai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.</a:t>
            </a:r>
          </a:p>
          <a:p>
            <a:pPr algn="just">
              <a:lnSpc>
                <a:spcPts val="5279"/>
              </a:lnSpc>
            </a:pP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          :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Cả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ba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sự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thật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đều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đúng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.</a:t>
            </a:r>
          </a:p>
          <a:p>
            <a:pPr algn="just">
              <a:lnSpc>
                <a:spcPts val="5279"/>
              </a:lnSpc>
            </a:pPr>
            <a:endParaRPr lang="en-US" sz="4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Nunito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231AD4-C19C-25CF-CF9B-DFDEFBBB6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735" y="1156317"/>
            <a:ext cx="7506516" cy="3234228"/>
          </a:xfrm>
          <a:prstGeom prst="rect">
            <a:avLst/>
          </a:prstGeom>
        </p:spPr>
      </p:pic>
      <p:pic>
        <p:nvPicPr>
          <p:cNvPr id="2050" name="Picture 2" descr="Happy And Sad Emoji PNG Transparent Images Free Download | Vector Files |  Pngtree">
            <a:extLst>
              <a:ext uri="{FF2B5EF4-FFF2-40B4-BE49-F238E27FC236}">
                <a16:creationId xmlns:a16="http://schemas.microsoft.com/office/drawing/2014/main" id="{D3F525A9-F9BD-0A88-6864-35FC31109A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" t="19326" r="51111" b="40674"/>
          <a:stretch/>
        </p:blipFill>
        <p:spPr bwMode="auto">
          <a:xfrm>
            <a:off x="7406943" y="3852796"/>
            <a:ext cx="79879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appy And Sad Emoji PNG Transparent Images Free Download | Vector Files |  Pngtree">
            <a:extLst>
              <a:ext uri="{FF2B5EF4-FFF2-40B4-BE49-F238E27FC236}">
                <a16:creationId xmlns:a16="http://schemas.microsoft.com/office/drawing/2014/main" id="{30EABB9A-9183-F3D6-E0F0-E0C764679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1" t="19003" b="40996"/>
          <a:stretch/>
        </p:blipFill>
        <p:spPr bwMode="auto">
          <a:xfrm>
            <a:off x="7348241" y="3162300"/>
            <a:ext cx="881359" cy="72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appy And Sad Emoji PNG Transparent Images Free Download | Vector Files |  Pngtree">
            <a:extLst>
              <a:ext uri="{FF2B5EF4-FFF2-40B4-BE49-F238E27FC236}">
                <a16:creationId xmlns:a16="http://schemas.microsoft.com/office/drawing/2014/main" id="{BFC90512-E972-1B2A-8AE7-77090A53B0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" t="19326" r="51111" b="40674"/>
          <a:stretch/>
        </p:blipFill>
        <p:spPr bwMode="auto">
          <a:xfrm>
            <a:off x="7416302" y="4561581"/>
            <a:ext cx="79879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appy And Sad Emoji PNG Transparent Images Free Download | Vector Files |  Pngtree">
            <a:extLst>
              <a:ext uri="{FF2B5EF4-FFF2-40B4-BE49-F238E27FC236}">
                <a16:creationId xmlns:a16="http://schemas.microsoft.com/office/drawing/2014/main" id="{3CD9DDB5-3EBD-A55F-7831-B9868EB3D8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" t="19326" r="51111" b="40674"/>
          <a:stretch/>
        </p:blipFill>
        <p:spPr bwMode="auto">
          <a:xfrm>
            <a:off x="8205733" y="4579203"/>
            <a:ext cx="79879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402CB80-DDC9-6927-C62E-71603096DD30}"/>
              </a:ext>
            </a:extLst>
          </p:cNvPr>
          <p:cNvGrpSpPr/>
          <p:nvPr/>
        </p:nvGrpSpPr>
        <p:grpSpPr>
          <a:xfrm>
            <a:off x="12665195" y="4844168"/>
            <a:ext cx="5784228" cy="5784228"/>
            <a:chOff x="12665195" y="4844168"/>
            <a:chExt cx="5784228" cy="5784228"/>
          </a:xfrm>
        </p:grpSpPr>
        <p:pic>
          <p:nvPicPr>
            <p:cNvPr id="2052" name="Picture 4" descr="Sticky Note Clipart in Minimalist Art Style Illustration: 4K Vector &amp; PNG">
              <a:extLst>
                <a:ext uri="{FF2B5EF4-FFF2-40B4-BE49-F238E27FC236}">
                  <a16:creationId xmlns:a16="http://schemas.microsoft.com/office/drawing/2014/main" id="{B098F687-CC5B-AF11-2AC4-FFBA0E2DE8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61" b="96094" l="9961" r="962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90214">
              <a:off x="12665195" y="4844168"/>
              <a:ext cx="5784228" cy="5784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8ACE358-8DB2-4C17-37A2-D98AC28CD43D}"/>
                </a:ext>
              </a:extLst>
            </p:cNvPr>
            <p:cNvSpPr txBox="1"/>
            <p:nvPr/>
          </p:nvSpPr>
          <p:spPr>
            <a:xfrm rot="339223">
              <a:off x="14116453" y="6474573"/>
              <a:ext cx="458780" cy="19645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1.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/>
                <a:t>2.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/>
                <a:t>3.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67F4B8E-6E85-C9C9-B8DE-34E487E0773C}"/>
                </a:ext>
              </a:extLst>
            </p:cNvPr>
            <p:cNvSpPr txBox="1"/>
            <p:nvPr/>
          </p:nvSpPr>
          <p:spPr>
            <a:xfrm rot="425102">
              <a:off x="14826623" y="5691408"/>
              <a:ext cx="1705916" cy="10233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dirty="0">
                  <a:solidFill>
                    <a:schemeClr val="accent6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3 </a:t>
              </a:r>
              <a:r>
                <a:rPr lang="en-US" sz="4400" dirty="0" err="1">
                  <a:solidFill>
                    <a:schemeClr val="accent6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sự</a:t>
              </a:r>
              <a:r>
                <a:rPr lang="en-US" sz="4400" dirty="0">
                  <a:solidFill>
                    <a:schemeClr val="accent6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 </a:t>
              </a:r>
              <a:r>
                <a:rPr lang="en-US" sz="4400" dirty="0" err="1">
                  <a:solidFill>
                    <a:schemeClr val="accent6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thật</a:t>
              </a:r>
              <a:endParaRPr lang="en-US" sz="4400" dirty="0">
                <a:solidFill>
                  <a:schemeClr val="accent6">
                    <a:lumMod val="50000"/>
                  </a:schemeClr>
                </a:solidFill>
                <a:latin typeface="#9Slide05 SVNHaptic Script" panose="00000500000000000000" pitchFamily="2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149B6E5-C5C0-B214-3D30-73C152A802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230" y="6977116"/>
            <a:ext cx="7334242" cy="3362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249" y="324818"/>
            <a:ext cx="5294163" cy="264708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4762" y="-178659"/>
            <a:ext cx="2194751" cy="4041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45" y="1389921"/>
            <a:ext cx="16230668" cy="750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895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9C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9144000" y="4076699"/>
            <a:ext cx="8938454" cy="5902855"/>
          </a:xfrm>
          <a:custGeom>
            <a:avLst/>
            <a:gdLst/>
            <a:ahLst/>
            <a:cxnLst/>
            <a:rect l="l" t="t" r="r" b="b"/>
            <a:pathLst>
              <a:path w="10551209" h="6884664">
                <a:moveTo>
                  <a:pt x="0" y="0"/>
                </a:moveTo>
                <a:lnTo>
                  <a:pt x="10551210" y="0"/>
                </a:lnTo>
                <a:lnTo>
                  <a:pt x="10551210" y="6884664"/>
                </a:lnTo>
                <a:lnTo>
                  <a:pt x="0" y="68846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62000" y="736833"/>
            <a:ext cx="16459200" cy="33046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500"/>
              </a:lnSpc>
              <a:spcBef>
                <a:spcPct val="0"/>
              </a:spcBef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Hoạt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động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1: Chia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sẻ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với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thầy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cô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bạn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bè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về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mức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độ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hiểu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nhau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của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em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và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bạn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cùng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bàn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Nunito Bold"/>
            </a:endParaRPr>
          </a:p>
          <a:p>
            <a:pPr algn="just">
              <a:lnSpc>
                <a:spcPts val="6500"/>
              </a:lnSpc>
              <a:spcBef>
                <a:spcPct val="0"/>
              </a:spcBef>
            </a:pP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+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Mức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độ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hiểu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nhau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của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em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và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bạn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;</a:t>
            </a:r>
          </a:p>
          <a:p>
            <a:pPr algn="just">
              <a:lnSpc>
                <a:spcPts val="6500"/>
              </a:lnSpc>
              <a:spcBef>
                <a:spcPct val="0"/>
              </a:spcBef>
            </a:pP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+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Mong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muốn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được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hiểu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bạn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hơn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để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đạt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được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điều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đó</a:t>
            </a:r>
            <a:endParaRPr lang="en-US" sz="5400" i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Nunito Bold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0C5E31-3EF5-2DED-3D05-0B131261B7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8220695"/>
            <a:ext cx="5529551" cy="171922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4CA1A1B-72FB-3083-3500-665A341461A9}"/>
              </a:ext>
            </a:extLst>
          </p:cNvPr>
          <p:cNvGrpSpPr/>
          <p:nvPr/>
        </p:nvGrpSpPr>
        <p:grpSpPr>
          <a:xfrm>
            <a:off x="-144686" y="3798177"/>
            <a:ext cx="5784228" cy="5784228"/>
            <a:chOff x="12665195" y="4844168"/>
            <a:chExt cx="5784228" cy="5784228"/>
          </a:xfrm>
        </p:grpSpPr>
        <p:pic>
          <p:nvPicPr>
            <p:cNvPr id="9" name="Picture 4" descr="Sticky Note Clipart in Minimalist Art Style Illustration: 4K Vector &amp; PNG">
              <a:extLst>
                <a:ext uri="{FF2B5EF4-FFF2-40B4-BE49-F238E27FC236}">
                  <a16:creationId xmlns:a16="http://schemas.microsoft.com/office/drawing/2014/main" id="{E57DE6F7-AA79-0717-CCE4-04DF422025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61" b="96094" l="9961" r="962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90214">
              <a:off x="12665195" y="4844168"/>
              <a:ext cx="5784228" cy="5784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D786731-A158-1AC2-83A0-DEB6F0571706}"/>
                </a:ext>
              </a:extLst>
            </p:cNvPr>
            <p:cNvSpPr txBox="1"/>
            <p:nvPr/>
          </p:nvSpPr>
          <p:spPr>
            <a:xfrm rot="482557">
              <a:off x="14038184" y="6859119"/>
              <a:ext cx="2470548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#9Slide05 SVNHaptic Script" panose="00000500000000000000" pitchFamily="2" charset="0"/>
                </a:rPr>
                <a:t>1. </a:t>
              </a:r>
              <a:r>
                <a:rPr lang="en-US" sz="3600" dirty="0" err="1">
                  <a:latin typeface="#9Slide05 SVNHaptic Script" panose="00000500000000000000" pitchFamily="2" charset="0"/>
                </a:rPr>
                <a:t>Yêu</a:t>
              </a:r>
              <a:r>
                <a:rPr lang="en-US" sz="3600" dirty="0">
                  <a:latin typeface="#9Slide05 SVNHaptic Script" panose="00000500000000000000" pitchFamily="2" charset="0"/>
                </a:rPr>
                <a:t> </a:t>
              </a:r>
              <a:r>
                <a:rPr lang="en-US" sz="3600" dirty="0" err="1">
                  <a:latin typeface="#9Slide05 SVNHaptic Script" panose="00000500000000000000" pitchFamily="2" charset="0"/>
                </a:rPr>
                <a:t>động</a:t>
              </a:r>
              <a:r>
                <a:rPr lang="en-US" sz="3600" dirty="0">
                  <a:latin typeface="#9Slide05 SVNHaptic Script" panose="00000500000000000000" pitchFamily="2" charset="0"/>
                </a:rPr>
                <a:t> </a:t>
              </a:r>
              <a:r>
                <a:rPr lang="en-US" sz="3600" dirty="0" err="1">
                  <a:latin typeface="#9Slide05 SVNHaptic Script" panose="00000500000000000000" pitchFamily="2" charset="0"/>
                </a:rPr>
                <a:t>vật</a:t>
              </a:r>
              <a:endParaRPr lang="en-US" sz="3600" dirty="0">
                <a:latin typeface="#9Slide05 SVNHaptic Script" panose="00000500000000000000" pitchFamily="2" charset="0"/>
              </a:endParaRPr>
            </a:p>
            <a:p>
              <a:r>
                <a:rPr lang="en-US" sz="3600" dirty="0">
                  <a:latin typeface="#9Slide05 SVNHaptic Script" panose="00000500000000000000" pitchFamily="2" charset="0"/>
                </a:rPr>
                <a:t>2. Thích </a:t>
              </a:r>
              <a:r>
                <a:rPr lang="en-US" sz="3600" dirty="0" err="1">
                  <a:latin typeface="#9Slide05 SVNHaptic Script" panose="00000500000000000000" pitchFamily="2" charset="0"/>
                </a:rPr>
                <a:t>hát</a:t>
              </a:r>
              <a:endParaRPr lang="en-US" sz="3600" dirty="0">
                <a:latin typeface="#9Slide05 SVNHaptic Script" panose="00000500000000000000" pitchFamily="2" charset="0"/>
              </a:endParaRPr>
            </a:p>
            <a:p>
              <a:r>
                <a:rPr lang="en-US" sz="3600" dirty="0">
                  <a:latin typeface="#9Slide05 SVNHaptic Script" panose="00000500000000000000" pitchFamily="2" charset="0"/>
                </a:rPr>
                <a:t>3. Thích </a:t>
              </a:r>
              <a:r>
                <a:rPr lang="en-US" sz="3600" dirty="0" err="1">
                  <a:latin typeface="#9Slide05 SVNHaptic Script" panose="00000500000000000000" pitchFamily="2" charset="0"/>
                </a:rPr>
                <a:t>truyện</a:t>
              </a:r>
              <a:endParaRPr lang="en-US" sz="3600" dirty="0">
                <a:latin typeface="#9Slide05 SVNHaptic Script" panose="00000500000000000000" pitchFamily="2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3B52293-92A7-4D6D-AA1B-A23AEE69432D}"/>
                </a:ext>
              </a:extLst>
            </p:cNvPr>
            <p:cNvSpPr txBox="1"/>
            <p:nvPr/>
          </p:nvSpPr>
          <p:spPr>
            <a:xfrm rot="425102">
              <a:off x="14826623" y="5691408"/>
              <a:ext cx="1705916" cy="10233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dirty="0">
                  <a:solidFill>
                    <a:schemeClr val="accent6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3 </a:t>
              </a:r>
              <a:r>
                <a:rPr lang="en-US" sz="4400" dirty="0" err="1">
                  <a:solidFill>
                    <a:schemeClr val="accent6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sự</a:t>
              </a:r>
              <a:r>
                <a:rPr lang="en-US" sz="4400" dirty="0">
                  <a:solidFill>
                    <a:schemeClr val="accent6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 </a:t>
              </a:r>
              <a:r>
                <a:rPr lang="en-US" sz="4400" dirty="0" err="1">
                  <a:solidFill>
                    <a:schemeClr val="accent6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thật</a:t>
              </a:r>
              <a:endParaRPr lang="en-US" sz="4400" dirty="0">
                <a:solidFill>
                  <a:schemeClr val="accent6">
                    <a:lumMod val="50000"/>
                  </a:schemeClr>
                </a:solidFill>
                <a:latin typeface="#9Slide05 SVNHaptic Script" panose="00000500000000000000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9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81580" y="316236"/>
            <a:ext cx="8552207" cy="9654528"/>
            <a:chOff x="0" y="0"/>
            <a:chExt cx="17566796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7422017" cy="19686257"/>
            </a:xfrm>
            <a:custGeom>
              <a:avLst/>
              <a:gdLst/>
              <a:ahLst/>
              <a:cxnLst/>
              <a:rect l="l" t="t" r="r" b="b"/>
              <a:pathLst>
                <a:path w="17422017" h="19686257">
                  <a:moveTo>
                    <a:pt x="0" y="0"/>
                  </a:moveTo>
                  <a:lnTo>
                    <a:pt x="17422017" y="0"/>
                  </a:lnTo>
                  <a:lnTo>
                    <a:pt x="17422017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7566796" cy="19831038"/>
            </a:xfrm>
            <a:custGeom>
              <a:avLst/>
              <a:gdLst/>
              <a:ahLst/>
              <a:cxnLst/>
              <a:rect l="l" t="t" r="r" b="b"/>
              <a:pathLst>
                <a:path w="17566796" h="19831038">
                  <a:moveTo>
                    <a:pt x="17422016" y="19686257"/>
                  </a:moveTo>
                  <a:lnTo>
                    <a:pt x="17566796" y="19686257"/>
                  </a:lnTo>
                  <a:lnTo>
                    <a:pt x="17566796" y="19831038"/>
                  </a:lnTo>
                  <a:lnTo>
                    <a:pt x="17422016" y="19831038"/>
                  </a:lnTo>
                  <a:lnTo>
                    <a:pt x="17422016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17422016" y="144780"/>
                  </a:moveTo>
                  <a:lnTo>
                    <a:pt x="17566796" y="144780"/>
                  </a:lnTo>
                  <a:lnTo>
                    <a:pt x="17566796" y="19686257"/>
                  </a:lnTo>
                  <a:lnTo>
                    <a:pt x="17422016" y="19686257"/>
                  </a:lnTo>
                  <a:lnTo>
                    <a:pt x="17422016" y="144780"/>
                  </a:lnTo>
                  <a:close/>
                  <a:moveTo>
                    <a:pt x="144780" y="19686257"/>
                  </a:moveTo>
                  <a:lnTo>
                    <a:pt x="17422016" y="19686257"/>
                  </a:lnTo>
                  <a:lnTo>
                    <a:pt x="17422016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17422016" y="0"/>
                  </a:moveTo>
                  <a:lnTo>
                    <a:pt x="17566796" y="0"/>
                  </a:lnTo>
                  <a:lnTo>
                    <a:pt x="17566796" y="144780"/>
                  </a:lnTo>
                  <a:lnTo>
                    <a:pt x="17422016" y="144780"/>
                  </a:lnTo>
                  <a:lnTo>
                    <a:pt x="1742201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7422016" y="0"/>
                  </a:lnTo>
                  <a:lnTo>
                    <a:pt x="1742201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9964168" y="713496"/>
            <a:ext cx="7387032" cy="8860009"/>
          </a:xfrm>
          <a:custGeom>
            <a:avLst/>
            <a:gdLst/>
            <a:ahLst/>
            <a:cxnLst/>
            <a:rect l="l" t="t" r="r" b="b"/>
            <a:pathLst>
              <a:path w="7387032" h="8860009">
                <a:moveTo>
                  <a:pt x="0" y="0"/>
                </a:moveTo>
                <a:lnTo>
                  <a:pt x="7387032" y="0"/>
                </a:lnTo>
                <a:lnTo>
                  <a:pt x="7387032" y="8860008"/>
                </a:lnTo>
                <a:lnTo>
                  <a:pt x="0" y="88600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13307" y="316236"/>
            <a:ext cx="8505554" cy="9654528"/>
            <a:chOff x="0" y="0"/>
            <a:chExt cx="17470967" cy="19831037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17326188" cy="19686257"/>
            </a:xfrm>
            <a:custGeom>
              <a:avLst/>
              <a:gdLst/>
              <a:ahLst/>
              <a:cxnLst/>
              <a:rect l="l" t="t" r="r" b="b"/>
              <a:pathLst>
                <a:path w="17326188" h="19686257">
                  <a:moveTo>
                    <a:pt x="0" y="0"/>
                  </a:moveTo>
                  <a:lnTo>
                    <a:pt x="17326188" y="0"/>
                  </a:lnTo>
                  <a:lnTo>
                    <a:pt x="17326188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7470968" cy="19831038"/>
            </a:xfrm>
            <a:custGeom>
              <a:avLst/>
              <a:gdLst/>
              <a:ahLst/>
              <a:cxnLst/>
              <a:rect l="l" t="t" r="r" b="b"/>
              <a:pathLst>
                <a:path w="17470968" h="19831038">
                  <a:moveTo>
                    <a:pt x="17326187" y="19686257"/>
                  </a:moveTo>
                  <a:lnTo>
                    <a:pt x="17470968" y="19686257"/>
                  </a:lnTo>
                  <a:lnTo>
                    <a:pt x="17470968" y="19831038"/>
                  </a:lnTo>
                  <a:lnTo>
                    <a:pt x="17326187" y="19831038"/>
                  </a:lnTo>
                  <a:lnTo>
                    <a:pt x="17326187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17326187" y="144780"/>
                  </a:moveTo>
                  <a:lnTo>
                    <a:pt x="17470968" y="144780"/>
                  </a:lnTo>
                  <a:lnTo>
                    <a:pt x="17470968" y="19686257"/>
                  </a:lnTo>
                  <a:lnTo>
                    <a:pt x="17326187" y="19686257"/>
                  </a:lnTo>
                  <a:lnTo>
                    <a:pt x="17326187" y="144780"/>
                  </a:lnTo>
                  <a:close/>
                  <a:moveTo>
                    <a:pt x="144780" y="19686257"/>
                  </a:moveTo>
                  <a:lnTo>
                    <a:pt x="17326187" y="19686257"/>
                  </a:lnTo>
                  <a:lnTo>
                    <a:pt x="17326187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17326187" y="0"/>
                  </a:moveTo>
                  <a:lnTo>
                    <a:pt x="17470968" y="0"/>
                  </a:lnTo>
                  <a:lnTo>
                    <a:pt x="17470968" y="144780"/>
                  </a:lnTo>
                  <a:lnTo>
                    <a:pt x="17326187" y="144780"/>
                  </a:lnTo>
                  <a:lnTo>
                    <a:pt x="1732618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7326187" y="0"/>
                  </a:lnTo>
                  <a:lnTo>
                    <a:pt x="1732618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82E1736-BA62-99C4-4A6C-AE82063905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095" y="1464244"/>
            <a:ext cx="9205758" cy="73585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72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9321982" cy="9654528"/>
            <a:chOff x="0" y="0"/>
            <a:chExt cx="19147965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9003185" cy="19686257"/>
            </a:xfrm>
            <a:custGeom>
              <a:avLst/>
              <a:gdLst/>
              <a:ahLst/>
              <a:cxnLst/>
              <a:rect l="l" t="t" r="r" b="b"/>
              <a:pathLst>
                <a:path w="19003185" h="19686257">
                  <a:moveTo>
                    <a:pt x="0" y="0"/>
                  </a:moveTo>
                  <a:lnTo>
                    <a:pt x="19003185" y="0"/>
                  </a:lnTo>
                  <a:lnTo>
                    <a:pt x="19003185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9147966" cy="19831038"/>
            </a:xfrm>
            <a:custGeom>
              <a:avLst/>
              <a:gdLst/>
              <a:ahLst/>
              <a:cxnLst/>
              <a:rect l="l" t="t" r="r" b="b"/>
              <a:pathLst>
                <a:path w="19147966" h="19831038">
                  <a:moveTo>
                    <a:pt x="19003186" y="19686257"/>
                  </a:moveTo>
                  <a:lnTo>
                    <a:pt x="19147966" y="19686257"/>
                  </a:lnTo>
                  <a:lnTo>
                    <a:pt x="19147966" y="19831038"/>
                  </a:lnTo>
                  <a:lnTo>
                    <a:pt x="19003186" y="19831038"/>
                  </a:lnTo>
                  <a:lnTo>
                    <a:pt x="19003186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19003186" y="144780"/>
                  </a:moveTo>
                  <a:lnTo>
                    <a:pt x="19147966" y="144780"/>
                  </a:lnTo>
                  <a:lnTo>
                    <a:pt x="19147966" y="19686257"/>
                  </a:lnTo>
                  <a:lnTo>
                    <a:pt x="19003186" y="19686257"/>
                  </a:lnTo>
                  <a:lnTo>
                    <a:pt x="19003186" y="144780"/>
                  </a:lnTo>
                  <a:close/>
                  <a:moveTo>
                    <a:pt x="144780" y="19686257"/>
                  </a:moveTo>
                  <a:lnTo>
                    <a:pt x="19003186" y="19686257"/>
                  </a:lnTo>
                  <a:lnTo>
                    <a:pt x="19003186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19003186" y="0"/>
                  </a:moveTo>
                  <a:lnTo>
                    <a:pt x="19147966" y="0"/>
                  </a:lnTo>
                  <a:lnTo>
                    <a:pt x="19147966" y="144780"/>
                  </a:lnTo>
                  <a:lnTo>
                    <a:pt x="19003186" y="144780"/>
                  </a:lnTo>
                  <a:lnTo>
                    <a:pt x="1900318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9003186" y="0"/>
                  </a:lnTo>
                  <a:lnTo>
                    <a:pt x="1900318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711437" y="316236"/>
            <a:ext cx="8222349" cy="9654528"/>
            <a:chOff x="0" y="0"/>
            <a:chExt cx="15937712" cy="19831037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15792932" cy="19686257"/>
            </a:xfrm>
            <a:custGeom>
              <a:avLst/>
              <a:gdLst/>
              <a:ahLst/>
              <a:cxnLst/>
              <a:rect l="l" t="t" r="r" b="b"/>
              <a:pathLst>
                <a:path w="15792932" h="19686257">
                  <a:moveTo>
                    <a:pt x="0" y="0"/>
                  </a:moveTo>
                  <a:lnTo>
                    <a:pt x="15792932" y="0"/>
                  </a:lnTo>
                  <a:lnTo>
                    <a:pt x="15792932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15937712" cy="19831038"/>
            </a:xfrm>
            <a:custGeom>
              <a:avLst/>
              <a:gdLst/>
              <a:ahLst/>
              <a:cxnLst/>
              <a:rect l="l" t="t" r="r" b="b"/>
              <a:pathLst>
                <a:path w="15937712" h="19831038">
                  <a:moveTo>
                    <a:pt x="15792932" y="19686257"/>
                  </a:moveTo>
                  <a:lnTo>
                    <a:pt x="15937712" y="19686257"/>
                  </a:lnTo>
                  <a:lnTo>
                    <a:pt x="15937712" y="19831038"/>
                  </a:lnTo>
                  <a:lnTo>
                    <a:pt x="15792932" y="19831038"/>
                  </a:lnTo>
                  <a:lnTo>
                    <a:pt x="1579293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15792932" y="144780"/>
                  </a:moveTo>
                  <a:lnTo>
                    <a:pt x="15937712" y="144780"/>
                  </a:lnTo>
                  <a:lnTo>
                    <a:pt x="15937712" y="19686257"/>
                  </a:lnTo>
                  <a:lnTo>
                    <a:pt x="15792932" y="19686257"/>
                  </a:lnTo>
                  <a:lnTo>
                    <a:pt x="15792932" y="144780"/>
                  </a:lnTo>
                  <a:close/>
                  <a:moveTo>
                    <a:pt x="144780" y="19686257"/>
                  </a:moveTo>
                  <a:lnTo>
                    <a:pt x="15792932" y="19686257"/>
                  </a:lnTo>
                  <a:lnTo>
                    <a:pt x="1579293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15792932" y="0"/>
                  </a:moveTo>
                  <a:lnTo>
                    <a:pt x="15937712" y="0"/>
                  </a:lnTo>
                  <a:lnTo>
                    <a:pt x="15937712" y="144780"/>
                  </a:lnTo>
                  <a:lnTo>
                    <a:pt x="15792932" y="144780"/>
                  </a:lnTo>
                  <a:lnTo>
                    <a:pt x="1579293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5792932" y="0"/>
                  </a:lnTo>
                  <a:lnTo>
                    <a:pt x="1579293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8" name="Freeform 8"/>
          <p:cNvSpPr/>
          <p:nvPr/>
        </p:nvSpPr>
        <p:spPr>
          <a:xfrm flipH="1">
            <a:off x="0" y="2083777"/>
            <a:ext cx="4351401" cy="8229600"/>
          </a:xfrm>
          <a:custGeom>
            <a:avLst/>
            <a:gdLst/>
            <a:ahLst/>
            <a:cxnLst/>
            <a:rect l="l" t="t" r="r" b="b"/>
            <a:pathLst>
              <a:path w="4351401" h="8229600">
                <a:moveTo>
                  <a:pt x="4351401" y="0"/>
                </a:moveTo>
                <a:lnTo>
                  <a:pt x="0" y="0"/>
                </a:lnTo>
                <a:lnTo>
                  <a:pt x="0" y="8229600"/>
                </a:lnTo>
                <a:lnTo>
                  <a:pt x="4351401" y="8229600"/>
                </a:lnTo>
                <a:lnTo>
                  <a:pt x="435140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456143" y="3428713"/>
            <a:ext cx="3115310" cy="6884664"/>
          </a:xfrm>
          <a:custGeom>
            <a:avLst/>
            <a:gdLst/>
            <a:ahLst/>
            <a:cxnLst/>
            <a:rect l="l" t="t" r="r" b="b"/>
            <a:pathLst>
              <a:path w="3115310" h="6884664">
                <a:moveTo>
                  <a:pt x="0" y="0"/>
                </a:moveTo>
                <a:lnTo>
                  <a:pt x="3115311" y="0"/>
                </a:lnTo>
                <a:lnTo>
                  <a:pt x="3115311" y="6884664"/>
                </a:lnTo>
                <a:lnTo>
                  <a:pt x="0" y="6884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019130" y="461321"/>
            <a:ext cx="7606961" cy="9844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500"/>
              </a:lnSpc>
            </a:pP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-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Phân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công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2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hoặc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3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cặp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vào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vai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phóng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viên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của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một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tờ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báo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hoặc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nhà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đài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;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cầm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micro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phỏng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vấn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thầy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cô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và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các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thành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viên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trong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tổ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/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lớp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về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:</a:t>
            </a:r>
          </a:p>
          <a:p>
            <a:pPr algn="just">
              <a:lnSpc>
                <a:spcPts val="5500"/>
              </a:lnSpc>
            </a:pP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+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Mức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độ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đoàn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kết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tổ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hoặc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tập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thể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lớp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;</a:t>
            </a:r>
          </a:p>
          <a:p>
            <a:pPr algn="just">
              <a:lnSpc>
                <a:spcPts val="5500"/>
              </a:lnSpc>
            </a:pP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+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Các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vấn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đề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thường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nảy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sinh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giữa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các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thành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viên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trong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tổ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(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lớp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).</a:t>
            </a:r>
          </a:p>
          <a:p>
            <a:pPr algn="just">
              <a:lnSpc>
                <a:spcPts val="5500"/>
              </a:lnSpc>
            </a:pP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-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Nhận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xét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về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mức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độ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đoàn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kết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tập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thể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lớp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</a:p>
          <a:p>
            <a:pPr algn="just">
              <a:lnSpc>
                <a:spcPts val="5500"/>
              </a:lnSpc>
            </a:pP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-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Xác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định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vấn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đề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thường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nảy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sinh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giữa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các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thành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viên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trong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tổ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(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lớp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)</a:t>
            </a:r>
          </a:p>
          <a:p>
            <a:pPr algn="just">
              <a:lnSpc>
                <a:spcPts val="5500"/>
              </a:lnSpc>
              <a:spcBef>
                <a:spcPct val="0"/>
              </a:spcBef>
            </a:pPr>
            <a:endParaRPr lang="en-US" sz="3800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5E02810-ADBB-C77D-7DA2-9164CC34A4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1643" y="351478"/>
            <a:ext cx="8772904" cy="3639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53F9"/>
      </a:accent1>
      <a:accent2>
        <a:srgbClr val="5091FA"/>
      </a:accent2>
      <a:accent3>
        <a:srgbClr val="646464"/>
      </a:accent3>
      <a:accent4>
        <a:srgbClr val="828282"/>
      </a:accent4>
      <a:accent5>
        <a:srgbClr val="A5A5A5"/>
      </a:accent5>
      <a:accent6>
        <a:srgbClr val="C9C9C9"/>
      </a:accent6>
      <a:hlink>
        <a:srgbClr val="4472C4"/>
      </a:hlink>
      <a:folHlink>
        <a:srgbClr val="BFBFBF"/>
      </a:folHlink>
    </a:clrScheme>
    <a:fontScheme name="自定义 1">
      <a:majorFont>
        <a:latin typeface="思源黑体 CN Regular"/>
        <a:ea typeface="思源黑体 CN Bold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776</Words>
  <Application>Microsoft Office PowerPoint</Application>
  <PresentationFormat>Custom</PresentationFormat>
  <Paragraphs>64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51" baseType="lpstr">
      <vt:lpstr>Cambria</vt:lpstr>
      <vt:lpstr>思源黑体 CN Regular</vt:lpstr>
      <vt:lpstr>Calibri</vt:lpstr>
      <vt:lpstr>Arial</vt:lpstr>
      <vt:lpstr>#9Slide05 SVNHaptic Script</vt:lpstr>
      <vt:lpstr>#9Slide05 SVNVictoria</vt:lpstr>
      <vt:lpstr>#9Slide07 SVNBango</vt:lpstr>
      <vt:lpstr>SVN-Newton</vt:lpstr>
      <vt:lpstr>open sans</vt:lpstr>
      <vt:lpstr>Wingdings</vt:lpstr>
      <vt:lpstr>Nunito Bold</vt:lpstr>
      <vt:lpstr>SVN-Ready</vt:lpstr>
      <vt:lpstr>#9Slide07 Koni</vt:lpstr>
      <vt:lpstr>Times New Roman</vt:lpstr>
      <vt:lpstr>Nunito</vt:lpstr>
      <vt:lpstr>Tahoma</vt:lpstr>
      <vt:lpstr>Calibri Light</vt:lpstr>
      <vt:lpstr>#9Slide07 HoneyCream</vt:lpstr>
      <vt:lpstr>Office Theme</vt:lpstr>
      <vt:lpstr>1_Office Theme</vt:lpstr>
      <vt:lpstr>Office 主题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T5_HĐTN</dc:title>
  <dc:creator>ADMIN</dc:creator>
  <cp:lastModifiedBy>Nguyễn Thị Hồng Linh</cp:lastModifiedBy>
  <cp:revision>4</cp:revision>
  <dcterms:created xsi:type="dcterms:W3CDTF">2006-08-16T00:00:00Z</dcterms:created>
  <dcterms:modified xsi:type="dcterms:W3CDTF">2024-08-25T07:45:16Z</dcterms:modified>
  <dc:identifier>DAGOxel_BCw</dc:identifier>
</cp:coreProperties>
</file>