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2"/>
  </p:notesMasterIdLst>
  <p:sldIdLst>
    <p:sldId id="270" r:id="rId5"/>
    <p:sldId id="273" r:id="rId6"/>
    <p:sldId id="265" r:id="rId7"/>
    <p:sldId id="274" r:id="rId8"/>
    <p:sldId id="275" r:id="rId9"/>
    <p:sldId id="276" r:id="rId10"/>
    <p:sldId id="256" r:id="rId11"/>
    <p:sldId id="271" r:id="rId12"/>
    <p:sldId id="261" r:id="rId13"/>
    <p:sldId id="277" r:id="rId14"/>
    <p:sldId id="284" r:id="rId15"/>
    <p:sldId id="304" r:id="rId16"/>
    <p:sldId id="305" r:id="rId17"/>
    <p:sldId id="306" r:id="rId18"/>
    <p:sldId id="307" r:id="rId19"/>
    <p:sldId id="308" r:id="rId20"/>
    <p:sldId id="279" r:id="rId21"/>
    <p:sldId id="285" r:id="rId22"/>
    <p:sldId id="309" r:id="rId23"/>
    <p:sldId id="310" r:id="rId24"/>
    <p:sldId id="287" r:id="rId25"/>
    <p:sldId id="311" r:id="rId26"/>
    <p:sldId id="272" r:id="rId27"/>
    <p:sldId id="301" r:id="rId28"/>
    <p:sldId id="312" r:id="rId29"/>
    <p:sldId id="302" r:id="rId30"/>
    <p:sldId id="313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131C"/>
    <a:srgbClr val="FF0066"/>
    <a:srgbClr val="224035"/>
    <a:srgbClr val="B2D9F3"/>
    <a:srgbClr val="799149"/>
    <a:srgbClr val="94AF5F"/>
    <a:srgbClr val="EE6945"/>
    <a:srgbClr val="F1D276"/>
    <a:srgbClr val="007558"/>
    <a:srgbClr val="0B7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7" autoAdjust="0"/>
    <p:restoredTop sz="94622" autoAdjust="0"/>
  </p:normalViewPr>
  <p:slideViewPr>
    <p:cSldViewPr>
      <p:cViewPr varScale="1">
        <p:scale>
          <a:sx n="71" d="100"/>
          <a:sy n="71" d="100"/>
        </p:scale>
        <p:origin x="75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FF14D-2BC9-4E82-9998-1AAD3872E673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2BD2E-7F01-4834-A622-CBB10DF2C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38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, GV </a:t>
            </a:r>
            <a:r>
              <a:rPr lang="en-GB" baseline="0" dirty="0" err="1"/>
              <a:t>hỏi</a:t>
            </a:r>
            <a:r>
              <a:rPr lang="en-GB" baseline="0" dirty="0"/>
              <a:t> HS: </a:t>
            </a:r>
            <a:r>
              <a:rPr lang="vi-VN" dirty="0"/>
              <a:t>Các bạn trong bức ảnh đang làm gì? Nguồn năng lượng nào tạo hơi ấm cho các bạn?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mảnh</a:t>
            </a:r>
            <a:r>
              <a:rPr lang="en-GB" baseline="0" dirty="0"/>
              <a:t> </a:t>
            </a:r>
            <a:r>
              <a:rPr lang="en-GB" baseline="0" dirty="0" err="1"/>
              <a:t>ghép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78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6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7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9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1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9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2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9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3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5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5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8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5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8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D276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/>
          <p:nvPr userDrawn="1"/>
        </p:nvSpPr>
        <p:spPr>
          <a:xfrm>
            <a:off x="723900" y="571500"/>
            <a:ext cx="16878300" cy="9067800"/>
          </a:xfrm>
          <a:prstGeom prst="roundRect">
            <a:avLst>
              <a:gd name="adj" fmla="val 0"/>
            </a:avLst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322540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6945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6980568" y="-1775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AutoShape 4"/>
          <p:cNvSpPr/>
          <p:nvPr userDrawn="1"/>
        </p:nvSpPr>
        <p:spPr>
          <a:xfrm>
            <a:off x="152400" y="114300"/>
            <a:ext cx="17983200" cy="10020300"/>
          </a:xfrm>
          <a:prstGeom prst="roundRect">
            <a:avLst>
              <a:gd name="adj" fmla="val 0"/>
            </a:avLst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197354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6945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/>
          <p:cNvSpPr/>
          <p:nvPr userDrawn="1"/>
        </p:nvSpPr>
        <p:spPr>
          <a:xfrm>
            <a:off x="457200" y="1866900"/>
            <a:ext cx="17393655" cy="7537808"/>
          </a:xfrm>
          <a:prstGeom prst="roundRect">
            <a:avLst/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217009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sv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svg"/><Relationship Id="rId7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svg"/><Relationship Id="rId7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8.sv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4"/>
          <p:cNvSpPr/>
          <p:nvPr/>
        </p:nvSpPr>
        <p:spPr>
          <a:xfrm>
            <a:off x="3505200" y="419100"/>
            <a:ext cx="11658600" cy="8763000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596" y="410166"/>
            <a:ext cx="9047248" cy="8138865"/>
          </a:xfrm>
          <a:prstGeom prst="rect">
            <a:avLst/>
          </a:prstGeom>
        </p:spPr>
      </p:pic>
      <p:pic>
        <p:nvPicPr>
          <p:cNvPr id="3" name="Picture 2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359583FA-98E7-5DA3-1250-7E57C904C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4305300"/>
            <a:ext cx="6216509" cy="62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8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492165-27F5-72D8-23FC-4C718040C8CC}"/>
              </a:ext>
            </a:extLst>
          </p:cNvPr>
          <p:cNvSpPr txBox="1"/>
          <p:nvPr/>
        </p:nvSpPr>
        <p:spPr>
          <a:xfrm>
            <a:off x="457200" y="266700"/>
            <a:ext cx="1737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9713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4 và cho biết con người sử dụng năng lượng gió vào những việc gì trong cuộc sống.</a:t>
            </a:r>
            <a:endParaRPr lang="en-US" sz="4400" b="1" dirty="0">
              <a:solidFill>
                <a:srgbClr val="97131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1611B4-7F76-1081-AAE0-A6A6F3051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247900"/>
            <a:ext cx="11842459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29600" y="2476500"/>
            <a:ext cx="7086600" cy="1186762"/>
            <a:chOff x="1524000" y="5976846"/>
            <a:chExt cx="5817870" cy="1186762"/>
          </a:xfrm>
        </p:grpSpPr>
        <p:sp>
          <p:nvSpPr>
            <p:cNvPr id="11" name="Rounded Rectangle 10"/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758744" y="6235454"/>
              <a:ext cx="5322203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buồm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0" y="-52673"/>
            <a:ext cx="5236918" cy="235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8EDF9B-A432-F531-3B78-4D04B3026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247900"/>
            <a:ext cx="6574283" cy="3886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50D549-1D5B-3276-4AAE-A3B0F9403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5372100"/>
            <a:ext cx="6248093" cy="37338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4DBD03B-3CC0-4AF4-4CCE-561334F64F5F}"/>
              </a:ext>
            </a:extLst>
          </p:cNvPr>
          <p:cNvGrpSpPr/>
          <p:nvPr/>
        </p:nvGrpSpPr>
        <p:grpSpPr>
          <a:xfrm>
            <a:off x="762000" y="7277100"/>
            <a:ext cx="9372600" cy="2057400"/>
            <a:chOff x="1524000" y="5976846"/>
            <a:chExt cx="5817870" cy="2057400"/>
          </a:xfrm>
        </p:grpSpPr>
        <p:sp>
          <p:nvSpPr>
            <p:cNvPr id="30" name="Rounded Rectangle 10">
              <a:extLst>
                <a:ext uri="{FF2B5EF4-FFF2-40B4-BE49-F238E27FC236}">
                  <a16:creationId xmlns:a16="http://schemas.microsoft.com/office/drawing/2014/main" id="{CCF63496-3CEC-CA6C-3FE0-ECD77CC73638}"/>
                </a:ext>
              </a:extLst>
            </p:cNvPr>
            <p:cNvSpPr/>
            <p:nvPr/>
          </p:nvSpPr>
          <p:spPr>
            <a:xfrm>
              <a:off x="1524000" y="5976846"/>
              <a:ext cx="5817870" cy="2057400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7E0BF3B5-C60B-78B6-667B-54417C3EA254}"/>
                </a:ext>
              </a:extLst>
            </p:cNvPr>
            <p:cNvSpPr txBox="1"/>
            <p:nvPr/>
          </p:nvSpPr>
          <p:spPr>
            <a:xfrm>
              <a:off x="1758744" y="6235454"/>
              <a:ext cx="4873630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bỏ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lép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Rê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47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29600" y="2476500"/>
            <a:ext cx="9220200" cy="1186762"/>
            <a:chOff x="1524000" y="5976846"/>
            <a:chExt cx="5817870" cy="1186762"/>
          </a:xfrm>
        </p:grpSpPr>
        <p:sp>
          <p:nvSpPr>
            <p:cNvPr id="11" name="Rounded Rectangle 10"/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764408" y="6053046"/>
              <a:ext cx="532220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tua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-bin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0" y="-52673"/>
            <a:ext cx="5236918" cy="235326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4DBD03B-3CC0-4AF4-4CCE-561334F64F5F}"/>
              </a:ext>
            </a:extLst>
          </p:cNvPr>
          <p:cNvGrpSpPr/>
          <p:nvPr/>
        </p:nvGrpSpPr>
        <p:grpSpPr>
          <a:xfrm>
            <a:off x="4495800" y="7277100"/>
            <a:ext cx="4800600" cy="1186762"/>
            <a:chOff x="1524000" y="5976846"/>
            <a:chExt cx="5817870" cy="1186762"/>
          </a:xfrm>
        </p:grpSpPr>
        <p:sp>
          <p:nvSpPr>
            <p:cNvPr id="30" name="Rounded Rectangle 10">
              <a:extLst>
                <a:ext uri="{FF2B5EF4-FFF2-40B4-BE49-F238E27FC236}">
                  <a16:creationId xmlns:a16="http://schemas.microsoft.com/office/drawing/2014/main" id="{CCF63496-3CEC-CA6C-3FE0-ECD77CC73638}"/>
                </a:ext>
              </a:extLst>
            </p:cNvPr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7E0BF3B5-C60B-78B6-667B-54417C3EA254}"/>
                </a:ext>
              </a:extLst>
            </p:cNvPr>
            <p:cNvSpPr txBox="1"/>
            <p:nvPr/>
          </p:nvSpPr>
          <p:spPr>
            <a:xfrm>
              <a:off x="1774231" y="6129246"/>
              <a:ext cx="532220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diều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7F3E046-29D3-4C14-EEEB-D8D130FAE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324100"/>
            <a:ext cx="6208183" cy="373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9E1F3A-30F6-EDDC-4895-A946AC932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800" y="4076700"/>
            <a:ext cx="6477000" cy="38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7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A29A283-D6AB-8005-3954-038D89BB2A3A}"/>
              </a:ext>
            </a:extLst>
          </p:cNvPr>
          <p:cNvSpPr/>
          <p:nvPr/>
        </p:nvSpPr>
        <p:spPr>
          <a:xfrm>
            <a:off x="6019800" y="800100"/>
            <a:ext cx="10464800" cy="3429000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GB" sz="2800" kern="0">
              <a:solidFill>
                <a:srgbClr val="E7DCD2"/>
              </a:solidFill>
              <a:latin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8CE09-98CD-508B-94FF-D05CF33F6E59}"/>
              </a:ext>
            </a:extLst>
          </p:cNvPr>
          <p:cNvSpPr txBox="1"/>
          <p:nvPr/>
        </p:nvSpPr>
        <p:spPr>
          <a:xfrm>
            <a:off x="6172200" y="1104900"/>
            <a:ext cx="1036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vi-VN" sz="6000" b="1" kern="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Vì sao năng lượng gió có thể giúp người nông dân loại bỏ được những hạt thóc lép?</a:t>
            </a:r>
            <a:endParaRPr lang="en-GB" sz="6000" b="1" kern="0" dirty="0">
              <a:solidFill>
                <a:srgbClr val="2D575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4DA72-DBEA-C22D-A2AA-2418918D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38500"/>
            <a:ext cx="5815152" cy="6849311"/>
          </a:xfrm>
          <a:prstGeom prst="rect">
            <a:avLst/>
          </a:prstGeom>
        </p:spPr>
      </p:pic>
      <p:sp>
        <p:nvSpPr>
          <p:cNvPr id="11" name="圆角矩形 17">
            <a:extLst>
              <a:ext uri="{FF2B5EF4-FFF2-40B4-BE49-F238E27FC236}">
                <a16:creationId xmlns:a16="http://schemas.microsoft.com/office/drawing/2014/main" id="{7BA1CB76-AFCB-4669-F459-B823DB8128DF}"/>
              </a:ext>
            </a:extLst>
          </p:cNvPr>
          <p:cNvSpPr/>
          <p:nvPr/>
        </p:nvSpPr>
        <p:spPr>
          <a:xfrm>
            <a:off x="5867400" y="5981700"/>
            <a:ext cx="11582400" cy="31054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r>
              <a:rPr lang="vi-VN" sz="5400" b="1" dirty="0">
                <a:solidFill>
                  <a:srgbClr val="97131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 hạt thóc lép sẽ bị gió thổi bay ra, đó là do thóc lép có khối lượng nhẹ hơn thóc thường.</a:t>
            </a:r>
          </a:p>
        </p:txBody>
      </p:sp>
    </p:spTree>
    <p:extLst>
      <p:ext uri="{BB962C8B-B14F-4D97-AF65-F5344CB8AC3E}">
        <p14:creationId xmlns:p14="http://schemas.microsoft.com/office/powerpoint/2010/main" val="38732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A29A283-D6AB-8005-3954-038D89BB2A3A}"/>
              </a:ext>
            </a:extLst>
          </p:cNvPr>
          <p:cNvSpPr/>
          <p:nvPr/>
        </p:nvSpPr>
        <p:spPr>
          <a:xfrm>
            <a:off x="6019800" y="800100"/>
            <a:ext cx="10464800" cy="3429000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8CE09-98CD-508B-94FF-D05CF33F6E59}"/>
              </a:ext>
            </a:extLst>
          </p:cNvPr>
          <p:cNvSpPr txBox="1"/>
          <p:nvPr/>
        </p:nvSpPr>
        <p:spPr>
          <a:xfrm>
            <a:off x="6172200" y="11049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Nơi nào ở nước ta có thể xây dựng nhà máy phong điện (điện được sản xuất từ năng lượng gió)? Vì sao?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4DA72-DBEA-C22D-A2AA-2418918D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38500"/>
            <a:ext cx="5815152" cy="68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IỆN GIÓ EA NAM - Trungnam Group | Đầu tư bền vững - Xây dựng tương lai">
            <a:extLst>
              <a:ext uri="{FF2B5EF4-FFF2-40B4-BE49-F238E27FC236}">
                <a16:creationId xmlns:a16="http://schemas.microsoft.com/office/drawing/2014/main" id="{6772D2F7-3A9B-7E21-3BA0-AEACBC735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76300"/>
            <a:ext cx="89154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nh đồng điện gió Bạc Liêu - Thiên đường check in đẹp tựa trời Âu |  Antamtour.vn">
            <a:extLst>
              <a:ext uri="{FF2B5EF4-FFF2-40B4-BE49-F238E27FC236}">
                <a16:creationId xmlns:a16="http://schemas.microsoft.com/office/drawing/2014/main" id="{309BB0ED-6E8F-97F0-CF85-B5550546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09550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9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iện gió duyên hải Trà Vinh có gì mà nổi tiếng? (2024)">
            <a:extLst>
              <a:ext uri="{FF2B5EF4-FFF2-40B4-BE49-F238E27FC236}">
                <a16:creationId xmlns:a16="http://schemas.microsoft.com/office/drawing/2014/main" id="{A530C0FC-3476-9A7C-6D91-BD4838A48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5300"/>
            <a:ext cx="158496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86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/>
          <p:nvPr/>
        </p:nvSpPr>
        <p:spPr>
          <a:xfrm>
            <a:off x="3181615" y="819470"/>
            <a:ext cx="12640703" cy="7753029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629400" y="8237834"/>
            <a:ext cx="11342824" cy="2130108"/>
            <a:chOff x="4419600" y="8055905"/>
            <a:chExt cx="11342824" cy="2130108"/>
          </a:xfrm>
        </p:grpSpPr>
        <p:sp>
          <p:nvSpPr>
            <p:cNvPr id="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6"/>
          <p:cNvSpPr/>
          <p:nvPr/>
        </p:nvSpPr>
        <p:spPr>
          <a:xfrm>
            <a:off x="-228600" y="4608173"/>
            <a:ext cx="6722595" cy="5600700"/>
          </a:xfrm>
          <a:custGeom>
            <a:avLst/>
            <a:gdLst/>
            <a:ahLst/>
            <a:cxnLst/>
            <a:rect l="l" t="t" r="r" b="b"/>
            <a:pathLst>
              <a:path w="7593013" h="6121866">
                <a:moveTo>
                  <a:pt x="0" y="0"/>
                </a:moveTo>
                <a:lnTo>
                  <a:pt x="7593012" y="0"/>
                </a:lnTo>
                <a:lnTo>
                  <a:pt x="7593012" y="6121866"/>
                </a:lnTo>
                <a:lnTo>
                  <a:pt x="0" y="612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75D81E68-F933-3EC4-75B6-E8907F6EC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3962400"/>
            <a:ext cx="6324600" cy="6324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2744C9-35AC-0A97-B64F-B3E3704611C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808" t="-1" r="22808" b="-1357"/>
          <a:stretch/>
        </p:blipFill>
        <p:spPr>
          <a:xfrm>
            <a:off x="5105400" y="1409700"/>
            <a:ext cx="868235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8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BEC49A-8DE1-5DB3-83AD-4896B38592A0}"/>
              </a:ext>
            </a:extLst>
          </p:cNvPr>
          <p:cNvGrpSpPr/>
          <p:nvPr/>
        </p:nvGrpSpPr>
        <p:grpSpPr>
          <a:xfrm>
            <a:off x="5257800" y="266700"/>
            <a:ext cx="7696200" cy="2216633"/>
            <a:chOff x="736179" y="-419327"/>
            <a:chExt cx="14576065" cy="957666"/>
          </a:xfrm>
        </p:grpSpPr>
        <p:sp>
          <p:nvSpPr>
            <p:cNvPr id="3" name="圆角矩形 17">
              <a:extLst>
                <a:ext uri="{FF2B5EF4-FFF2-40B4-BE49-F238E27FC236}">
                  <a16:creationId xmlns:a16="http://schemas.microsoft.com/office/drawing/2014/main" id="{AF58701C-C859-E211-A83A-F28A2437FE68}"/>
                </a:ext>
              </a:extLst>
            </p:cNvPr>
            <p:cNvSpPr/>
            <p:nvPr/>
          </p:nvSpPr>
          <p:spPr>
            <a:xfrm>
              <a:off x="736179" y="-391894"/>
              <a:ext cx="14576065" cy="450131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4500" b="1" i="0" u="none" strike="noStrike" kern="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1412;p53">
              <a:extLst>
                <a:ext uri="{FF2B5EF4-FFF2-40B4-BE49-F238E27FC236}">
                  <a16:creationId xmlns:a16="http://schemas.microsoft.com/office/drawing/2014/main" id="{7D50E259-EAB7-CEC8-20D0-68861205AD52}"/>
                </a:ext>
              </a:extLst>
            </p:cNvPr>
            <p:cNvSpPr txBox="1">
              <a:spLocks/>
            </p:cNvSpPr>
            <p:nvPr/>
          </p:nvSpPr>
          <p:spPr>
            <a:xfrm>
              <a:off x="926806" y="-419327"/>
              <a:ext cx="14385436" cy="957666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Trò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: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Xì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điện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4" name="图片 24">
            <a:extLst>
              <a:ext uri="{FF2B5EF4-FFF2-40B4-BE49-F238E27FC236}">
                <a16:creationId xmlns:a16="http://schemas.microsoft.com/office/drawing/2014/main" id="{E8B44621-0538-1DE9-2DDD-DB0D14371D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609600" y="4533900"/>
            <a:ext cx="5862243" cy="43045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BCE42E2-F274-94A8-68DF-FCF903DAFCBB}"/>
              </a:ext>
            </a:extLst>
          </p:cNvPr>
          <p:cNvSpPr txBox="1"/>
          <p:nvPr/>
        </p:nvSpPr>
        <p:spPr>
          <a:xfrm>
            <a:off x="6324600" y="2857500"/>
            <a:ext cx="11125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GV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61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CD0A796-2FC7-C076-DA47-CF7381B3A4C1}"/>
              </a:ext>
            </a:extLst>
          </p:cNvPr>
          <p:cNvSpPr/>
          <p:nvPr/>
        </p:nvSpPr>
        <p:spPr>
          <a:xfrm>
            <a:off x="1066800" y="647700"/>
            <a:ext cx="3738811" cy="3692075"/>
          </a:xfrm>
          <a:custGeom>
            <a:avLst/>
            <a:gdLst/>
            <a:ahLst/>
            <a:cxnLst/>
            <a:rect l="l" t="t" r="r" b="b"/>
            <a:pathLst>
              <a:path w="3738811" h="3692075">
                <a:moveTo>
                  <a:pt x="0" y="0"/>
                </a:moveTo>
                <a:lnTo>
                  <a:pt x="3738811" y="0"/>
                </a:lnTo>
                <a:lnTo>
                  <a:pt x="3738811" y="3692076"/>
                </a:lnTo>
                <a:lnTo>
                  <a:pt x="0" y="3692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91AD28C-F147-8103-8924-61B179B17EC8}"/>
              </a:ext>
            </a:extLst>
          </p:cNvPr>
          <p:cNvSpPr/>
          <p:nvPr/>
        </p:nvSpPr>
        <p:spPr>
          <a:xfrm>
            <a:off x="6172200" y="1028700"/>
            <a:ext cx="4420540" cy="3077801"/>
          </a:xfrm>
          <a:custGeom>
            <a:avLst/>
            <a:gdLst/>
            <a:ahLst/>
            <a:cxnLst/>
            <a:rect l="l" t="t" r="r" b="b"/>
            <a:pathLst>
              <a:path w="4420540" h="3077801">
                <a:moveTo>
                  <a:pt x="0" y="0"/>
                </a:moveTo>
                <a:lnTo>
                  <a:pt x="4420540" y="0"/>
                </a:lnTo>
                <a:lnTo>
                  <a:pt x="4420540" y="3077801"/>
                </a:lnTo>
                <a:lnTo>
                  <a:pt x="0" y="3077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7339C77-A860-B32A-8608-E5DB32971518}"/>
              </a:ext>
            </a:extLst>
          </p:cNvPr>
          <p:cNvSpPr/>
          <p:nvPr/>
        </p:nvSpPr>
        <p:spPr>
          <a:xfrm>
            <a:off x="12725400" y="419100"/>
            <a:ext cx="3435546" cy="3669475"/>
          </a:xfrm>
          <a:custGeom>
            <a:avLst/>
            <a:gdLst/>
            <a:ahLst/>
            <a:cxnLst/>
            <a:rect l="l" t="t" r="r" b="b"/>
            <a:pathLst>
              <a:path w="3435546" h="3669475">
                <a:moveTo>
                  <a:pt x="0" y="0"/>
                </a:moveTo>
                <a:lnTo>
                  <a:pt x="3435547" y="0"/>
                </a:lnTo>
                <a:lnTo>
                  <a:pt x="3435547" y="3669475"/>
                </a:lnTo>
                <a:lnTo>
                  <a:pt x="0" y="3669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801951C-3470-6FD4-B6A8-B0BD0DE72AAD}"/>
              </a:ext>
            </a:extLst>
          </p:cNvPr>
          <p:cNvSpPr/>
          <p:nvPr/>
        </p:nvSpPr>
        <p:spPr>
          <a:xfrm>
            <a:off x="6096000" y="5067300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be" descr="https://static.cand.com.vn/Files/Image/chienthang/2021/01/12/cdfd83ae-c8cd-4bb5-8c4d-bbf5d803354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459" b="220"/>
          <a:stretch/>
        </p:blipFill>
        <p:spPr bwMode="auto">
          <a:xfrm>
            <a:off x="8018301" y="1308853"/>
            <a:ext cx="8898824" cy="772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825" y="1028700"/>
            <a:ext cx="5949626" cy="4163172"/>
          </a:xfrm>
          <a:prstGeom prst="rect">
            <a:avLst/>
          </a:prstGeom>
        </p:spPr>
      </p:pic>
      <p:pic>
        <p:nvPicPr>
          <p:cNvPr id="4" name="so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6713" y="1124988"/>
            <a:ext cx="4714487" cy="4834792"/>
          </a:xfrm>
          <a:prstGeom prst="rect">
            <a:avLst/>
          </a:prstGeom>
        </p:spPr>
      </p:pic>
      <p:pic>
        <p:nvPicPr>
          <p:cNvPr id="5" name="so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8301" y="3783377"/>
            <a:ext cx="4488412" cy="5767330"/>
          </a:xfrm>
          <a:prstGeom prst="rect">
            <a:avLst/>
          </a:prstGeom>
        </p:spPr>
      </p:pic>
      <p:pic>
        <p:nvPicPr>
          <p:cNvPr id="6" name="so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10908" y="5142456"/>
            <a:ext cx="5778693" cy="4649244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60" y="-266700"/>
            <a:ext cx="9230144" cy="112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7EFE6-C149-2D84-C8A7-0B9EBCFF95BC}"/>
              </a:ext>
            </a:extLst>
          </p:cNvPr>
          <p:cNvSpPr txBox="1"/>
          <p:nvPr/>
        </p:nvSpPr>
        <p:spPr>
          <a:xfrm>
            <a:off x="5105400" y="800100"/>
            <a:ext cx="11506200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Cambria" panose="02040503050406030204" pitchFamily="18" charset="0"/>
              </a:rPr>
              <a:t>C</a:t>
            </a:r>
            <a:r>
              <a:rPr lang="vi-VN" sz="5400" dirty="0">
                <a:latin typeface="Cambria" panose="02040503050406030204" pitchFamily="18" charset="0"/>
              </a:rPr>
              <a:t>ác nhóm dựa vào những hiểu biết trong thực tế nêu lợi ích của năng lượng gió đối với con người. </a:t>
            </a:r>
            <a:endParaRPr lang="en-US" sz="5400" dirty="0">
              <a:latin typeface="Cambria" panose="02040503050406030204" pitchFamily="18" charset="0"/>
            </a:endParaRPr>
          </a:p>
        </p:txBody>
      </p:sp>
      <p:pic>
        <p:nvPicPr>
          <p:cNvPr id="3" name="Picture 2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44784549-F1EA-B924-F9C5-C435B843A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72100"/>
            <a:ext cx="6183134" cy="4219391"/>
          </a:xfrm>
          <a:prstGeom prst="rect">
            <a:avLst/>
          </a:prstGeom>
        </p:spPr>
      </p:pic>
      <p:pic>
        <p:nvPicPr>
          <p:cNvPr id="3074" name="Picture 2" descr="MỘT SỐ PHƯƠNG PHÁP TIẾP CẬN &amp; GIẢI QUYẾT VẤN ĐỀ">
            <a:extLst>
              <a:ext uri="{FF2B5EF4-FFF2-40B4-BE49-F238E27FC236}">
                <a16:creationId xmlns:a16="http://schemas.microsoft.com/office/drawing/2014/main" id="{ABBB0C75-6B35-1517-6F6C-BBD886BD7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0"/>
            <a:ext cx="7591425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1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60B75-6199-8259-7666-195528E96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324100"/>
            <a:ext cx="9991460" cy="669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3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CA2E88-B6D5-451B-A932-CCAC911D1937}"/>
              </a:ext>
            </a:extLst>
          </p:cNvPr>
          <p:cNvSpPr txBox="1"/>
          <p:nvPr/>
        </p:nvSpPr>
        <p:spPr>
          <a:xfrm>
            <a:off x="1187234" y="214839"/>
            <a:ext cx="16110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prstClr val="black"/>
                </a:solidFill>
                <a:latin typeface="Cambria" panose="02040503050406030204" pitchFamily="18" charset="0"/>
              </a:rPr>
              <a:t>L</a:t>
            </a:r>
            <a:r>
              <a:rPr lang="vi-VN" sz="6000" b="1" dirty="0">
                <a:solidFill>
                  <a:prstClr val="black"/>
                </a:solidFill>
                <a:latin typeface="Cambria" panose="02040503050406030204" pitchFamily="18" charset="0"/>
              </a:rPr>
              <a:t>ợi ích của năng lượng gió đối với con người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18D4A-1912-2B55-B4D4-90954F6C5F52}"/>
              </a:ext>
            </a:extLst>
          </p:cNvPr>
          <p:cNvSpPr txBox="1"/>
          <p:nvPr/>
        </p:nvSpPr>
        <p:spPr>
          <a:xfrm>
            <a:off x="1143000" y="2105019"/>
            <a:ext cx="15697200" cy="5170646"/>
          </a:xfrm>
          <a:prstGeom prst="rect">
            <a:avLst/>
          </a:prstGeom>
          <a:solidFill>
            <a:srgbClr val="97DAF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6600" dirty="0">
                <a:latin typeface="Cambria" panose="02040503050406030204" pitchFamily="18" charset="0"/>
              </a:rPr>
              <a:t>+ Tiết kiệm chi phí.</a:t>
            </a:r>
          </a:p>
          <a:p>
            <a:pPr algn="just"/>
            <a:r>
              <a:rPr lang="vi-VN" sz="6600" dirty="0">
                <a:latin typeface="Cambria" panose="02040503050406030204" pitchFamily="18" charset="0"/>
              </a:rPr>
              <a:t>+ Giảm bớt sức lao động.</a:t>
            </a:r>
          </a:p>
          <a:p>
            <a:pPr algn="just"/>
            <a:r>
              <a:rPr lang="vi-VN" sz="6600" dirty="0">
                <a:latin typeface="Cambria" panose="02040503050406030204" pitchFamily="18" charset="0"/>
              </a:rPr>
              <a:t>+ Năng lượng gió có thể tái tạo.</a:t>
            </a:r>
          </a:p>
          <a:p>
            <a:pPr algn="just"/>
            <a:r>
              <a:rPr lang="en-US" sz="6600" dirty="0">
                <a:latin typeface="Cambria" panose="02040503050406030204" pitchFamily="18" charset="0"/>
              </a:rPr>
              <a:t>+ </a:t>
            </a:r>
            <a:r>
              <a:rPr lang="vi-VN" sz="6600" dirty="0">
                <a:latin typeface="Cambria" panose="02040503050406030204" pitchFamily="18" charset="0"/>
              </a:rPr>
              <a:t>Năng lượng gió là nguồn năng lượng xanh và không gây ô nhiễm.</a:t>
            </a:r>
          </a:p>
        </p:txBody>
      </p:sp>
    </p:spTree>
    <p:extLst>
      <p:ext uri="{BB962C8B-B14F-4D97-AF65-F5344CB8AC3E}">
        <p14:creationId xmlns:p14="http://schemas.microsoft.com/office/powerpoint/2010/main" val="31169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05200" y="193982"/>
            <a:ext cx="11658600" cy="8988118"/>
            <a:chOff x="3505200" y="193982"/>
            <a:chExt cx="11658600" cy="8988118"/>
          </a:xfrm>
        </p:grpSpPr>
        <p:sp>
          <p:nvSpPr>
            <p:cNvPr id="22" name="AutoShape 4"/>
            <p:cNvSpPr/>
            <p:nvPr/>
          </p:nvSpPr>
          <p:spPr>
            <a:xfrm>
              <a:off x="3505200" y="586502"/>
              <a:ext cx="11658600" cy="8595598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6482" y="193982"/>
              <a:ext cx="9065538" cy="816325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465BAC98-4CF2-BD17-ED72-EE4A67D39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5" name="Picture 4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DC900BA6-2EB7-452F-8D20-9EFAE2AD77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860" y="5524500"/>
            <a:ext cx="6689327" cy="501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20309" y="1182793"/>
            <a:ext cx="13602009" cy="6096135"/>
            <a:chOff x="1300479" y="1028700"/>
            <a:chExt cx="16154399" cy="3979301"/>
          </a:xfrm>
        </p:grpSpPr>
        <p:sp>
          <p:nvSpPr>
            <p:cNvPr id="15" name="AutoShape 4"/>
            <p:cNvSpPr/>
            <p:nvPr/>
          </p:nvSpPr>
          <p:spPr>
            <a:xfrm>
              <a:off x="1300479" y="1028700"/>
              <a:ext cx="16154399" cy="3979301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889089" y="1326037"/>
              <a:ext cx="14964699" cy="3382331"/>
              <a:chOff x="1872288" y="379565"/>
              <a:chExt cx="14964699" cy="3382331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872288" y="379565"/>
                <a:ext cx="14964699" cy="338233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B2D9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897517" y="813226"/>
                <a:ext cx="12926718" cy="1828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xem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video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gió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biển</a:t>
                </a:r>
                <a:endParaRPr lang="en-GB" sz="8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8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oàn Cảnh Điện Gió  Năng Lượng Tái Tạo Trên Biển Việt Nam sẽ cấp điện cho cả ĐN Á  VTC Media_v720P">
            <a:hlinkClick r:id="" action="ppaction://media"/>
            <a:extLst>
              <a:ext uri="{FF2B5EF4-FFF2-40B4-BE49-F238E27FC236}">
                <a16:creationId xmlns:a16="http://schemas.microsoft.com/office/drawing/2014/main" id="{615DD2B4-8B01-D287-9B79-8251C3949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3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4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05200" y="491241"/>
            <a:ext cx="11658600" cy="8690859"/>
            <a:chOff x="3505200" y="491241"/>
            <a:chExt cx="11658600" cy="8690859"/>
          </a:xfrm>
        </p:grpSpPr>
        <p:sp>
          <p:nvSpPr>
            <p:cNvPr id="22" name="AutoShape 4"/>
            <p:cNvSpPr/>
            <p:nvPr/>
          </p:nvSpPr>
          <p:spPr>
            <a:xfrm>
              <a:off x="3505200" y="586502"/>
              <a:ext cx="11658600" cy="8595598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5144" y="491241"/>
              <a:ext cx="9108213" cy="8144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6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4"/>
          <p:cNvSpPr/>
          <p:nvPr/>
        </p:nvSpPr>
        <p:spPr>
          <a:xfrm rot="5400000">
            <a:off x="16126970" y="281819"/>
            <a:ext cx="2103966" cy="1983086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4707" r="-99578" b="-9942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3A4E131B-96AC-EABC-5891-DF3904AF9BA6}"/>
              </a:ext>
            </a:extLst>
          </p:cNvPr>
          <p:cNvSpPr/>
          <p:nvPr/>
        </p:nvSpPr>
        <p:spPr>
          <a:xfrm>
            <a:off x="2133600" y="1257300"/>
            <a:ext cx="14554200" cy="769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DD3CC063-89ED-CC45-7C13-619874058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6C9328FD-06D9-DDF9-8F56-8006C2D07A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5143500"/>
            <a:ext cx="7197388" cy="53973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14B3AE-15A8-2F76-8065-E44608A1B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1562099"/>
            <a:ext cx="12801600" cy="64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086600" y="4229100"/>
            <a:ext cx="10515599" cy="4417800"/>
            <a:chOff x="7820752" y="4214842"/>
            <a:chExt cx="10287000" cy="5119658"/>
          </a:xfrm>
        </p:grpSpPr>
        <p:sp>
          <p:nvSpPr>
            <p:cNvPr id="9" name="Rounded Rectangle 8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13"/>
            <p:cNvSpPr txBox="1"/>
            <p:nvPr/>
          </p:nvSpPr>
          <p:spPr>
            <a:xfrm>
              <a:off x="8342556" y="4744678"/>
              <a:ext cx="9243392" cy="36933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6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Mặt trời cung cấp năng lượng để làm bay hơi nước biển, tạo điều kiện cho muối kết tinh lại.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6000" y="647700"/>
            <a:ext cx="11508374" cy="3015912"/>
            <a:chOff x="4762488" y="308129"/>
            <a:chExt cx="10052602" cy="3015912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3"/>
            <p:cNvSpPr txBox="1"/>
            <p:nvPr/>
          </p:nvSpPr>
          <p:spPr>
            <a:xfrm>
              <a:off x="7220332" y="431090"/>
              <a:ext cx="7459737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 trời có vai trò như thế nào trong việc sản xuất muối biển?</a:t>
              </a:r>
            </a:p>
          </p:txBody>
        </p:sp>
      </p:grpSp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724" y="1257301"/>
            <a:ext cx="2307513" cy="1751650"/>
          </a:xfrm>
          <a:prstGeom prst="rect">
            <a:avLst/>
          </a:prstGeom>
        </p:spPr>
      </p:pic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391400" y="5143500"/>
            <a:ext cx="10515600" cy="3845719"/>
            <a:chOff x="6232967" y="3264988"/>
            <a:chExt cx="9487037" cy="6456829"/>
          </a:xfrm>
        </p:grpSpPr>
        <p:sp>
          <p:nvSpPr>
            <p:cNvPr id="17" name="Rounded Rectangle 16"/>
            <p:cNvSpPr/>
            <p:nvPr/>
          </p:nvSpPr>
          <p:spPr>
            <a:xfrm>
              <a:off x="6232967" y="3264988"/>
              <a:ext cx="9487037" cy="63129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6782940" y="3520862"/>
              <a:ext cx="8662077" cy="6200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Ánh sáng mặt trời cung cấp nhiệt lượng để làm khô thóc nhanh chóng, giúp bảo quản thóc tốt hơn.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86400" y="1319397"/>
            <a:ext cx="12115799" cy="2757303"/>
            <a:chOff x="4373983" y="308129"/>
            <a:chExt cx="11244902" cy="2757303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373983" y="308129"/>
              <a:ext cx="11244902" cy="2757303"/>
            </a:xfrm>
            <a:prstGeom prst="wedgeRoundRectCallout">
              <a:avLst>
                <a:gd name="adj1" fmla="val -62307"/>
                <a:gd name="adj2" fmla="val 39395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37851" y="745606"/>
              <a:ext cx="9031813" cy="21139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 sao khi trời nắng nóng, thóc sẽ khô nhanh hơn?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4182" y="1759115"/>
            <a:ext cx="1696465" cy="18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139354" y="4247808"/>
            <a:ext cx="10287000" cy="5119658"/>
            <a:chOff x="7820752" y="4214842"/>
            <a:chExt cx="10287000" cy="5119658"/>
          </a:xfrm>
        </p:grpSpPr>
        <p:sp>
          <p:nvSpPr>
            <p:cNvPr id="17" name="Rounded Rectangle 16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8225198" y="4424734"/>
              <a:ext cx="9377002" cy="4616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Sấy chuối bằng năng lượng mặt trời: Tiết kiệm chi phí; không tốn chi phí cho nhiên liệu như than, củi, ga,...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19800" y="723900"/>
            <a:ext cx="11406554" cy="3015912"/>
            <a:chOff x="4762488" y="308129"/>
            <a:chExt cx="10052602" cy="3015912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74210" y="536729"/>
              <a:ext cx="7785485" cy="25775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 sao nói sấy chuối bằng năng lượng mặt trời tiết kiệm chi phí và bảo vệ môi trường?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1333500"/>
            <a:ext cx="2327555" cy="21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683402" y="4437883"/>
            <a:ext cx="9771478" cy="3753617"/>
            <a:chOff x="8436358" y="4352067"/>
            <a:chExt cx="11056702" cy="4523307"/>
          </a:xfrm>
        </p:grpSpPr>
        <p:sp>
          <p:nvSpPr>
            <p:cNvPr id="17" name="Rounded Rectangle 16"/>
            <p:cNvSpPr/>
            <p:nvPr/>
          </p:nvSpPr>
          <p:spPr>
            <a:xfrm>
              <a:off x="8436358" y="4352067"/>
              <a:ext cx="11056702" cy="45233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3"/>
            <p:cNvSpPr txBox="1"/>
            <p:nvPr/>
          </p:nvSpPr>
          <p:spPr>
            <a:xfrm>
              <a:off x="9054396" y="4776894"/>
              <a:ext cx="9829358" cy="35605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4800" dirty="0">
                  <a:solidFill>
                    <a:srgbClr val="97131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Ánh sáng mặt trời là nguồn năng lượng vô tận, không bao giờ cạn kiệt, giúp đảm bảo nguồn cung cấp điện lâu dài. 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67400" y="800100"/>
            <a:ext cx="11558954" cy="3015912"/>
            <a:chOff x="4762488" y="308129"/>
            <a:chExt cx="10052602" cy="3015912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6684309" y="460529"/>
              <a:ext cx="7605487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 dụng năng lượng điện được tạo ra từ năng lượng mặt trời có ưu điểm gì so với năng lượng điện do nhà máy điện sản xuất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Picture 2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800" y="1257300"/>
            <a:ext cx="1588585" cy="235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0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" y="-114300"/>
            <a:ext cx="1706535" cy="1706535"/>
          </a:xfrm>
          <a:prstGeom prst="rect">
            <a:avLst/>
          </a:prstGeom>
        </p:spPr>
      </p:pic>
      <p:sp>
        <p:nvSpPr>
          <p:cNvPr id="20" name="Freeform 4"/>
          <p:cNvSpPr/>
          <p:nvPr/>
        </p:nvSpPr>
        <p:spPr>
          <a:xfrm rot="5400000">
            <a:off x="16126970" y="281819"/>
            <a:ext cx="2103966" cy="1983086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4707" r="-99578" b="-99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3A4E131B-96AC-EABC-5891-DF3904AF9BA6}"/>
              </a:ext>
            </a:extLst>
          </p:cNvPr>
          <p:cNvSpPr/>
          <p:nvPr/>
        </p:nvSpPr>
        <p:spPr>
          <a:xfrm>
            <a:off x="2133600" y="1257300"/>
            <a:ext cx="14554200" cy="769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DD3CC063-89ED-CC45-7C13-619874058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6C9328FD-06D9-DDF9-8F56-8006C2D07A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5143500"/>
            <a:ext cx="7197388" cy="53973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79E4A1-3E27-3319-ACA0-D6E3C3089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723900"/>
            <a:ext cx="6687892" cy="2956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0AD592-17D1-DAED-1E5F-6B6DB4DC4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3238500"/>
            <a:ext cx="13747672" cy="34384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27D32D-641B-8A05-C66B-3078958119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600" y="6362700"/>
            <a:ext cx="4054191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4"/>
          <p:cNvSpPr/>
          <p:nvPr/>
        </p:nvSpPr>
        <p:spPr>
          <a:xfrm>
            <a:off x="3505200" y="419100"/>
            <a:ext cx="11658600" cy="8763000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876" y="457200"/>
            <a:ext cx="9047248" cy="8144962"/>
          </a:xfrm>
          <a:prstGeom prst="rect">
            <a:avLst/>
          </a:prstGeom>
        </p:spPr>
      </p:pic>
      <p:pic>
        <p:nvPicPr>
          <p:cNvPr id="3" name="Picture 2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336BF1A6-25AA-6004-6654-A259883B5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4305300"/>
            <a:ext cx="6216509" cy="62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/>
          <p:nvPr/>
        </p:nvSpPr>
        <p:spPr>
          <a:xfrm>
            <a:off x="1300479" y="1028700"/>
            <a:ext cx="16154399" cy="6010204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DF683F25-8146-7BC5-B49D-D384AD1D3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5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282C1B81-00EA-E2B3-A9B9-A8072E22F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AF5842-E5B7-D551-8FDC-0B8BDF897ECC}"/>
              </a:ext>
            </a:extLst>
          </p:cNvPr>
          <p:cNvSpPr txBox="1"/>
          <p:nvPr/>
        </p:nvSpPr>
        <p:spPr>
          <a:xfrm>
            <a:off x="2743200" y="1866900"/>
            <a:ext cx="1379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latin typeface="Cambria" panose="02040503050406030204" pitchFamily="18" charset="0"/>
                <a:ea typeface="Cambria" panose="02040503050406030204" pitchFamily="18" charset="0"/>
              </a:rPr>
              <a:t>2. Sử dụng năng lượng gió</a:t>
            </a:r>
            <a:endParaRPr lang="en-US" sz="8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508</Words>
  <Application>Microsoft Office PowerPoint</Application>
  <PresentationFormat>Custom</PresentationFormat>
  <Paragraphs>29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#9Slide06 SVNDope Script</vt:lpstr>
      <vt:lpstr>Arial</vt:lpstr>
      <vt:lpstr>Calibri</vt:lpstr>
      <vt:lpstr>Cambria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T10_KH</dc:title>
  <dc:creator>thao</dc:creator>
  <cp:lastModifiedBy>Administrator</cp:lastModifiedBy>
  <cp:revision>81</cp:revision>
  <dcterms:created xsi:type="dcterms:W3CDTF">2006-08-16T00:00:00Z</dcterms:created>
  <dcterms:modified xsi:type="dcterms:W3CDTF">2024-11-24T15:57:55Z</dcterms:modified>
  <dc:identifier>DAGRpH26L6w</dc:identifier>
</cp:coreProperties>
</file>