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47" r:id="rId4"/>
    <p:sldMasterId id="2147483783" r:id="rId5"/>
    <p:sldMasterId id="2147483795" r:id="rId6"/>
    <p:sldMasterId id="2147483807" r:id="rId7"/>
    <p:sldMasterId id="2147483823" r:id="rId8"/>
  </p:sldMasterIdLst>
  <p:notesMasterIdLst>
    <p:notesMasterId r:id="rId34"/>
  </p:notesMasterIdLst>
  <p:sldIdLst>
    <p:sldId id="257" r:id="rId9"/>
    <p:sldId id="287" r:id="rId10"/>
    <p:sldId id="288" r:id="rId11"/>
    <p:sldId id="289" r:id="rId12"/>
    <p:sldId id="291" r:id="rId13"/>
    <p:sldId id="263" r:id="rId14"/>
    <p:sldId id="264" r:id="rId15"/>
    <p:sldId id="260" r:id="rId16"/>
    <p:sldId id="265" r:id="rId17"/>
    <p:sldId id="292" r:id="rId18"/>
    <p:sldId id="293" r:id="rId19"/>
    <p:sldId id="294" r:id="rId20"/>
    <p:sldId id="261" r:id="rId21"/>
    <p:sldId id="280" r:id="rId22"/>
    <p:sldId id="335" r:id="rId23"/>
    <p:sldId id="336" r:id="rId24"/>
    <p:sldId id="295" r:id="rId25"/>
    <p:sldId id="337" r:id="rId26"/>
    <p:sldId id="296" r:id="rId27"/>
    <p:sldId id="297" r:id="rId28"/>
    <p:sldId id="299" r:id="rId29"/>
    <p:sldId id="298" r:id="rId30"/>
    <p:sldId id="300" r:id="rId31"/>
    <p:sldId id="286" r:id="rId32"/>
    <p:sldId id="33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799" autoAdjust="0"/>
    <p:restoredTop sz="94660"/>
  </p:normalViewPr>
  <p:slideViewPr>
    <p:cSldViewPr snapToGrid="0">
      <p:cViewPr>
        <p:scale>
          <a:sx n="150" d="100"/>
          <a:sy n="150" d="100"/>
        </p:scale>
        <p:origin x="-667" y="-18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E1C25-8D91-4CB5-BD5B-B875A710E1A3}" type="datetimeFigureOut">
              <a:rPr lang="en-US" smtClean="0"/>
              <a:t>14/12/2023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BA343-9839-4143-8F7B-654CD9D2B498}" type="slidenum">
              <a:rPr lang="en-US" smtClean="0"/>
              <a:t>‹#›</a:t>
            </a:fld>
            <a:endParaRPr lang="en-US"/>
          </a:p>
        </p:txBody>
      </p:sp>
    </p:spTree>
    <p:extLst>
      <p:ext uri="{BB962C8B-B14F-4D97-AF65-F5344CB8AC3E}">
        <p14:creationId xmlns:p14="http://schemas.microsoft.com/office/powerpoint/2010/main" val="64154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49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604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34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664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1664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278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249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752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72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2110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17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54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3936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1014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533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137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6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682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80" name="Google Shape;180;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214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6" name="Google Shape;186;p7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7" name="Google Shape;187;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3141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3" name="Google Shape;193;p7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4" name="Google Shape;194;p7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5" name="Google Shape;195;p7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6" name="Google Shape;196;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1648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593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207" name="Google Shape;207;p8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08" name="Google Shape;208;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397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944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194859" y="408517"/>
            <a:ext cx="3657600" cy="2743200"/>
          </a:xfrm>
          <a:prstGeom prst="rect">
            <a:avLst/>
          </a:prstGeom>
          <a:noFill/>
          <a:ln>
            <a:noFill/>
          </a:ln>
        </p:spPr>
      </p:sp>
      <p:sp>
        <p:nvSpPr>
          <p:cNvPr id="214" name="Google Shape;214;p8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15" name="Google Shape;215;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82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432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867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33667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46018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781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4741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561" name="Google Shape;561;p1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9403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7" name="Google Shape;567;p12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8" name="Google Shape;568;p1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0614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4" name="Google Shape;574;p12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5" name="Google Shape;575;p12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6" name="Google Shape;576;p12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7" name="Google Shape;577;p1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9902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0369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0550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88" name="Google Shape;588;p13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9" name="Google Shape;589;p1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5665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194859" y="408517"/>
            <a:ext cx="3657600" cy="2743200"/>
          </a:xfrm>
          <a:prstGeom prst="rect">
            <a:avLst/>
          </a:prstGeom>
          <a:noFill/>
          <a:ln>
            <a:noFill/>
          </a:ln>
        </p:spPr>
      </p:sp>
      <p:sp>
        <p:nvSpPr>
          <p:cNvPr id="595" name="Google Shape;595;p13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96" name="Google Shape;596;p1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545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93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20529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019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50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091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292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483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391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775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9529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25210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438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165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232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3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3617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6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6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99" name="Google Shape;99;p6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6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6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157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6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6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05" name="Google Shape;105;p6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6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763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6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6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11" name="Google Shape;111;p6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12" name="Google Shape;112;p6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673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37892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6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18" name="Google Shape;118;p6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19" name="Google Shape;119;p6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20" name="Google Shape;120;p6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21" name="Google Shape;121;p6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5413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6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6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6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354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7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7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132" name="Google Shape;132;p7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133" name="Google Shape;133;p7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7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7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879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p7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71"/>
          <p:cNvSpPr>
            <a:spLocks noGrp="1"/>
          </p:cNvSpPr>
          <p:nvPr>
            <p:ph type="pic" idx="2"/>
          </p:nvPr>
        </p:nvSpPr>
        <p:spPr>
          <a:xfrm>
            <a:off x="1194859" y="408517"/>
            <a:ext cx="3657600" cy="2743200"/>
          </a:xfrm>
          <a:prstGeom prst="rect">
            <a:avLst/>
          </a:prstGeom>
          <a:noFill/>
          <a:ln>
            <a:noFill/>
          </a:ln>
        </p:spPr>
      </p:sp>
      <p:sp>
        <p:nvSpPr>
          <p:cNvPr id="139" name="Google Shape;139;p7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140" name="Google Shape;140;p7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7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7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7659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p7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7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46" name="Google Shape;146;p7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7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7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800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p7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7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52" name="Google Shape;152;p7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7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0386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870376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96672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503338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3100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170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668023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754320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0229684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06874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47547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84853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038156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81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5660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942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5905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05740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954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31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986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324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272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38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969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74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356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208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72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109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0250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2.jpeg"/><Relationship Id="rId2" Type="http://schemas.openxmlformats.org/officeDocument/2006/relationships/slideLayout" Target="../slideLayouts/slideLayout57.xml"/><Relationship Id="rId16" Type="http://schemas.openxmlformats.org/officeDocument/2006/relationships/theme" Target="../theme/theme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 name="Picture 2" descr="A white circle with leaves and blue text&#10;&#10;Description automatically generated">
            <a:extLst>
              <a:ext uri="{FF2B5EF4-FFF2-40B4-BE49-F238E27FC236}">
                <a16:creationId xmlns:a16="http://schemas.microsoft.com/office/drawing/2014/main" id="{A38D8817-6643-7DA6-E6E6-150DF47A12F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9650" y="161925"/>
            <a:ext cx="1181100" cy="1181100"/>
          </a:xfrm>
          <a:prstGeom prst="rect">
            <a:avLst/>
          </a:prstGeom>
        </p:spPr>
      </p:pic>
    </p:spTree>
    <p:extLst>
      <p:ext uri="{BB962C8B-B14F-4D97-AF65-F5344CB8AC3E}">
        <p14:creationId xmlns:p14="http://schemas.microsoft.com/office/powerpoint/2010/main" val="5215934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white circle with leaves and blue text&#10;&#10;Description automatically generated">
            <a:extLst>
              <a:ext uri="{FF2B5EF4-FFF2-40B4-BE49-F238E27FC236}">
                <a16:creationId xmlns:a16="http://schemas.microsoft.com/office/drawing/2014/main" id="{7B24356C-8B25-C19D-5517-98FF3159A70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9650" y="161925"/>
            <a:ext cx="1181100" cy="1181100"/>
          </a:xfrm>
          <a:prstGeom prst="rect">
            <a:avLst/>
          </a:prstGeom>
        </p:spPr>
      </p:pic>
    </p:spTree>
    <p:extLst>
      <p:ext uri="{BB962C8B-B14F-4D97-AF65-F5344CB8AC3E}">
        <p14:creationId xmlns:p14="http://schemas.microsoft.com/office/powerpoint/2010/main" val="327521589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059236359"/>
      </p:ext>
    </p:extLst>
  </p:cSld>
  <p:clrMap bg1="lt1" tx1="dk1" bg2="dk2" tx2="lt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537" name="Google Shape;537;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7965597"/>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 name="Picture 2" descr="A white circle with leaves and blue text&#10;&#10;Description automatically generated">
            <a:extLst>
              <a:ext uri="{FF2B5EF4-FFF2-40B4-BE49-F238E27FC236}">
                <a16:creationId xmlns:a16="http://schemas.microsoft.com/office/drawing/2014/main" id="{5D2D58CB-F94B-D2D8-7977-78F35B3E75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72976" y="123825"/>
            <a:ext cx="1304924" cy="1304924"/>
          </a:xfrm>
          <a:prstGeom prst="rect">
            <a:avLst/>
          </a:prstGeom>
        </p:spPr>
      </p:pic>
    </p:spTree>
    <p:extLst>
      <p:ext uri="{BB962C8B-B14F-4D97-AF65-F5344CB8AC3E}">
        <p14:creationId xmlns:p14="http://schemas.microsoft.com/office/powerpoint/2010/main" val="4223134845"/>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3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3"/>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4" name="Google Shape;84;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5" name="Google Shape;85;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0770912"/>
      </p:ext>
    </p:extLst>
  </p:cSld>
  <p:clrMap bg1="lt1" tx1="dk1" bg2="dk2" tx2="lt2" accent1="accent1" accent2="accent2" accent3="accent3" accent4="accent4" accent5="accent5" accent6="accent6" hlink="hlink" folHlink="folHlink"/>
  <p:sldLayoutIdLst>
    <p:sldLayoutId id="2147483796"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36185377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14/12/2023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5339327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7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7.png"/><Relationship Id="rId7"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7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7.svg"/><Relationship Id="rId4" Type="http://schemas.openxmlformats.org/officeDocument/2006/relationships/image" Target="../media/image38.sv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1.wdp"/><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9.png"/><Relationship Id="rId1" Type="http://schemas.openxmlformats.org/officeDocument/2006/relationships/slideLayout" Target="../slideLayouts/slideLayout57.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6" name="Google Shape;766;p1"/>
          <p:cNvPicPr preferRelativeResize="0"/>
          <p:nvPr/>
        </p:nvPicPr>
        <p:blipFill rotWithShape="1">
          <a:blip r:embed="rId4">
            <a:alphaModFix/>
          </a:blip>
          <a:srcRect/>
          <a:stretch/>
        </p:blipFill>
        <p:spPr>
          <a:xfrm>
            <a:off x="489899" y="4512152"/>
            <a:ext cx="5302467" cy="2978098"/>
          </a:xfrm>
          <a:prstGeom prst="rect">
            <a:avLst/>
          </a:prstGeom>
          <a:noFill/>
          <a:ln>
            <a:noFill/>
          </a:ln>
        </p:spPr>
      </p:pic>
      <p:pic>
        <p:nvPicPr>
          <p:cNvPr id="767" name="Google Shape;767;p1"/>
          <p:cNvPicPr preferRelativeResize="0"/>
          <p:nvPr/>
        </p:nvPicPr>
        <p:blipFill rotWithShape="1">
          <a:blip r:embed="rId5">
            <a:alphaModFix/>
          </a:blip>
          <a:srcRect/>
          <a:stretch/>
        </p:blipFill>
        <p:spPr>
          <a:xfrm>
            <a:off x="9694251" y="5233892"/>
            <a:ext cx="2200147" cy="1624109"/>
          </a:xfrm>
          <a:prstGeom prst="rect">
            <a:avLst/>
          </a:prstGeom>
          <a:noFill/>
          <a:ln>
            <a:noFill/>
          </a:ln>
        </p:spPr>
      </p:pic>
      <p:pic>
        <p:nvPicPr>
          <p:cNvPr id="768" name="Google Shape;768;p1"/>
          <p:cNvPicPr preferRelativeResize="0"/>
          <p:nvPr/>
        </p:nvPicPr>
        <p:blipFill rotWithShape="1">
          <a:blip r:embed="rId6">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9211F2D-36DE-8692-0FA2-768C70630B7E}"/>
              </a:ext>
            </a:extLst>
          </p:cNvPr>
          <p:cNvPicPr>
            <a:picLocks noChangeAspect="1"/>
          </p:cNvPicPr>
          <p:nvPr/>
        </p:nvPicPr>
        <p:blipFill>
          <a:blip r:embed="rId7"/>
          <a:stretch>
            <a:fillRect/>
          </a:stretch>
        </p:blipFill>
        <p:spPr>
          <a:xfrm>
            <a:off x="4652850" y="892060"/>
            <a:ext cx="5828281" cy="1774090"/>
          </a:xfrm>
          <a:prstGeom prst="rect">
            <a:avLst/>
          </a:prstGeom>
        </p:spPr>
      </p:pic>
      <p:pic>
        <p:nvPicPr>
          <p:cNvPr id="5" name="Picture 4">
            <a:extLst>
              <a:ext uri="{FF2B5EF4-FFF2-40B4-BE49-F238E27FC236}">
                <a16:creationId xmlns:a16="http://schemas.microsoft.com/office/drawing/2014/main" id="{26913E0F-1216-17B8-C8F4-67208D59DCBC}"/>
              </a:ext>
            </a:extLst>
          </p:cNvPr>
          <p:cNvPicPr>
            <a:picLocks noChangeAspect="1"/>
          </p:cNvPicPr>
          <p:nvPr/>
        </p:nvPicPr>
        <p:blipFill>
          <a:blip r:embed="rId8"/>
          <a:stretch>
            <a:fillRect/>
          </a:stretch>
        </p:blipFill>
        <p:spPr>
          <a:xfrm>
            <a:off x="3338384" y="2269071"/>
            <a:ext cx="8516850" cy="2280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657225" y="76200"/>
            <a:ext cx="11116202" cy="1688743"/>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904751" y="491071"/>
                <a:ext cx="9656959" cy="105456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2: Quan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kết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quan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ghi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chép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ngoại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động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thói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quen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 </a:t>
                </a:r>
                <a:endParaRPr kumimoji="0" sz="1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aphicFrame>
        <p:nvGraphicFramePr>
          <p:cNvPr id="2" name="Table 1">
            <a:extLst>
              <a:ext uri="{FF2B5EF4-FFF2-40B4-BE49-F238E27FC236}">
                <a16:creationId xmlns:a16="http://schemas.microsoft.com/office/drawing/2014/main" id="{AB85DC14-7378-CB67-8AB0-E1127C47C071}"/>
              </a:ext>
            </a:extLst>
          </p:cNvPr>
          <p:cNvGraphicFramePr>
            <a:graphicFrameLocks noGrp="1"/>
          </p:cNvGraphicFramePr>
          <p:nvPr>
            <p:extLst>
              <p:ext uri="{D42A27DB-BD31-4B8C-83A1-F6EECF244321}">
                <p14:modId xmlns:p14="http://schemas.microsoft.com/office/powerpoint/2010/main" val="3733670247"/>
              </p:ext>
            </p:extLst>
          </p:nvPr>
        </p:nvGraphicFramePr>
        <p:xfrm>
          <a:off x="2762250" y="2171700"/>
          <a:ext cx="6677025" cy="2012630"/>
        </p:xfrm>
        <a:graphic>
          <a:graphicData uri="http://schemas.openxmlformats.org/drawingml/2006/table">
            <a:tbl>
              <a:tblPr firstRow="1" firstCol="1" bandRow="1">
                <a:tableStyleId>{00A15C55-8517-42AA-B614-E9B94910E393}</a:tableStyleId>
              </a:tblPr>
              <a:tblGrid>
                <a:gridCol w="2225675">
                  <a:extLst>
                    <a:ext uri="{9D8B030D-6E8A-4147-A177-3AD203B41FA5}">
                      <a16:colId xmlns:a16="http://schemas.microsoft.com/office/drawing/2014/main" val="633531922"/>
                    </a:ext>
                  </a:extLst>
                </a:gridCol>
                <a:gridCol w="2225675">
                  <a:extLst>
                    <a:ext uri="{9D8B030D-6E8A-4147-A177-3AD203B41FA5}">
                      <a16:colId xmlns:a16="http://schemas.microsoft.com/office/drawing/2014/main" val="459974232"/>
                    </a:ext>
                  </a:extLst>
                </a:gridCol>
                <a:gridCol w="2225675">
                  <a:extLst>
                    <a:ext uri="{9D8B030D-6E8A-4147-A177-3AD203B41FA5}">
                      <a16:colId xmlns:a16="http://schemas.microsoft.com/office/drawing/2014/main" val="519648245"/>
                    </a:ext>
                  </a:extLst>
                </a:gridCol>
              </a:tblGrid>
              <a:tr h="370466">
                <a:tc gridSpan="3">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bao quát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919544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Hình dáng, kích thước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Màu sắc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Bộ lông (da)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7049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Bé nhỏ,...</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a:effectLst/>
                          <a:latin typeface="Cambria" panose="02040503050406030204" pitchFamily="18" charset="0"/>
                          <a:ea typeface="Cambria" panose="02040503050406030204" pitchFamily="18" charset="0"/>
                        </a:rPr>
                        <a:t>Trắng muốt,...</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Mềm mại,...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628363"/>
                  </a:ext>
                </a:extLst>
              </a:tr>
            </a:tbl>
          </a:graphicData>
        </a:graphic>
      </p:graphicFrame>
      <p:graphicFrame>
        <p:nvGraphicFramePr>
          <p:cNvPr id="5" name="Table 4">
            <a:extLst>
              <a:ext uri="{FF2B5EF4-FFF2-40B4-BE49-F238E27FC236}">
                <a16:creationId xmlns:a16="http://schemas.microsoft.com/office/drawing/2014/main" id="{831EC020-D708-E247-B60B-061314106726}"/>
              </a:ext>
            </a:extLst>
          </p:cNvPr>
          <p:cNvGraphicFramePr>
            <a:graphicFrameLocks noGrp="1"/>
          </p:cNvGraphicFramePr>
          <p:nvPr>
            <p:extLst>
              <p:ext uri="{D42A27DB-BD31-4B8C-83A1-F6EECF244321}">
                <p14:modId xmlns:p14="http://schemas.microsoft.com/office/powerpoint/2010/main" val="493076534"/>
              </p:ext>
            </p:extLst>
          </p:nvPr>
        </p:nvGraphicFramePr>
        <p:xfrm>
          <a:off x="2143125" y="4371975"/>
          <a:ext cx="8001000" cy="2351386"/>
        </p:xfrm>
        <a:graphic>
          <a:graphicData uri="http://schemas.openxmlformats.org/drawingml/2006/table">
            <a:tbl>
              <a:tblPr firstRow="1" firstCol="1" bandRow="1">
                <a:tableStyleId>{00A15C55-8517-42AA-B614-E9B94910E393}</a:tableStyleId>
              </a:tblPr>
              <a:tblGrid>
                <a:gridCol w="2000250">
                  <a:extLst>
                    <a:ext uri="{9D8B030D-6E8A-4147-A177-3AD203B41FA5}">
                      <a16:colId xmlns:a16="http://schemas.microsoft.com/office/drawing/2014/main" val="633531922"/>
                    </a:ext>
                  </a:extLst>
                </a:gridCol>
                <a:gridCol w="2000250">
                  <a:extLst>
                    <a:ext uri="{9D8B030D-6E8A-4147-A177-3AD203B41FA5}">
                      <a16:colId xmlns:a16="http://schemas.microsoft.com/office/drawing/2014/main" val="459974232"/>
                    </a:ext>
                  </a:extLst>
                </a:gridCol>
                <a:gridCol w="2000250">
                  <a:extLst>
                    <a:ext uri="{9D8B030D-6E8A-4147-A177-3AD203B41FA5}">
                      <a16:colId xmlns:a16="http://schemas.microsoft.com/office/drawing/2014/main" val="519648245"/>
                    </a:ext>
                  </a:extLst>
                </a:gridCol>
                <a:gridCol w="2000250">
                  <a:extLst>
                    <a:ext uri="{9D8B030D-6E8A-4147-A177-3AD203B41FA5}">
                      <a16:colId xmlns:a16="http://schemas.microsoft.com/office/drawing/2014/main" val="3935312813"/>
                    </a:ext>
                  </a:extLst>
                </a:gridCol>
              </a:tblGrid>
              <a:tr h="443826">
                <a:tc gridSpan="4">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của từng bộ phận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algn="ctr">
                        <a:lnSpc>
                          <a:spcPct val="120000"/>
                        </a:lnSpc>
                        <a:spcBef>
                          <a:spcPts val="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919544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Mũi</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Miệng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77049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tròn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xoe</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nhỏ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xíu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628363"/>
                  </a:ext>
                </a:extLst>
              </a:tr>
            </a:tbl>
          </a:graphicData>
        </a:graphic>
      </p:graphicFrame>
    </p:spTree>
    <p:extLst>
      <p:ext uri="{BB962C8B-B14F-4D97-AF65-F5344CB8AC3E}">
        <p14:creationId xmlns:p14="http://schemas.microsoft.com/office/powerpoint/2010/main" val="169236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266825" y="499481"/>
            <a:ext cx="8543671" cy="1418904"/>
            <a:chOff x="152400" y="6272"/>
            <a:chExt cx="10791443" cy="2128355"/>
          </a:xfrm>
        </p:grpSpPr>
        <p:grpSp>
          <p:nvGrpSpPr>
            <p:cNvPr id="876" name="Google Shape;876;p9"/>
            <p:cNvGrpSpPr/>
            <p:nvPr/>
          </p:nvGrpSpPr>
          <p:grpSpPr>
            <a:xfrm>
              <a:off x="152400" y="195017"/>
              <a:ext cx="10791443" cy="1939610"/>
              <a:chOff x="609600" y="357281"/>
              <a:chExt cx="10791443" cy="1939610"/>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4" y="542603"/>
                <a:ext cx="10210799" cy="175428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Bước 3: Lựa chọn trình tự miêu tả.</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1: </a:t>
              </a:r>
              <a:r>
                <a:rPr lang="nl-NL" sz="4000" dirty="0">
                  <a:solidFill>
                    <a:srgbClr val="000000"/>
                  </a:solidFill>
                  <a:effectLst/>
                  <a:latin typeface="Cambria" panose="02040503050406030204" pitchFamily="18" charset="0"/>
                  <a:ea typeface="Cambria" panose="02040503050406030204" pitchFamily="18" charset="0"/>
                </a:rPr>
                <a:t>Miêu tả lần lượt từ đặc điểm bên ngoài đến hoạt động của con vật</a:t>
              </a:r>
              <a:endParaRPr lang="en-US" sz="4000" dirty="0">
                <a:effectLst/>
                <a:latin typeface="Cambria" panose="02040503050406030204" pitchFamily="18" charset="0"/>
                <a:ea typeface="Cambria" panose="02040503050406030204" pitchFamily="18" charset="0"/>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2: </a:t>
              </a:r>
              <a:r>
                <a:rPr lang="nl-NL" sz="4000" dirty="0">
                  <a:solidFill>
                    <a:srgbClr val="000000"/>
                  </a:solidFill>
                  <a:effectLst/>
                  <a:latin typeface="Cambria" panose="02040503050406030204" pitchFamily="18" charset="0"/>
                  <a:ea typeface="Cambria" panose="02040503050406030204" pitchFamily="18" charset="0"/>
                </a:rPr>
                <a:t>Miêu tả đặc điểm ngoại hình kết hợp miêu tả hoạt động của con vật</a:t>
              </a:r>
              <a:endParaRPr lang="en-US" sz="40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22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2. </a:t>
            </a:r>
            <a:r>
              <a:rPr kumimoji="0" lang="en-US" sz="60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Lập</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a:t>
            </a:r>
            <a:r>
              <a:rPr kumimoji="0" lang="en-US" sz="6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dàn</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ý</a:t>
            </a:r>
            <a:endParaRPr kumimoji="0" sz="1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extLst>
      <p:ext uri="{BB962C8B-B14F-4D97-AF65-F5344CB8AC3E}">
        <p14:creationId xmlns:p14="http://schemas.microsoft.com/office/powerpoint/2010/main" val="44223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821" name="Google Shape;821;p6"/>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822" name="Google Shape;822;p6"/>
          <p:cNvGrpSpPr/>
          <p:nvPr/>
        </p:nvGrpSpPr>
        <p:grpSpPr>
          <a:xfrm>
            <a:off x="885825" y="1485032"/>
            <a:ext cx="1828800" cy="25908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25"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826" name="Google Shape;826;p6"/>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828" name="Google Shape;828;p6"/>
          <p:cNvCxnSpPr/>
          <p:nvPr/>
        </p:nvCxnSpPr>
        <p:spPr>
          <a:xfrm rot="10800000" flipH="1">
            <a:off x="2867025" y="126653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2867025" y="283030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2901662" y="295275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3984625" y="875432"/>
            <a:ext cx="1879600" cy="7112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3"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4" name="Google Shape;834;p6"/>
          <p:cNvGrpSpPr/>
          <p:nvPr/>
        </p:nvGrpSpPr>
        <p:grpSpPr>
          <a:xfrm>
            <a:off x="4123169" y="2556309"/>
            <a:ext cx="1879600" cy="711200"/>
            <a:chOff x="6019800" y="2256123"/>
            <a:chExt cx="2819400" cy="1066800"/>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6"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7" name="Google Shape;837;p6"/>
          <p:cNvGrpSpPr/>
          <p:nvPr/>
        </p:nvGrpSpPr>
        <p:grpSpPr>
          <a:xfrm>
            <a:off x="4114899" y="4495439"/>
            <a:ext cx="1879600" cy="711200"/>
            <a:chOff x="6019800" y="2256123"/>
            <a:chExt cx="2819400" cy="1066800"/>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9"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840" name="Google Shape;840;p6"/>
          <p:cNvSpPr/>
          <p:nvPr/>
        </p:nvSpPr>
        <p:spPr>
          <a:xfrm>
            <a:off x="6002769" y="111413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1" name="Google Shape;841;p6"/>
          <p:cNvSpPr txBox="1"/>
          <p:nvPr/>
        </p:nvSpPr>
        <p:spPr>
          <a:xfrm>
            <a:off x="6626225" y="1108069"/>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2" name="Google Shape;842;p6"/>
          <p:cNvSpPr txBox="1"/>
          <p:nvPr/>
        </p:nvSpPr>
        <p:spPr>
          <a:xfrm>
            <a:off x="6214895" y="3480860"/>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3" name="Google Shape;843;p6"/>
          <p:cNvSpPr txBox="1"/>
          <p:nvPr/>
        </p:nvSpPr>
        <p:spPr>
          <a:xfrm>
            <a:off x="6143625" y="2097616"/>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4" name="Google Shape;844;p6"/>
          <p:cNvSpPr txBox="1"/>
          <p:nvPr/>
        </p:nvSpPr>
        <p:spPr>
          <a:xfrm>
            <a:off x="6648450" y="4371634"/>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5" name="Google Shape;845;p6"/>
          <p:cNvSpPr txBox="1"/>
          <p:nvPr/>
        </p:nvSpPr>
        <p:spPr>
          <a:xfrm>
            <a:off x="7989819" y="1741534"/>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6" name="Google Shape;846;p6"/>
          <p:cNvSpPr txBox="1"/>
          <p:nvPr/>
        </p:nvSpPr>
        <p:spPr>
          <a:xfrm>
            <a:off x="8294496" y="2623304"/>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7" name="Google Shape;847;p6"/>
          <p:cNvSpPr/>
          <p:nvPr/>
        </p:nvSpPr>
        <p:spPr>
          <a:xfrm>
            <a:off x="6124248" y="476776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8" name="Google Shape;848;p6"/>
          <p:cNvSpPr/>
          <p:nvPr/>
        </p:nvSpPr>
        <p:spPr>
          <a:xfrm>
            <a:off x="6124248" y="2377493"/>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849" name="Google Shape;849;p6"/>
          <p:cNvSpPr/>
          <p:nvPr/>
        </p:nvSpPr>
        <p:spPr>
          <a:xfrm>
            <a:off x="7989819" y="1946316"/>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500"/>
                                        <p:tgtEl>
                                          <p:spTgt spid="828"/>
                                        </p:tgtEl>
                                      </p:cBhvr>
                                    </p:animEffect>
                                  </p:childTnLst>
                                </p:cTn>
                              </p:par>
                              <p:par>
                                <p:cTn id="13" presetID="10" presetClass="entr" presetSubtype="0" fill="hold" nodeType="with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fade">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29"/>
                                        </p:tgtEl>
                                        <p:attrNameLst>
                                          <p:attrName>style.visibility</p:attrName>
                                        </p:attrNameLst>
                                      </p:cBhvr>
                                      <p:to>
                                        <p:strVal val="visible"/>
                                      </p:to>
                                    </p:set>
                                    <p:animEffect transition="in" filter="fade">
                                      <p:cBhvr>
                                        <p:cTn id="20" dur="500"/>
                                        <p:tgtEl>
                                          <p:spTgt spid="829"/>
                                        </p:tgtEl>
                                      </p:cBhvr>
                                    </p:animEffect>
                                  </p:childTnLst>
                                </p:cTn>
                              </p:par>
                              <p:par>
                                <p:cTn id="21" presetID="10" presetClass="entr" presetSubtype="0" fill="hold" nodeType="withEffect">
                                  <p:stCondLst>
                                    <p:cond delay="0"/>
                                  </p:stCondLst>
                                  <p:childTnLst>
                                    <p:set>
                                      <p:cBhvr>
                                        <p:cTn id="22" dur="1" fill="hold">
                                          <p:stCondLst>
                                            <p:cond delay="0"/>
                                          </p:stCondLst>
                                        </p:cTn>
                                        <p:tgtEl>
                                          <p:spTgt spid="834"/>
                                        </p:tgtEl>
                                        <p:attrNameLst>
                                          <p:attrName>style.visibility</p:attrName>
                                        </p:attrNameLst>
                                      </p:cBhvr>
                                      <p:to>
                                        <p:strVal val="visible"/>
                                      </p:to>
                                    </p:set>
                                    <p:animEffect transition="in" filter="fade">
                                      <p:cBhvr>
                                        <p:cTn id="23" dur="500"/>
                                        <p:tgtEl>
                                          <p:spTgt spid="8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0"/>
                                        </p:tgtEl>
                                        <p:attrNameLst>
                                          <p:attrName>style.visibility</p:attrName>
                                        </p:attrNameLst>
                                      </p:cBhvr>
                                      <p:to>
                                        <p:strVal val="visible"/>
                                      </p:to>
                                    </p:set>
                                    <p:animEffect transition="in" filter="fade">
                                      <p:cBhvr>
                                        <p:cTn id="28" dur="500"/>
                                        <p:tgtEl>
                                          <p:spTgt spid="830"/>
                                        </p:tgtEl>
                                      </p:cBhvr>
                                    </p:animEffect>
                                  </p:childTnLst>
                                </p:cTn>
                              </p:par>
                              <p:par>
                                <p:cTn id="29" presetID="10" presetClass="entr" presetSubtype="0" fill="hold" nodeType="withEffect">
                                  <p:stCondLst>
                                    <p:cond delay="0"/>
                                  </p:stCondLst>
                                  <p:childTnLst>
                                    <p:set>
                                      <p:cBhvr>
                                        <p:cTn id="30" dur="1" fill="hold">
                                          <p:stCondLst>
                                            <p:cond delay="0"/>
                                          </p:stCondLst>
                                        </p:cTn>
                                        <p:tgtEl>
                                          <p:spTgt spid="837"/>
                                        </p:tgtEl>
                                        <p:attrNameLst>
                                          <p:attrName>style.visibility</p:attrName>
                                        </p:attrNameLst>
                                      </p:cBhvr>
                                      <p:to>
                                        <p:strVal val="visible"/>
                                      </p:to>
                                    </p:set>
                                    <p:animEffect transition="in" filter="fade">
                                      <p:cBhvr>
                                        <p:cTn id="31" dur="500"/>
                                        <p:tgtEl>
                                          <p:spTgt spid="8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40"/>
                                        </p:tgtEl>
                                        <p:attrNameLst>
                                          <p:attrName>style.visibility</p:attrName>
                                        </p:attrNameLst>
                                      </p:cBhvr>
                                      <p:to>
                                        <p:strVal val="visible"/>
                                      </p:to>
                                    </p:set>
                                    <p:animEffect transition="in" filter="fade">
                                      <p:cBhvr>
                                        <p:cTn id="36" dur="500"/>
                                        <p:tgtEl>
                                          <p:spTgt spid="840"/>
                                        </p:tgtEl>
                                      </p:cBhvr>
                                    </p:animEffect>
                                  </p:childTnLst>
                                </p:cTn>
                              </p:par>
                              <p:par>
                                <p:cTn id="37" presetID="10" presetClass="entr" presetSubtype="0" fill="hold" nodeType="withEffect">
                                  <p:stCondLst>
                                    <p:cond delay="0"/>
                                  </p:stCondLst>
                                  <p:childTnLst>
                                    <p:set>
                                      <p:cBhvr>
                                        <p:cTn id="38" dur="1" fill="hold">
                                          <p:stCondLst>
                                            <p:cond delay="0"/>
                                          </p:stCondLst>
                                        </p:cTn>
                                        <p:tgtEl>
                                          <p:spTgt spid="841"/>
                                        </p:tgtEl>
                                        <p:attrNameLst>
                                          <p:attrName>style.visibility</p:attrName>
                                        </p:attrNameLst>
                                      </p:cBhvr>
                                      <p:to>
                                        <p:strVal val="visible"/>
                                      </p:to>
                                    </p:set>
                                    <p:animEffect transition="in" filter="fade">
                                      <p:cBhvr>
                                        <p:cTn id="39" dur="500"/>
                                        <p:tgtEl>
                                          <p:spTgt spid="8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48"/>
                                        </p:tgtEl>
                                        <p:attrNameLst>
                                          <p:attrName>style.visibility</p:attrName>
                                        </p:attrNameLst>
                                      </p:cBhvr>
                                      <p:to>
                                        <p:strVal val="visible"/>
                                      </p:to>
                                    </p:set>
                                    <p:animEffect transition="in" filter="fade">
                                      <p:cBhvr>
                                        <p:cTn id="44" dur="500"/>
                                        <p:tgtEl>
                                          <p:spTgt spid="848"/>
                                        </p:tgtEl>
                                      </p:cBhvr>
                                    </p:animEffect>
                                  </p:childTnLst>
                                </p:cTn>
                              </p:par>
                              <p:par>
                                <p:cTn id="45" presetID="10" presetClass="entr" presetSubtype="0" fill="hold" nodeType="withEffect">
                                  <p:stCondLst>
                                    <p:cond delay="0"/>
                                  </p:stCondLst>
                                  <p:childTnLst>
                                    <p:set>
                                      <p:cBhvr>
                                        <p:cTn id="46" dur="1" fill="hold">
                                          <p:stCondLst>
                                            <p:cond delay="0"/>
                                          </p:stCondLst>
                                        </p:cTn>
                                        <p:tgtEl>
                                          <p:spTgt spid="843"/>
                                        </p:tgtEl>
                                        <p:attrNameLst>
                                          <p:attrName>style.visibility</p:attrName>
                                        </p:attrNameLst>
                                      </p:cBhvr>
                                      <p:to>
                                        <p:strVal val="visible"/>
                                      </p:to>
                                    </p:set>
                                    <p:animEffect transition="in" filter="fade">
                                      <p:cBhvr>
                                        <p:cTn id="47" dur="500"/>
                                        <p:tgtEl>
                                          <p:spTgt spid="8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42"/>
                                        </p:tgtEl>
                                        <p:attrNameLst>
                                          <p:attrName>style.visibility</p:attrName>
                                        </p:attrNameLst>
                                      </p:cBhvr>
                                      <p:to>
                                        <p:strVal val="visible"/>
                                      </p:to>
                                    </p:set>
                                    <p:animEffect transition="in" filter="fade">
                                      <p:cBhvr>
                                        <p:cTn id="52" dur="500"/>
                                        <p:tgtEl>
                                          <p:spTgt spid="8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9"/>
                                        </p:tgtEl>
                                        <p:attrNameLst>
                                          <p:attrName>style.visibility</p:attrName>
                                        </p:attrNameLst>
                                      </p:cBhvr>
                                      <p:to>
                                        <p:strVal val="visible"/>
                                      </p:to>
                                    </p:set>
                                    <p:animEffect transition="in" filter="fade">
                                      <p:cBhvr>
                                        <p:cTn id="57" dur="500"/>
                                        <p:tgtEl>
                                          <p:spTgt spid="849"/>
                                        </p:tgtEl>
                                      </p:cBhvr>
                                    </p:animEffect>
                                  </p:childTnLst>
                                </p:cTn>
                              </p:par>
                              <p:par>
                                <p:cTn id="58" presetID="10" presetClass="entr" presetSubtype="0" fill="hold" nodeType="withEffect">
                                  <p:stCondLst>
                                    <p:cond delay="0"/>
                                  </p:stCondLst>
                                  <p:childTnLst>
                                    <p:set>
                                      <p:cBhvr>
                                        <p:cTn id="59" dur="1" fill="hold">
                                          <p:stCondLst>
                                            <p:cond delay="0"/>
                                          </p:stCondLst>
                                        </p:cTn>
                                        <p:tgtEl>
                                          <p:spTgt spid="845"/>
                                        </p:tgtEl>
                                        <p:attrNameLst>
                                          <p:attrName>style.visibility</p:attrName>
                                        </p:attrNameLst>
                                      </p:cBhvr>
                                      <p:to>
                                        <p:strVal val="visible"/>
                                      </p:to>
                                    </p:set>
                                    <p:animEffect transition="in" filter="fade">
                                      <p:cBhvr>
                                        <p:cTn id="60" dur="500"/>
                                        <p:tgtEl>
                                          <p:spTgt spid="8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46"/>
                                        </p:tgtEl>
                                        <p:attrNameLst>
                                          <p:attrName>style.visibility</p:attrName>
                                        </p:attrNameLst>
                                      </p:cBhvr>
                                      <p:to>
                                        <p:strVal val="visible"/>
                                      </p:to>
                                    </p:set>
                                    <p:animEffect transition="in" filter="fade">
                                      <p:cBhvr>
                                        <p:cTn id="65" dur="500"/>
                                        <p:tgtEl>
                                          <p:spTgt spid="8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7"/>
                                        </p:tgtEl>
                                        <p:attrNameLst>
                                          <p:attrName>style.visibility</p:attrName>
                                        </p:attrNameLst>
                                      </p:cBhvr>
                                      <p:to>
                                        <p:strVal val="visible"/>
                                      </p:to>
                                    </p:set>
                                    <p:animEffect transition="in" filter="fade">
                                      <p:cBhvr>
                                        <p:cTn id="70" dur="500"/>
                                        <p:tgtEl>
                                          <p:spTgt spid="847"/>
                                        </p:tgtEl>
                                      </p:cBhvr>
                                    </p:animEffect>
                                  </p:childTnLst>
                                </p:cTn>
                              </p:par>
                              <p:par>
                                <p:cTn id="71" presetID="10" presetClass="entr" presetSubtype="0" fill="hold" nodeType="withEffect">
                                  <p:stCondLst>
                                    <p:cond delay="0"/>
                                  </p:stCondLst>
                                  <p:childTnLst>
                                    <p:set>
                                      <p:cBhvr>
                                        <p:cTn id="72" dur="1" fill="hold">
                                          <p:stCondLst>
                                            <p:cond delay="0"/>
                                          </p:stCondLst>
                                        </p:cTn>
                                        <p:tgtEl>
                                          <p:spTgt spid="844"/>
                                        </p:tgtEl>
                                        <p:attrNameLst>
                                          <p:attrName>style.visibility</p:attrName>
                                        </p:attrNameLst>
                                      </p:cBhvr>
                                      <p:to>
                                        <p:strVal val="visible"/>
                                      </p:to>
                                    </p:set>
                                    <p:animEffect transition="in" filter="fade">
                                      <p:cBhvr>
                                        <p:cTn id="73"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1" y="2624080"/>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18098" y="47873"/>
            <a:ext cx="1933703" cy="1461760"/>
          </a:xfrm>
          <a:prstGeom prst="rect">
            <a:avLst/>
          </a:prstGeom>
        </p:spPr>
      </p:pic>
      <p:sp>
        <p:nvSpPr>
          <p:cNvPr id="31" name="TextBox 30"/>
          <p:cNvSpPr txBox="1"/>
          <p:nvPr/>
        </p:nvSpPr>
        <p:spPr>
          <a:xfrm>
            <a:off x="-82274" y="3500808"/>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1. </a:t>
            </a:r>
            <a:r>
              <a:rPr lang="en-US" sz="3600" b="1" dirty="0" err="1">
                <a:solidFill>
                  <a:srgbClr val="FF0000"/>
                </a:solidFill>
                <a:latin typeface="Cambria" panose="02040503050406030204" pitchFamily="18" charset="0"/>
                <a:ea typeface="Cambria" panose="02040503050406030204" pitchFamily="18" charset="0"/>
              </a:rPr>
              <a:t>Mở</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609973" y="1509633"/>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Trực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479773" y="505089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Gián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7871871" y="432192"/>
            <a:ext cx="4116929" cy="2890282"/>
            <a:chOff x="11807806" y="648287"/>
            <a:chExt cx="6175393" cy="4335423"/>
          </a:xfrm>
        </p:grpSpPr>
        <p:sp>
          <p:nvSpPr>
            <p:cNvPr id="34" name="TextBox 33"/>
            <p:cNvSpPr txBox="1"/>
            <p:nvPr/>
          </p:nvSpPr>
          <p:spPr>
            <a:xfrm>
              <a:off x="11845906" y="648287"/>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5" name="TextBox 34"/>
            <p:cNvSpPr txBox="1"/>
            <p:nvPr/>
          </p:nvSpPr>
          <p:spPr>
            <a:xfrm>
              <a:off x="11845906" y="1873553"/>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Tên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6" name="TextBox 35"/>
            <p:cNvSpPr txBox="1"/>
            <p:nvPr/>
          </p:nvSpPr>
          <p:spPr>
            <a:xfrm>
              <a:off x="11807806" y="3089006"/>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Do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ai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7" name="TextBox 36"/>
            <p:cNvSpPr txBox="1"/>
            <p:nvPr/>
          </p:nvSpPr>
          <p:spPr>
            <a:xfrm>
              <a:off x="11818988" y="4229561"/>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grpSp>
      <p:grpSp>
        <p:nvGrpSpPr>
          <p:cNvPr id="43" name="Group 42"/>
          <p:cNvGrpSpPr/>
          <p:nvPr/>
        </p:nvGrpSpPr>
        <p:grpSpPr>
          <a:xfrm>
            <a:off x="7931929" y="4008420"/>
            <a:ext cx="4127153" cy="2714272"/>
            <a:chOff x="11792469" y="5960176"/>
            <a:chExt cx="6190730" cy="4071408"/>
          </a:xfrm>
        </p:grpSpPr>
        <p:sp>
          <p:nvSpPr>
            <p:cNvPr id="38" name="TextBox 37"/>
            <p:cNvSpPr txBox="1"/>
            <p:nvPr/>
          </p:nvSpPr>
          <p:spPr>
            <a:xfrm>
              <a:off x="11818988" y="596017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hát</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845907" y="69829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thơ</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792469" y="8180398"/>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792469" y="9277435"/>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chuyện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76854" y="668153"/>
            <a:ext cx="1638347" cy="2521571"/>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151085"/>
            <a:ext cx="1741351" cy="2376715"/>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7"/>
            <a:ext cx="1394957" cy="3472042"/>
            <a:chOff x="8963559" y="1002230"/>
            <a:chExt cx="2009241"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a:cxnSpLocks/>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73"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27349" y="2448805"/>
            <a:ext cx="3615727" cy="2418017"/>
          </a:xfrm>
          <a:prstGeom prst="rect">
            <a:avLst/>
          </a:prstGeom>
        </p:spPr>
      </p:pic>
      <p:cxnSp>
        <p:nvCxnSpPr>
          <p:cNvPr id="74" name="Straight Arrow Connector 73">
            <a:extLst>
              <a:ext uri="{FF2B5EF4-FFF2-40B4-BE49-F238E27FC236}">
                <a16:creationId xmlns:a16="http://schemas.microsoft.com/office/drawing/2014/main" id="{FCC702FD-5FFF-482B-9B3E-8112F3FA7129}"/>
              </a:ext>
            </a:extLst>
          </p:cNvPr>
          <p:cNvCxnSpPr/>
          <p:nvPr/>
        </p:nvCxnSpPr>
        <p:spPr>
          <a:xfrm>
            <a:off x="9601200" y="5421089"/>
            <a:ext cx="107580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2A8B238-CA70-47CC-8A8E-B3B50D1CC9EF}"/>
              </a:ext>
            </a:extLst>
          </p:cNvPr>
          <p:cNvSpPr txBox="1"/>
          <p:nvPr/>
        </p:nvSpPr>
        <p:spPr>
          <a:xfrm>
            <a:off x="10771800" y="4979943"/>
            <a:ext cx="1420200" cy="91319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p>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6986" y="2656267"/>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99944" y="99082"/>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22733" y="18572"/>
            <a:ext cx="1933703" cy="1461760"/>
          </a:xfrm>
          <a:prstGeom prst="rect">
            <a:avLst/>
          </a:prstGeom>
        </p:spPr>
      </p:pic>
      <p:sp>
        <p:nvSpPr>
          <p:cNvPr id="31" name="TextBox 30"/>
          <p:cNvSpPr txBox="1"/>
          <p:nvPr/>
        </p:nvSpPr>
        <p:spPr>
          <a:xfrm>
            <a:off x="10526" y="3138566"/>
            <a:ext cx="2571007"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2. </a:t>
            </a:r>
            <a:r>
              <a:rPr lang="en-US" sz="3600" b="1" dirty="0" err="1">
                <a:solidFill>
                  <a:srgbClr val="FF0000"/>
                </a:solidFill>
                <a:latin typeface="Cambria" panose="02040503050406030204" pitchFamily="18" charset="0"/>
                <a:ea typeface="Cambria" panose="020405030504060302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827117" y="689750"/>
            <a:ext cx="2197080"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bao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quát</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8175737" y="-6383"/>
            <a:ext cx="4091529" cy="2186942"/>
            <a:chOff x="11083764" y="18946"/>
            <a:chExt cx="6137293" cy="3280413"/>
          </a:xfrm>
        </p:grpSpPr>
        <p:sp>
          <p:nvSpPr>
            <p:cNvPr id="34" name="TextBox 33"/>
            <p:cNvSpPr txBox="1"/>
            <p:nvPr/>
          </p:nvSpPr>
          <p:spPr>
            <a:xfrm>
              <a:off x="11083764" y="189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Giống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loài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5" name="TextBox 34"/>
            <p:cNvSpPr txBox="1"/>
            <p:nvPr/>
          </p:nvSpPr>
          <p:spPr>
            <a:xfrm>
              <a:off x="11083764" y="8447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Màu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sắc</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6" name="TextBox 35"/>
            <p:cNvSpPr txBox="1"/>
            <p:nvPr/>
          </p:nvSpPr>
          <p:spPr>
            <a:xfrm>
              <a:off x="11083764" y="16596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Thời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gian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083764" y="254521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hình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43" name="Group 42"/>
          <p:cNvGrpSpPr/>
          <p:nvPr/>
        </p:nvGrpSpPr>
        <p:grpSpPr>
          <a:xfrm>
            <a:off x="8127333" y="2416777"/>
            <a:ext cx="4091529" cy="2172723"/>
            <a:chOff x="11005148" y="3794546"/>
            <a:chExt cx="6137293" cy="3259085"/>
          </a:xfrm>
        </p:grpSpPr>
        <p:sp>
          <p:nvSpPr>
            <p:cNvPr id="38" name="TextBox 37"/>
            <p:cNvSpPr txBox="1"/>
            <p:nvPr/>
          </p:nvSpPr>
          <p:spPr>
            <a:xfrm>
              <a:off x="11005148" y="37945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Đầu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tai,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miệng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mũi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005148" y="467233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Tiếng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kêu</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005148" y="629948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005148" y="549634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lông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6192019" y="133035"/>
            <a:ext cx="1638347" cy="1814895"/>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145159" y="2630251"/>
            <a:ext cx="1741351" cy="1772247"/>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8"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0061" y="4867315"/>
            <a:ext cx="2794793" cy="1750239"/>
          </a:xfrm>
          <a:prstGeom prst="rect">
            <a:avLst/>
          </a:prstGeom>
        </p:spPr>
      </p:pic>
      <p:sp>
        <p:nvSpPr>
          <p:cNvPr id="69" name="TextBox 68"/>
          <p:cNvSpPr txBox="1"/>
          <p:nvPr/>
        </p:nvSpPr>
        <p:spPr>
          <a:xfrm>
            <a:off x="3989142" y="3174234"/>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chi </a:t>
            </a:r>
            <a:r>
              <a:rPr lang="en-US" sz="3200" b="1" dirty="0" err="1">
                <a:solidFill>
                  <a:prstClr val="black"/>
                </a:solidFill>
                <a:latin typeface="Cambria" panose="02040503050406030204" pitchFamily="18" charset="0"/>
                <a:ea typeface="Cambria" panose="02040503050406030204" pitchFamily="18" charset="0"/>
              </a:rPr>
              <a:t>tiết</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642006" y="5471846"/>
            <a:ext cx="2753244"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hoạt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70" name="Group 69"/>
          <p:cNvGrpSpPr/>
          <p:nvPr/>
        </p:nvGrpSpPr>
        <p:grpSpPr>
          <a:xfrm>
            <a:off x="6215129" y="4976995"/>
            <a:ext cx="1741351" cy="1772247"/>
            <a:chOff x="8963565" y="1002230"/>
            <a:chExt cx="2009235" cy="3782356"/>
          </a:xfrm>
        </p:grpSpPr>
        <p:grpSp>
          <p:nvGrpSpPr>
            <p:cNvPr id="71" name="Group 70"/>
            <p:cNvGrpSpPr/>
            <p:nvPr/>
          </p:nvGrpSpPr>
          <p:grpSpPr>
            <a:xfrm>
              <a:off x="9653460" y="1002230"/>
              <a:ext cx="1319340" cy="3782356"/>
              <a:chOff x="9653460" y="1002230"/>
              <a:chExt cx="1319340" cy="3782356"/>
            </a:xfrm>
          </p:grpSpPr>
          <p:cxnSp>
            <p:nvCxnSpPr>
              <p:cNvPr id="73" name="Straight Connector 7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184305" y="4797428"/>
            <a:ext cx="4091529" cy="2122459"/>
            <a:chOff x="11083763" y="7447850"/>
            <a:chExt cx="6137293" cy="3183689"/>
          </a:xfrm>
        </p:grpSpPr>
        <p:sp>
          <p:nvSpPr>
            <p:cNvPr id="78" name="TextBox 77"/>
            <p:cNvSpPr txBox="1"/>
            <p:nvPr/>
          </p:nvSpPr>
          <p:spPr>
            <a:xfrm>
              <a:off x="11083763" y="744785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ngủ</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9" name="TextBox 78"/>
            <p:cNvSpPr txBox="1"/>
            <p:nvPr/>
          </p:nvSpPr>
          <p:spPr>
            <a:xfrm>
              <a:off x="11083763" y="825008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đứng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0" name="TextBox 79"/>
            <p:cNvSpPr txBox="1"/>
            <p:nvPr/>
          </p:nvSpPr>
          <p:spPr>
            <a:xfrm>
              <a:off x="11083763" y="910481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Thói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quen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1" name="TextBox 80"/>
            <p:cNvSpPr txBox="1"/>
            <p:nvPr/>
          </p:nvSpPr>
          <p:spPr>
            <a:xfrm>
              <a:off x="11083763" y="987739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mồi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82" name="Group 81"/>
          <p:cNvGrpSpPr/>
          <p:nvPr/>
        </p:nvGrpSpPr>
        <p:grpSpPr>
          <a:xfrm>
            <a:off x="2383484" y="1087424"/>
            <a:ext cx="1226489" cy="4717837"/>
            <a:chOff x="8963565" y="1002230"/>
            <a:chExt cx="2009235" cy="3782356"/>
          </a:xfrm>
        </p:grpSpPr>
        <p:grpSp>
          <p:nvGrpSpPr>
            <p:cNvPr id="83" name="Group 82"/>
            <p:cNvGrpSpPr/>
            <p:nvPr/>
          </p:nvGrpSpPr>
          <p:grpSpPr>
            <a:xfrm>
              <a:off x="9653460" y="1002230"/>
              <a:ext cx="1319340" cy="3782356"/>
              <a:chOff x="9653460" y="1002230"/>
              <a:chExt cx="1319340" cy="3782356"/>
            </a:xfrm>
          </p:grpSpPr>
          <p:cxnSp>
            <p:nvCxnSpPr>
              <p:cNvPr id="85" name="Straight Connector 84"/>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89" name="Picture 25"/>
          <p:cNvPicPr>
            <a:picLocks noChangeAspect="1"/>
          </p:cNvPicPr>
          <p:nvPr/>
        </p:nvPicPr>
        <p:blipFill>
          <a:blip r:embed="rId7"/>
          <a:srcRect/>
          <a:stretch>
            <a:fillRect/>
          </a:stretch>
        </p:blipFill>
        <p:spPr>
          <a:xfrm>
            <a:off x="163138" y="3838042"/>
            <a:ext cx="2491361" cy="2912453"/>
          </a:xfrm>
          <a:prstGeom prst="rect">
            <a:avLst/>
          </a:prstGeom>
        </p:spPr>
      </p:pic>
    </p:spTree>
    <p:extLst>
      <p:ext uri="{BB962C8B-B14F-4D97-AF65-F5344CB8AC3E}">
        <p14:creationId xmlns:p14="http://schemas.microsoft.com/office/powerpoint/2010/main" val="29977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left)">
                                      <p:cBhvr>
                                        <p:cTn id="26" dur="500"/>
                                        <p:tgtEl>
                                          <p:spTgt spid="6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left)">
                                      <p:cBhvr>
                                        <p:cTn id="40" dur="500"/>
                                        <p:tgtEl>
                                          <p:spTgt spid="70"/>
                                        </p:tgtEl>
                                      </p:cBhvr>
                                    </p:animEffect>
                                  </p:childTnLst>
                                </p:cTn>
                              </p:par>
                              <p:par>
                                <p:cTn id="41" presetID="22" presetClass="entr" presetSubtype="8"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69"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9854" y="904116"/>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56291" y="4171636"/>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38581" y="23229"/>
            <a:ext cx="1933703" cy="1461760"/>
          </a:xfrm>
          <a:prstGeom prst="rect">
            <a:avLst/>
          </a:prstGeom>
        </p:spPr>
      </p:pic>
      <p:sp>
        <p:nvSpPr>
          <p:cNvPr id="31" name="TextBox 30"/>
          <p:cNvSpPr txBox="1"/>
          <p:nvPr/>
        </p:nvSpPr>
        <p:spPr>
          <a:xfrm>
            <a:off x="54203" y="3405114"/>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3. </a:t>
            </a:r>
            <a:r>
              <a:rPr lang="en-US" sz="3600" b="1" dirty="0" err="1">
                <a:solidFill>
                  <a:srgbClr val="FF0000"/>
                </a:solidFill>
                <a:latin typeface="Cambria" panose="02040503050406030204" pitchFamily="18" charset="0"/>
                <a:ea typeface="Cambria" panose="02040503050406030204" pitchFamily="18" charset="0"/>
              </a:rPr>
              <a:t>Kết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2804783" y="1591385"/>
            <a:ext cx="2826359"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363717" y="495092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5" name="Group 4"/>
          <p:cNvGrpSpPr/>
          <p:nvPr/>
        </p:nvGrpSpPr>
        <p:grpSpPr>
          <a:xfrm>
            <a:off x="7495782" y="638897"/>
            <a:ext cx="4091529" cy="2586628"/>
            <a:chOff x="11243673" y="958344"/>
            <a:chExt cx="6137293" cy="3879942"/>
          </a:xfrm>
        </p:grpSpPr>
        <p:sp>
          <p:nvSpPr>
            <p:cNvPr id="34" name="TextBox 33"/>
            <p:cNvSpPr txBox="1"/>
            <p:nvPr/>
          </p:nvSpPr>
          <p:spPr>
            <a:xfrm>
              <a:off x="11243673" y="958344"/>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Tình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cảm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243673" y="408413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Mong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muốn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6" name="Group 5"/>
          <p:cNvGrpSpPr/>
          <p:nvPr/>
        </p:nvGrpSpPr>
        <p:grpSpPr>
          <a:xfrm>
            <a:off x="7643745" y="3839911"/>
            <a:ext cx="4548255" cy="2851659"/>
            <a:chOff x="11465617" y="5759866"/>
            <a:chExt cx="6822383" cy="4277489"/>
          </a:xfrm>
        </p:grpSpPr>
        <p:sp>
          <p:nvSpPr>
            <p:cNvPr id="38" name="TextBox 37"/>
            <p:cNvSpPr txBox="1"/>
            <p:nvPr/>
          </p:nvSpPr>
          <p:spPr>
            <a:xfrm>
              <a:off x="11465617" y="5759866"/>
              <a:ext cx="682238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Vị</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trí</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465617" y="7637893"/>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danh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465617" y="92832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53626" y="874858"/>
            <a:ext cx="1638347" cy="2144347"/>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020667"/>
            <a:ext cx="1741351" cy="2521571"/>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8"/>
            <a:ext cx="861727" cy="3352513"/>
            <a:chOff x="8963565" y="1002230"/>
            <a:chExt cx="2009235"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5"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6131" y="4053894"/>
            <a:ext cx="1687068" cy="2743200"/>
          </a:xfrm>
          <a:prstGeom prst="rect">
            <a:avLst/>
          </a:prstGeom>
        </p:spPr>
      </p:pic>
      <p:pic>
        <p:nvPicPr>
          <p:cNvPr id="74"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23072" y="913763"/>
            <a:ext cx="2059328" cy="2015567"/>
          </a:xfrm>
          <a:prstGeom prst="rect">
            <a:avLst/>
          </a:prstGeom>
        </p:spPr>
      </p:pic>
    </p:spTree>
    <p:extLst>
      <p:ext uri="{BB962C8B-B14F-4D97-AF65-F5344CB8AC3E}">
        <p14:creationId xmlns:p14="http://schemas.microsoft.com/office/powerpoint/2010/main" val="283460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2" name="Google Shape;875;p9">
            <a:extLst>
              <a:ext uri="{FF2B5EF4-FFF2-40B4-BE49-F238E27FC236}">
                <a16:creationId xmlns:a16="http://schemas.microsoft.com/office/drawing/2014/main" id="{45ADF1A7-C8C9-A010-B65E-B6D968EF3E0F}"/>
              </a:ext>
            </a:extLst>
          </p:cNvPr>
          <p:cNvGrpSpPr/>
          <p:nvPr/>
        </p:nvGrpSpPr>
        <p:grpSpPr>
          <a:xfrm>
            <a:off x="5066462" y="137531"/>
            <a:ext cx="2357033" cy="1015167"/>
            <a:chOff x="-211311" y="6272"/>
            <a:chExt cx="11128001" cy="1522750"/>
          </a:xfrm>
        </p:grpSpPr>
        <p:grpSp>
          <p:nvGrpSpPr>
            <p:cNvPr id="3" name="Google Shape;876;p9">
              <a:extLst>
                <a:ext uri="{FF2B5EF4-FFF2-40B4-BE49-F238E27FC236}">
                  <a16:creationId xmlns:a16="http://schemas.microsoft.com/office/drawing/2014/main" id="{E0FFA42C-2F2A-3EF7-2B2D-6AAFB172C837}"/>
                </a:ext>
              </a:extLst>
            </p:cNvPr>
            <p:cNvGrpSpPr/>
            <p:nvPr/>
          </p:nvGrpSpPr>
          <p:grpSpPr>
            <a:xfrm>
              <a:off x="-211311" y="195017"/>
              <a:ext cx="11107911" cy="1334004"/>
              <a:chOff x="245889" y="357281"/>
              <a:chExt cx="11107911" cy="1334004"/>
            </a:xfrm>
          </p:grpSpPr>
          <p:grpSp>
            <p:nvGrpSpPr>
              <p:cNvPr id="5" name="Google Shape;877;p9">
                <a:extLst>
                  <a:ext uri="{FF2B5EF4-FFF2-40B4-BE49-F238E27FC236}">
                    <a16:creationId xmlns:a16="http://schemas.microsoft.com/office/drawing/2014/main" id="{3425C4B9-AE66-0DB7-BCB8-DC4E74918EB8}"/>
                  </a:ext>
                </a:extLst>
              </p:cNvPr>
              <p:cNvGrpSpPr/>
              <p:nvPr/>
            </p:nvGrpSpPr>
            <p:grpSpPr>
              <a:xfrm>
                <a:off x="609600" y="357281"/>
                <a:ext cx="10744200" cy="1334004"/>
                <a:chOff x="1905000" y="647700"/>
                <a:chExt cx="14249400" cy="1752600"/>
              </a:xfrm>
            </p:grpSpPr>
            <p:sp>
              <p:nvSpPr>
                <p:cNvPr id="7" name="Google Shape;878;p9">
                  <a:extLst>
                    <a:ext uri="{FF2B5EF4-FFF2-40B4-BE49-F238E27FC236}">
                      <a16:creationId xmlns:a16="http://schemas.microsoft.com/office/drawing/2014/main" id="{8E9A059C-497A-A789-38CD-DBED54D039E8}"/>
                    </a:ext>
                  </a:extLst>
                </p:cNvPr>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879;p9">
                  <a:extLst>
                    <a:ext uri="{FF2B5EF4-FFF2-40B4-BE49-F238E27FC236}">
                      <a16:creationId xmlns:a16="http://schemas.microsoft.com/office/drawing/2014/main" id="{546460FB-EAED-A4FE-7F62-F9B5F90B47A3}"/>
                    </a:ext>
                  </a:extLst>
                </p:cNvPr>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 name="Google Shape;880;p9">
                <a:extLst>
                  <a:ext uri="{FF2B5EF4-FFF2-40B4-BE49-F238E27FC236}">
                    <a16:creationId xmlns:a16="http://schemas.microsoft.com/office/drawing/2014/main" id="{487907F4-4202-2365-2804-3EB80E8D43A0}"/>
                  </a:ext>
                </a:extLst>
              </p:cNvPr>
              <p:cNvSpPr/>
              <p:nvPr/>
            </p:nvSpPr>
            <p:spPr>
              <a:xfrm>
                <a:off x="245889" y="542603"/>
                <a:ext cx="10210798" cy="92329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Ví</a:t>
                </a:r>
                <a:r>
                  <a:rPr kumimoji="0" lang="en-US" sz="36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Lobster"/>
                    <a:sym typeface="Lobster"/>
                  </a:rPr>
                  <a:t> dụ 1</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4" name="Google Shape;881;p9">
              <a:extLst>
                <a:ext uri="{FF2B5EF4-FFF2-40B4-BE49-F238E27FC236}">
                  <a16:creationId xmlns:a16="http://schemas.microsoft.com/office/drawing/2014/main" id="{BCD6CAEB-66AD-7C92-2DA3-ADD150CC6FEE}"/>
                </a:ext>
              </a:extLst>
            </p:cNvPr>
            <p:cNvPicPr preferRelativeResize="0"/>
            <p:nvPr/>
          </p:nvPicPr>
          <p:blipFill rotWithShape="1">
            <a:blip r:embed="rId3">
              <a:alphaModFix/>
            </a:blip>
            <a:srcRect/>
            <a:stretch/>
          </p:blipFill>
          <p:spPr>
            <a:xfrm>
              <a:off x="7514411" y="6272"/>
              <a:ext cx="3402279" cy="1522750"/>
            </a:xfrm>
            <a:prstGeom prst="rect">
              <a:avLst/>
            </a:prstGeom>
            <a:noFill/>
            <a:ln>
              <a:noFill/>
            </a:ln>
          </p:spPr>
        </p:pic>
      </p:grpSp>
      <p:sp>
        <p:nvSpPr>
          <p:cNvPr id="9" name="TextBox 8">
            <a:extLst>
              <a:ext uri="{FF2B5EF4-FFF2-40B4-BE49-F238E27FC236}">
                <a16:creationId xmlns:a16="http://schemas.microsoft.com/office/drawing/2014/main" id="{680E8112-DEF9-4F11-EB3C-A5D008BC830A}"/>
              </a:ext>
            </a:extLst>
          </p:cNvPr>
          <p:cNvSpPr txBox="1"/>
          <p:nvPr/>
        </p:nvSpPr>
        <p:spPr>
          <a:xfrm>
            <a:off x="685801" y="685800"/>
            <a:ext cx="11125200" cy="5553251"/>
          </a:xfrm>
          <a:prstGeom prst="rect">
            <a:avLst/>
          </a:prstGeom>
          <a:noFill/>
        </p:spPr>
        <p:txBody>
          <a:bodyPr wrap="square" rtlCol="0">
            <a:spAutoFit/>
          </a:bodyPr>
          <a:lstStyle/>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1. </a:t>
            </a:r>
            <a:r>
              <a:rPr lang="en-US" sz="1800" b="1" dirty="0" err="1">
                <a:solidFill>
                  <a:srgbClr val="000000"/>
                </a:solidFill>
                <a:effectLst/>
                <a:latin typeface="Cambria" panose="02040503050406030204" pitchFamily="18" charset="0"/>
                <a:ea typeface="Cambria" panose="02040503050406030204" pitchFamily="18" charset="0"/>
              </a:rPr>
              <a:t>Mở</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Mẹ</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err="1">
                <a:solidFill>
                  <a:srgbClr val="000000"/>
                </a:solidFill>
                <a:effectLst/>
                <a:latin typeface="Cambria" panose="02040503050406030204" pitchFamily="18" charset="0"/>
                <a:ea typeface="Cambria" panose="02040503050406030204" pitchFamily="18" charset="0"/>
              </a:rPr>
              <a:t>chú</a:t>
            </a:r>
            <a:r>
              <a:rPr lang="en-US" sz="1800">
                <a:solidFill>
                  <a:srgbClr val="000000"/>
                </a:solidFill>
                <a:effectLst/>
                <a:latin typeface="Cambria" panose="02040503050406030204" pitchFamily="18" charset="0"/>
                <a:ea typeface="Cambria" panose="02040503050406030204" pitchFamily="18" charset="0"/>
              </a:rPr>
              <a:t> gà trống được </a:t>
            </a:r>
            <a:r>
              <a:rPr lang="en-US" sz="1800" dirty="0" err="1">
                <a:solidFill>
                  <a:srgbClr val="000000"/>
                </a:solidFill>
                <a:effectLst/>
                <a:latin typeface="Cambria" panose="02040503050406030204" pitchFamily="18" charset="0"/>
                <a:ea typeface="Cambria" panose="02040503050406030204" pitchFamily="18" charset="0"/>
              </a:rPr>
              <a:t>khá</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lâu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rồi</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2. </a:t>
            </a:r>
            <a:r>
              <a:rPr lang="en-US" sz="1800" b="1" dirty="0" err="1">
                <a:solidFill>
                  <a:srgbClr val="000000"/>
                </a:solidFill>
                <a:effectLst/>
                <a:latin typeface="Cambria" panose="02040503050406030204" pitchFamily="18" charset="0"/>
                <a:ea typeface="Cambria" panose="02040503050406030204" pitchFamily="18" charset="0"/>
              </a:rPr>
              <a:t>Thân</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bao </a:t>
            </a:r>
            <a:r>
              <a:rPr lang="en-US" sz="1800" dirty="0" err="1">
                <a:solidFill>
                  <a:srgbClr val="000000"/>
                </a:solidFill>
                <a:effectLst/>
                <a:latin typeface="Cambria" panose="02040503050406030204" pitchFamily="18" charset="0"/>
                <a:ea typeface="Cambria" panose="02040503050406030204" pitchFamily="18" charset="0"/>
              </a:rPr>
              <a:t>quát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trắng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tía</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to.</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chi </a:t>
            </a:r>
            <a:r>
              <a:rPr lang="en-US" sz="1800" dirty="0" err="1">
                <a:solidFill>
                  <a:srgbClr val="000000"/>
                </a:solidFill>
                <a:effectLst/>
                <a:latin typeface="Cambria" panose="02040503050406030204" pitchFamily="18" charset="0"/>
                <a:ea typeface="Cambria" panose="02040503050406030204" pitchFamily="18" charset="0"/>
              </a:rPr>
              <a:t>tiết</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Bộ</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úp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ở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Đầu</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oai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vệ</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Mắt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tròn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sậm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nhẹn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chót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xoăn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đóa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Đùi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mập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mạp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nịch</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cựa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vảy</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sừng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vồng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lẫn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nhiều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đẹp</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động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quen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Mỗi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buổi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gáy</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gọi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cả</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dậy</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loanh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vườn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bới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giun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3. </a:t>
            </a:r>
            <a:r>
              <a:rPr lang="en-US" sz="1800" b="1" dirty="0" err="1">
                <a:solidFill>
                  <a:srgbClr val="000000"/>
                </a:solidFill>
                <a:effectLst/>
                <a:latin typeface="Cambria" panose="02040503050406030204" pitchFamily="18" charset="0"/>
                <a:ea typeface="Cambria" panose="02040503050406030204" pitchFamily="18" charset="0"/>
              </a:rPr>
              <a:t>Kết</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yêu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người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bạn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của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endParaRPr lang="en-US" sz="1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067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2" name="Google Shape;875;p9">
            <a:extLst>
              <a:ext uri="{FF2B5EF4-FFF2-40B4-BE49-F238E27FC236}">
                <a16:creationId xmlns:a16="http://schemas.microsoft.com/office/drawing/2014/main" id="{45ADF1A7-C8C9-A010-B65E-B6D968EF3E0F}"/>
              </a:ext>
            </a:extLst>
          </p:cNvPr>
          <p:cNvGrpSpPr/>
          <p:nvPr/>
        </p:nvGrpSpPr>
        <p:grpSpPr>
          <a:xfrm>
            <a:off x="5066462" y="137531"/>
            <a:ext cx="2357033" cy="891169"/>
            <a:chOff x="-211311" y="6272"/>
            <a:chExt cx="11128001" cy="1522750"/>
          </a:xfrm>
        </p:grpSpPr>
        <p:grpSp>
          <p:nvGrpSpPr>
            <p:cNvPr id="3" name="Google Shape;876;p9">
              <a:extLst>
                <a:ext uri="{FF2B5EF4-FFF2-40B4-BE49-F238E27FC236}">
                  <a16:creationId xmlns:a16="http://schemas.microsoft.com/office/drawing/2014/main" id="{E0FFA42C-2F2A-3EF7-2B2D-6AAFB172C837}"/>
                </a:ext>
              </a:extLst>
            </p:cNvPr>
            <p:cNvGrpSpPr/>
            <p:nvPr/>
          </p:nvGrpSpPr>
          <p:grpSpPr>
            <a:xfrm>
              <a:off x="-211311" y="195017"/>
              <a:ext cx="11107911" cy="1334004"/>
              <a:chOff x="245889" y="357281"/>
              <a:chExt cx="11107911" cy="1334004"/>
            </a:xfrm>
          </p:grpSpPr>
          <p:grpSp>
            <p:nvGrpSpPr>
              <p:cNvPr id="5" name="Google Shape;877;p9">
                <a:extLst>
                  <a:ext uri="{FF2B5EF4-FFF2-40B4-BE49-F238E27FC236}">
                    <a16:creationId xmlns:a16="http://schemas.microsoft.com/office/drawing/2014/main" id="{3425C4B9-AE66-0DB7-BCB8-DC4E74918EB8}"/>
                  </a:ext>
                </a:extLst>
              </p:cNvPr>
              <p:cNvGrpSpPr/>
              <p:nvPr/>
            </p:nvGrpSpPr>
            <p:grpSpPr>
              <a:xfrm>
                <a:off x="609600" y="357281"/>
                <a:ext cx="10744200" cy="1334004"/>
                <a:chOff x="1905000" y="647700"/>
                <a:chExt cx="14249400" cy="1752600"/>
              </a:xfrm>
            </p:grpSpPr>
            <p:sp>
              <p:nvSpPr>
                <p:cNvPr id="7" name="Google Shape;878;p9">
                  <a:extLst>
                    <a:ext uri="{FF2B5EF4-FFF2-40B4-BE49-F238E27FC236}">
                      <a16:creationId xmlns:a16="http://schemas.microsoft.com/office/drawing/2014/main" id="{8E9A059C-497A-A789-38CD-DBED54D039E8}"/>
                    </a:ext>
                  </a:extLst>
                </p:cNvPr>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879;p9">
                  <a:extLst>
                    <a:ext uri="{FF2B5EF4-FFF2-40B4-BE49-F238E27FC236}">
                      <a16:creationId xmlns:a16="http://schemas.microsoft.com/office/drawing/2014/main" id="{546460FB-EAED-A4FE-7F62-F9B5F90B47A3}"/>
                    </a:ext>
                  </a:extLst>
                </p:cNvPr>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 name="Google Shape;880;p9">
                <a:extLst>
                  <a:ext uri="{FF2B5EF4-FFF2-40B4-BE49-F238E27FC236}">
                    <a16:creationId xmlns:a16="http://schemas.microsoft.com/office/drawing/2014/main" id="{487907F4-4202-2365-2804-3EB80E8D43A0}"/>
                  </a:ext>
                </a:extLst>
              </p:cNvPr>
              <p:cNvSpPr/>
              <p:nvPr/>
            </p:nvSpPr>
            <p:spPr>
              <a:xfrm>
                <a:off x="245889" y="542603"/>
                <a:ext cx="10210798" cy="92329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Ví</a:t>
                </a:r>
                <a:r>
                  <a:rPr kumimoji="0" lang="en-US" sz="36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Lobster"/>
                    <a:sym typeface="Lobster"/>
                  </a:rPr>
                  <a:t> dụ 2</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4" name="Google Shape;881;p9">
              <a:extLst>
                <a:ext uri="{FF2B5EF4-FFF2-40B4-BE49-F238E27FC236}">
                  <a16:creationId xmlns:a16="http://schemas.microsoft.com/office/drawing/2014/main" id="{BCD6CAEB-66AD-7C92-2DA3-ADD150CC6FEE}"/>
                </a:ext>
              </a:extLst>
            </p:cNvPr>
            <p:cNvPicPr preferRelativeResize="0"/>
            <p:nvPr/>
          </p:nvPicPr>
          <p:blipFill rotWithShape="1">
            <a:blip r:embed="rId3">
              <a:alphaModFix/>
            </a:blip>
            <a:srcRect/>
            <a:stretch/>
          </p:blipFill>
          <p:spPr>
            <a:xfrm>
              <a:off x="7514411" y="6272"/>
              <a:ext cx="3402279" cy="1522750"/>
            </a:xfrm>
            <a:prstGeom prst="rect">
              <a:avLst/>
            </a:prstGeom>
            <a:noFill/>
            <a:ln>
              <a:noFill/>
            </a:ln>
          </p:spPr>
        </p:pic>
      </p:grpSp>
      <p:sp>
        <p:nvSpPr>
          <p:cNvPr id="9" name="TextBox 8">
            <a:extLst>
              <a:ext uri="{FF2B5EF4-FFF2-40B4-BE49-F238E27FC236}">
                <a16:creationId xmlns:a16="http://schemas.microsoft.com/office/drawing/2014/main" id="{680E8112-DEF9-4F11-EB3C-A5D008BC830A}"/>
              </a:ext>
            </a:extLst>
          </p:cNvPr>
          <p:cNvSpPr txBox="1"/>
          <p:nvPr/>
        </p:nvSpPr>
        <p:spPr>
          <a:xfrm>
            <a:off x="685801" y="685800"/>
            <a:ext cx="11125200" cy="494385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1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Mở</a:t>
            </a:r>
            <a:r>
              <a:rPr kumimoji="0" lang="en-US"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endParaRPr kumimoji="0" lang="en-US"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Mẹ</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nuôi</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cs typeface="+mn-cs"/>
              </a:rPr>
              <a:t>chú</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mèo</a:t>
            </a:r>
            <a:r>
              <a:rPr kumimoji="0" lang="en-US" sz="1800" b="0" i="0" u="none" strike="noStrike" kern="1200" cap="none" spc="0" normalizeH="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được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khá</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lâu</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rồi</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1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Thân</a:t>
            </a:r>
            <a:r>
              <a:rPr kumimoji="0" lang="en-US"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endParaRPr kumimoji="0" lang="en-US"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quát</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dáng</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cs typeface="+mn-cs"/>
              </a:rPr>
              <a:t>chú</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mèo:</a:t>
            </a: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sắc</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lông</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đen</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pha</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chút</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trắng.</a:t>
            </a: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dáng</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to</a:t>
            </a:r>
            <a:r>
              <a:rPr kumimoji="0" lang="en-US" sz="1800" b="0" i="0" u="none" strike="noStrike" kern="1200" cap="none" spc="0" normalizeH="0" noProof="0">
                <a:ln>
                  <a:noFill/>
                </a:ln>
                <a:solidFill>
                  <a:srgbClr val="000000"/>
                </a:solidFill>
                <a:effectLst/>
                <a:uLnTx/>
                <a:uFillTx/>
                <a:latin typeface="Cambria" panose="02040503050406030204" pitchFamily="18" charset="0"/>
                <a:ea typeface="Cambria" panose="02040503050406030204" pitchFamily="18" charset="0"/>
                <a:cs typeface="+mn-cs"/>
              </a:rPr>
              <a:t> như bắp tay người lớn</a:t>
            </a: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chi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tiết</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Bộ</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lông</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mềm</a:t>
            </a:r>
            <a:r>
              <a:rPr kumimoji="0" lang="en-US" sz="1800" b="0" i="0" u="none" strike="noStrike" kern="1200" cap="none" spc="0" normalizeH="0" noProof="0">
                <a:ln>
                  <a:noFill/>
                </a:ln>
                <a:solidFill>
                  <a:srgbClr val="000000"/>
                </a:solidFill>
                <a:effectLst/>
                <a:uLnTx/>
                <a:uFillTx/>
                <a:latin typeface="Cambria" panose="02040503050406030204" pitchFamily="18" charset="0"/>
                <a:ea typeface="Cambria" panose="02040503050406030204" pitchFamily="18" charset="0"/>
                <a:cs typeface="+mn-cs"/>
              </a:rPr>
              <a:t> mượt </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như</a:t>
            </a:r>
            <a:r>
              <a:rPr kumimoji="0" lang="en-US" sz="1800" b="0" i="0" u="none" strike="noStrike" kern="1200" cap="none" spc="0" normalizeH="0" noProof="0">
                <a:ln>
                  <a:noFill/>
                </a:ln>
                <a:solidFill>
                  <a:srgbClr val="000000"/>
                </a:solidFill>
                <a:effectLst/>
                <a:uLnTx/>
                <a:uFillTx/>
                <a:latin typeface="Cambria" panose="02040503050406030204" pitchFamily="18" charset="0"/>
                <a:ea typeface="Cambria" panose="02040503050406030204" pitchFamily="18" charset="0"/>
                <a:cs typeface="+mn-cs"/>
              </a:rPr>
              <a:t> một chiếc khăn.</a:t>
            </a: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cs typeface="+mn-cs"/>
              </a:rPr>
              <a:t>Đầu</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tròn</a:t>
            </a:r>
            <a:r>
              <a:rPr kumimoji="0" lang="en-US" sz="1800" b="0" i="0" u="none" strike="noStrike" kern="1200" cap="none" spc="0" normalizeH="0" noProof="0">
                <a:ln>
                  <a:noFill/>
                </a:ln>
                <a:solidFill>
                  <a:srgbClr val="000000"/>
                </a:solidFill>
                <a:effectLst/>
                <a:uLnTx/>
                <a:uFillTx/>
                <a:latin typeface="Cambria" panose="02040503050406030204" pitchFamily="18" charset="0"/>
                <a:ea typeface="Cambria" panose="02040503050406030204" pitchFamily="18" charset="0"/>
                <a:cs typeface="+mn-cs"/>
              </a:rPr>
              <a:t> như nắm tay</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cs typeface="+mn-cs"/>
              </a:rPr>
              <a:t>Mắt</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lang="en-US">
                <a:solidFill>
                  <a:srgbClr val="000000"/>
                </a:solidFill>
                <a:latin typeface="Cambria" panose="02040503050406030204" pitchFamily="18" charset="0"/>
                <a:ea typeface="Cambria" panose="02040503050406030204" pitchFamily="18" charset="0"/>
              </a:rPr>
              <a:t>đen như hai hòn bi ve</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Mắt</a:t>
            </a:r>
            <a:r>
              <a:rPr kumimoji="0" lang="en-US" sz="1800" b="0" i="0" u="none" strike="noStrike" kern="1200" cap="none" spc="0" normalizeH="0" noProof="0">
                <a:ln>
                  <a:noFill/>
                </a:ln>
                <a:solidFill>
                  <a:srgbClr val="000000"/>
                </a:solidFill>
                <a:effectLst/>
                <a:uLnTx/>
                <a:uFillTx/>
                <a:latin typeface="Cambria" panose="02040503050406030204" pitchFamily="18" charset="0"/>
                <a:ea typeface="Cambria" panose="02040503050406030204" pitchFamily="18" charset="0"/>
                <a:cs typeface="+mn-cs"/>
              </a:rPr>
              <a:t> rất sáng và tinh nhanh.</a:t>
            </a: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lang="en-US">
                <a:solidFill>
                  <a:srgbClr val="000000"/>
                </a:solidFill>
                <a:latin typeface="Cambria" panose="02040503050406030204" pitchFamily="18" charset="0"/>
                <a:ea typeface="Cambria" panose="02040503050406030204" pitchFamily="18" charset="0"/>
              </a:rPr>
              <a:t>+ </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Tai như</a:t>
            </a:r>
            <a:r>
              <a:rPr kumimoji="0" lang="en-US" sz="1800" b="0" i="0" u="none" strike="noStrike" kern="1200" cap="none" spc="0" normalizeH="0" noProof="0">
                <a:ln>
                  <a:noFill/>
                </a:ln>
                <a:solidFill>
                  <a:srgbClr val="000000"/>
                </a:solidFill>
                <a:effectLst/>
                <a:uLnTx/>
                <a:uFillTx/>
                <a:latin typeface="Cambria" panose="02040503050406030204" pitchFamily="18" charset="0"/>
                <a:ea typeface="Cambria" panose="02040503050406030204" pitchFamily="18" charset="0"/>
                <a:cs typeface="+mn-cs"/>
              </a:rPr>
              <a:t> hai hình tam giác nhỏ rất thính.</a:t>
            </a:r>
          </a:p>
          <a:p>
            <a:pPr marL="0" marR="0" lvl="0" indent="0" algn="just" defTabSz="914400" rtl="0" eaLnBrk="1" fontAlgn="auto" latinLnBrk="0" hangingPunct="1">
              <a:lnSpc>
                <a:spcPct val="110000"/>
              </a:lnSpc>
              <a:spcBef>
                <a:spcPts val="0"/>
              </a:spcBef>
              <a:spcAft>
                <a:spcPts val="0"/>
              </a:spcAft>
              <a:buClrTx/>
              <a:buSzTx/>
              <a:buFontTx/>
              <a:buNone/>
              <a:tabLst/>
              <a:defRPr/>
            </a:pPr>
            <a:r>
              <a:rPr lang="en-US" baseline="0">
                <a:solidFill>
                  <a:srgbClr val="000000"/>
                </a:solidFill>
                <a:latin typeface="Cambria" panose="02040503050406030204" pitchFamily="18" charset="0"/>
                <a:ea typeface="Cambria" panose="02040503050406030204" pitchFamily="18" charset="0"/>
              </a:rPr>
              <a:t>+</a:t>
            </a:r>
            <a:r>
              <a:rPr lang="en-US">
                <a:solidFill>
                  <a:srgbClr val="000000"/>
                </a:solidFill>
                <a:latin typeface="Cambria" panose="02040503050406030204" pitchFamily="18" charset="0"/>
                <a:ea typeface="Cambria" panose="02040503050406030204" pitchFamily="18" charset="0"/>
              </a:rPr>
              <a:t> Mũi màu hồng phớt. Miệng nhỏ xinh. Có ria trắng như cước.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Bốn</a:t>
            </a:r>
            <a:r>
              <a:rPr kumimoji="0" lang="en-US" sz="1800" b="0" i="0" u="none" strike="noStrike" kern="1200" cap="none" spc="0" normalizeH="0" noProof="0">
                <a:ln>
                  <a:noFill/>
                </a:ln>
                <a:solidFill>
                  <a:srgbClr val="000000"/>
                </a:solidFill>
                <a:effectLst/>
                <a:uLnTx/>
                <a:uFillTx/>
                <a:latin typeface="Cambria" panose="02040503050406030204" pitchFamily="18" charset="0"/>
                <a:ea typeface="Cambria" panose="02040503050406030204" pitchFamily="18" charset="0"/>
                <a:cs typeface="+mn-cs"/>
              </a:rPr>
              <a:t> cái chân tuy bé nhưng chạy nhanh thoăn thoắt.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rgbClr val="000000"/>
                </a:solidFill>
                <a:effectLst/>
                <a:uLnTx/>
                <a:uFillTx/>
                <a:latin typeface="Cambria" panose="02040503050406030204" pitchFamily="18" charset="0"/>
                <a:ea typeface="Cambria" panose="02040503050406030204" pitchFamily="18" charset="0"/>
                <a:cs typeface="+mn-cs"/>
              </a:rPr>
              <a:t>Vì có đệm thịt dưới bàn chân nên không gây ra tiếng động.</a:t>
            </a:r>
          </a:p>
          <a:p>
            <a:pPr marL="0" marR="0" lvl="0" indent="0" algn="just" defTabSz="914400" rtl="0" eaLnBrk="1" fontAlgn="auto" latinLnBrk="0" hangingPunct="1">
              <a:lnSpc>
                <a:spcPct val="110000"/>
              </a:lnSpc>
              <a:spcBef>
                <a:spcPts val="0"/>
              </a:spcBef>
              <a:spcAft>
                <a:spcPts val="0"/>
              </a:spcAft>
              <a:buClrTx/>
              <a:buSzTx/>
              <a:buFontTx/>
              <a:buNone/>
              <a:tabLst/>
              <a:defRPr/>
            </a:pPr>
            <a:r>
              <a:rPr lang="en-US" baseline="0">
                <a:solidFill>
                  <a:srgbClr val="000000"/>
                </a:solidFill>
                <a:latin typeface="Cambria" panose="02040503050406030204" pitchFamily="18" charset="0"/>
                <a:ea typeface="Cambria" panose="02040503050406030204" pitchFamily="18" charset="0"/>
              </a:rPr>
              <a:t>+ Buổi</a:t>
            </a:r>
            <a:r>
              <a:rPr lang="en-US">
                <a:solidFill>
                  <a:srgbClr val="000000"/>
                </a:solidFill>
                <a:latin typeface="Cambria" panose="02040503050406030204" pitchFamily="18" charset="0"/>
                <a:ea typeface="Cambria" panose="02040503050406030204" pitchFamily="18" charset="0"/>
              </a:rPr>
              <a:t> sáng chú thường nằm phơi nắng. Ban đêm chăm chỉ đi bắt chuột</a:t>
            </a: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3</a:t>
            </a:r>
            <a:r>
              <a:rPr kumimoji="0" lang="en-US"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endParaRPr kumimoji="0" lang="en-US"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yêu</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cs typeface="+mn-cs"/>
              </a:rPr>
              <a:t>chú</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mèo</a:t>
            </a:r>
            <a:r>
              <a:rPr kumimoji="0" lang="en-US" sz="1800" b="0" i="0" u="none" strike="noStrike" kern="1200" cap="none" spc="0" normalizeH="0" noProof="0">
                <a:ln>
                  <a:noFill/>
                </a:ln>
                <a:solidFill>
                  <a:srgbClr val="000000"/>
                </a:solidFill>
                <a:effectLst/>
                <a:uLnTx/>
                <a:uFillTx/>
                <a:latin typeface="Cambria" panose="02040503050406030204" pitchFamily="18" charset="0"/>
                <a:ea typeface="Cambria" panose="02040503050406030204" pitchFamily="18" charset="0"/>
                <a:cs typeface="+mn-cs"/>
              </a:rPr>
              <a:t> Miu</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coi</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cs typeface="+mn-cs"/>
              </a:rPr>
              <a:t>chú</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như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người</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em. Em yêu</a:t>
            </a:r>
            <a:r>
              <a:rPr kumimoji="0" lang="en-US" sz="1800" b="0" i="0" u="none" strike="noStrike" kern="1200" cap="none" spc="0" normalizeH="0" noProof="0">
                <a:ln>
                  <a:noFill/>
                </a:ln>
                <a:solidFill>
                  <a:srgbClr val="000000"/>
                </a:solidFill>
                <a:effectLst/>
                <a:uLnTx/>
                <a:uFillTx/>
                <a:latin typeface="Cambria" panose="02040503050406030204" pitchFamily="18" charset="0"/>
                <a:ea typeface="Cambria" panose="02040503050406030204" pitchFamily="18" charset="0"/>
                <a:cs typeface="+mn-cs"/>
              </a:rPr>
              <a:t> thương và chăm sóc Miu.</a:t>
            </a: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1898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5" name="图片 6">
            <a:extLst>
              <a:ext uri="{FF2B5EF4-FFF2-40B4-BE49-F238E27FC236}">
                <a16:creationId xmlns:a16="http://schemas.microsoft.com/office/drawing/2014/main" id="{006B45F6-152F-72D5-7C32-CDBDB7F8ED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6" t="19089" r="8497" b="13915"/>
          <a:stretch>
            <a:fillRect/>
          </a:stretch>
        </p:blipFill>
        <p:spPr>
          <a:xfrm rot="20228094" flipH="1">
            <a:off x="1910109" y="1455196"/>
            <a:ext cx="5260977" cy="3396507"/>
          </a:xfrm>
          <a:prstGeom prst="rect">
            <a:avLst/>
          </a:prstGeom>
        </p:spPr>
      </p:pic>
      <p:sp>
        <p:nvSpPr>
          <p:cNvPr id="6" name="TextBox 5">
            <a:extLst>
              <a:ext uri="{FF2B5EF4-FFF2-40B4-BE49-F238E27FC236}">
                <a16:creationId xmlns:a16="http://schemas.microsoft.com/office/drawing/2014/main" id="{CD5FCA6B-2A25-54AA-DC60-2B9E940A4CF5}"/>
              </a:ext>
            </a:extLst>
          </p:cNvPr>
          <p:cNvSpPr txBox="1"/>
          <p:nvPr/>
        </p:nvSpPr>
        <p:spPr>
          <a:xfrm rot="20116331">
            <a:off x="2388988" y="2215823"/>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ý </a:t>
            </a:r>
          </a:p>
        </p:txBody>
      </p:sp>
      <p:pic>
        <p:nvPicPr>
          <p:cNvPr id="7" name="Picture 6">
            <a:extLst>
              <a:ext uri="{FF2B5EF4-FFF2-40B4-BE49-F238E27FC236}">
                <a16:creationId xmlns:a16="http://schemas.microsoft.com/office/drawing/2014/main" id="{A63F9D41-F755-44C7-D87B-2C27FEFD6955}"/>
              </a:ext>
            </a:extLst>
          </p:cNvPr>
          <p:cNvPicPr>
            <a:picLocks noChangeAspect="1"/>
          </p:cNvPicPr>
          <p:nvPr/>
        </p:nvPicPr>
        <p:blipFill>
          <a:blip r:embed="rId5"/>
          <a:stretch>
            <a:fillRect/>
          </a:stretch>
        </p:blipFill>
        <p:spPr>
          <a:xfrm>
            <a:off x="5429107" y="2253809"/>
            <a:ext cx="5867898" cy="4523501"/>
          </a:xfrm>
          <a:prstGeom prst="rect">
            <a:avLst/>
          </a:prstGeom>
        </p:spPr>
      </p:pic>
    </p:spTree>
    <p:extLst>
      <p:ext uri="{BB962C8B-B14F-4D97-AF65-F5344CB8AC3E}">
        <p14:creationId xmlns:p14="http://schemas.microsoft.com/office/powerpoint/2010/main" val="419347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pic>
        <p:nvPicPr>
          <p:cNvPr id="777" name="Google Shape;777;p2"/>
          <p:cNvPicPr preferRelativeResize="0"/>
          <p:nvPr/>
        </p:nvPicPr>
        <p:blipFill rotWithShape="1">
          <a:blip r:embed="rId3">
            <a:alphaModFix/>
          </a:blip>
          <a:srcRect t="2594" b="2595"/>
          <a:stretch/>
        </p:blipFill>
        <p:spPr>
          <a:xfrm>
            <a:off x="-721909" y="0"/>
            <a:ext cx="5344709" cy="6858000"/>
          </a:xfrm>
          <a:prstGeom prst="rect">
            <a:avLst/>
          </a:prstGeom>
          <a:noFill/>
          <a:ln>
            <a:noFill/>
          </a:ln>
        </p:spPr>
      </p:pic>
      <p:grpSp>
        <p:nvGrpSpPr>
          <p:cNvPr id="779" name="Google Shape;779;p2"/>
          <p:cNvGrpSpPr/>
          <p:nvPr/>
        </p:nvGrpSpPr>
        <p:grpSpPr>
          <a:xfrm>
            <a:off x="4085405" y="1372782"/>
            <a:ext cx="8034436" cy="1741894"/>
            <a:chOff x="6128108" y="2059172"/>
            <a:chExt cx="12051654" cy="3617728"/>
          </a:xfrm>
        </p:grpSpPr>
        <p:pic>
          <p:nvPicPr>
            <p:cNvPr id="780" name="Google Shape;780;p2"/>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781" name="Google Shape;781;p2"/>
            <p:cNvSpPr txBox="1"/>
            <p:nvPr/>
          </p:nvSpPr>
          <p:spPr>
            <a:xfrm>
              <a:off x="9548065" y="2737433"/>
              <a:ext cx="8264492" cy="2250052"/>
            </a:xfrm>
            <a:prstGeom prst="rect">
              <a:avLst/>
            </a:prstGeom>
            <a:noFill/>
            <a:ln>
              <a:noFill/>
            </a:ln>
          </p:spPr>
          <p:txBody>
            <a:bodyPr spcFirstLastPara="1" wrap="square" lIns="0" tIns="0" rIns="0" bIns="0" anchor="t" anchorCtr="0">
              <a:spAutoFit/>
            </a:bodyPr>
            <a:lstStyle/>
            <a:p>
              <a:pPr marR="0" algn="just">
                <a:lnSpc>
                  <a:spcPct val="110000"/>
                </a:lnSpc>
                <a:spcBef>
                  <a:spcPts val="0"/>
                </a:spcBef>
                <a:spcAft>
                  <a:spcPts val="0"/>
                </a:spcAft>
              </a:pPr>
              <a:r>
                <a:rPr lang="en-US" sz="3200" b="1" dirty="0" err="1">
                  <a:solidFill>
                    <a:srgbClr val="FFFF00"/>
                  </a:solidFill>
                  <a:effectLst/>
                  <a:latin typeface="Cambria" panose="02040503050406030204" pitchFamily="18" charset="0"/>
                  <a:ea typeface="Cambria" panose="02040503050406030204" pitchFamily="18" charset="0"/>
                </a:rPr>
                <a:t>Biết</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lập</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dàn</a:t>
              </a:r>
              <a:r>
                <a:rPr lang="en-US" sz="3200" b="1" dirty="0">
                  <a:solidFill>
                    <a:srgbClr val="FFFF00"/>
                  </a:solidFill>
                  <a:effectLst/>
                  <a:latin typeface="Cambria" panose="02040503050406030204" pitchFamily="18" charset="0"/>
                  <a:ea typeface="Cambria" panose="02040503050406030204" pitchFamily="18" charset="0"/>
                </a:rPr>
                <a:t> ý </a:t>
              </a:r>
              <a:r>
                <a:rPr lang="en-US" sz="3200" b="1" dirty="0" err="1">
                  <a:solidFill>
                    <a:srgbClr val="FFFF00"/>
                  </a:solidFill>
                  <a:effectLst/>
                  <a:latin typeface="Cambria" panose="02040503050406030204" pitchFamily="18" charset="0"/>
                  <a:ea typeface="Cambria" panose="02040503050406030204" pitchFamily="18" charset="0"/>
                </a:rPr>
                <a:t>cho</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bài</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văn</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miêu</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tả</a:t>
              </a:r>
              <a:r>
                <a:rPr lang="en-US" sz="3200" b="1" dirty="0">
                  <a:solidFill>
                    <a:srgbClr val="FFFF00"/>
                  </a:solidFill>
                  <a:effectLst/>
                  <a:latin typeface="Cambria" panose="02040503050406030204" pitchFamily="18" charset="0"/>
                  <a:ea typeface="Cambria" panose="02040503050406030204" pitchFamily="18" charset="0"/>
                </a:rPr>
                <a:t> con </a:t>
              </a:r>
              <a:r>
                <a:rPr lang="en-US" sz="3200" b="1" dirty="0" err="1">
                  <a:solidFill>
                    <a:srgbClr val="FFFF00"/>
                  </a:solidFill>
                  <a:effectLst/>
                  <a:latin typeface="Cambria" panose="02040503050406030204" pitchFamily="18" charset="0"/>
                  <a:ea typeface="Cambria" panose="02040503050406030204" pitchFamily="18" charset="0"/>
                </a:rPr>
                <a:t>vật</a:t>
              </a:r>
              <a:endParaRPr lang="en-US" sz="3200" b="1" dirty="0">
                <a:solidFill>
                  <a:srgbClr val="FFFF00"/>
                </a:solidFill>
                <a:effectLst/>
                <a:latin typeface="Cambria" panose="02040503050406030204" pitchFamily="18" charset="0"/>
                <a:ea typeface="Cambria" panose="02040503050406030204" pitchFamily="18" charset="0"/>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grpSp>
      <p:pic>
        <p:nvPicPr>
          <p:cNvPr id="2" name="Picture 1">
            <a:extLst>
              <a:ext uri="{FF2B5EF4-FFF2-40B4-BE49-F238E27FC236}">
                <a16:creationId xmlns:a16="http://schemas.microsoft.com/office/drawing/2014/main" id="{EDF0872C-8DC3-8BE9-38C4-095DF3E0E55B}"/>
              </a:ext>
            </a:extLst>
          </p:cNvPr>
          <p:cNvPicPr>
            <a:picLocks noChangeAspect="1"/>
          </p:cNvPicPr>
          <p:nvPr/>
        </p:nvPicPr>
        <p:blipFill>
          <a:blip r:embed="rId5"/>
          <a:stretch>
            <a:fillRect/>
          </a:stretch>
        </p:blipFill>
        <p:spPr>
          <a:xfrm>
            <a:off x="6381525" y="0"/>
            <a:ext cx="5182049" cy="1609483"/>
          </a:xfrm>
          <a:prstGeom prst="rect">
            <a:avLst/>
          </a:prstGeom>
        </p:spPr>
      </p:pic>
      <p:grpSp>
        <p:nvGrpSpPr>
          <p:cNvPr id="3" name="Google Shape;785;p2">
            <a:extLst>
              <a:ext uri="{FF2B5EF4-FFF2-40B4-BE49-F238E27FC236}">
                <a16:creationId xmlns:a16="http://schemas.microsoft.com/office/drawing/2014/main" id="{4E59835A-A7B9-09E6-4987-261703A1D5EE}"/>
              </a:ext>
            </a:extLst>
          </p:cNvPr>
          <p:cNvGrpSpPr/>
          <p:nvPr/>
        </p:nvGrpSpPr>
        <p:grpSpPr>
          <a:xfrm>
            <a:off x="4236359" y="3780016"/>
            <a:ext cx="7792772" cy="2235200"/>
            <a:chOff x="6583138" y="6198661"/>
            <a:chExt cx="11689158" cy="3352800"/>
          </a:xfrm>
        </p:grpSpPr>
        <p:pic>
          <p:nvPicPr>
            <p:cNvPr id="4" name="Google Shape;786;p2">
              <a:extLst>
                <a:ext uri="{FF2B5EF4-FFF2-40B4-BE49-F238E27FC236}">
                  <a16:creationId xmlns:a16="http://schemas.microsoft.com/office/drawing/2014/main" id="{A6445E81-DD2D-3241-CB88-CDBC9C9DB29B}"/>
                </a:ext>
              </a:extLst>
            </p:cNvPr>
            <p:cNvPicPr preferRelativeResize="0"/>
            <p:nvPr/>
          </p:nvPicPr>
          <p:blipFill rotWithShape="1">
            <a:blip r:embed="rId6">
              <a:alphaModFix/>
            </a:blip>
            <a:srcRect/>
            <a:stretch/>
          </p:blipFill>
          <p:spPr>
            <a:xfrm>
              <a:off x="6583138" y="6678398"/>
              <a:ext cx="2098903" cy="2240925"/>
            </a:xfrm>
            <a:prstGeom prst="rect">
              <a:avLst/>
            </a:prstGeom>
            <a:noFill/>
            <a:ln>
              <a:noFill/>
            </a:ln>
          </p:spPr>
        </p:pic>
        <p:sp>
          <p:nvSpPr>
            <p:cNvPr id="5" name="Google Shape;787;p2">
              <a:extLst>
                <a:ext uri="{FF2B5EF4-FFF2-40B4-BE49-F238E27FC236}">
                  <a16:creationId xmlns:a16="http://schemas.microsoft.com/office/drawing/2014/main" id="{D24E0B4C-EF8C-BA55-BCBD-2886DD7145D5}"/>
                </a:ext>
              </a:extLst>
            </p:cNvPr>
            <p:cNvSpPr txBox="1"/>
            <p:nvPr/>
          </p:nvSpPr>
          <p:spPr>
            <a:xfrm>
              <a:off x="9301164" y="6678398"/>
              <a:ext cx="8672511" cy="2243691"/>
            </a:xfrm>
            <a:prstGeom prst="rect">
              <a:avLst/>
            </a:prstGeom>
            <a:noFill/>
            <a:ln>
              <a:noFill/>
            </a:ln>
          </p:spPr>
          <p:txBody>
            <a:bodyPr spcFirstLastPara="1" wrap="square" lIns="0" tIns="0" rIns="0" bIns="0" anchor="t" anchorCtr="0">
              <a:spAutoFit/>
            </a:bodyPr>
            <a:lstStyle/>
            <a:p>
              <a:pPr marL="0" marR="0" algn="just">
                <a:lnSpc>
                  <a:spcPct val="135000"/>
                </a:lnSpc>
                <a:spcBef>
                  <a:spcPts val="0"/>
                </a:spcBef>
                <a:spcAft>
                  <a:spcPts val="0"/>
                </a:spcAft>
              </a:pPr>
              <a:r>
                <a:rPr lang="en-US" sz="3600" b="1" dirty="0" err="1">
                  <a:solidFill>
                    <a:srgbClr val="FFFF00"/>
                  </a:solidFill>
                  <a:effectLst/>
                  <a:latin typeface="Cambria" panose="02040503050406030204" pitchFamily="18" charset="0"/>
                  <a:ea typeface="Cambria" panose="02040503050406030204" pitchFamily="18" charset="0"/>
                </a:rPr>
                <a:t>Biết</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chỉnh</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sửa</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đoạn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văn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cho</a:t>
              </a:r>
              <a:r>
                <a:rPr lang="en-US" sz="3600" b="1" dirty="0">
                  <a:solidFill>
                    <a:srgbClr val="FFFF00"/>
                  </a:solidFill>
                  <a:effectLst/>
                  <a:latin typeface="Cambria" panose="02040503050406030204" pitchFamily="18" charset="0"/>
                  <a:ea typeface="Cambria" panose="02040503050406030204" pitchFamily="18" charset="0"/>
                </a:rPr>
                <a:t> hay </a:t>
              </a:r>
              <a:r>
                <a:rPr lang="en-US" sz="3600" b="1" dirty="0" err="1">
                  <a:solidFill>
                    <a:srgbClr val="FFFF00"/>
                  </a:solidFill>
                  <a:effectLst/>
                  <a:latin typeface="Cambria" panose="02040503050406030204" pitchFamily="18" charset="0"/>
                  <a:ea typeface="Cambria" panose="02040503050406030204" pitchFamily="18" charset="0"/>
                </a:rPr>
                <a:t>hơn</a:t>
              </a:r>
              <a:r>
                <a:rPr lang="en-US" sz="3600" b="1" dirty="0">
                  <a:solidFill>
                    <a:srgbClr val="FFFF00"/>
                  </a:solidFill>
                  <a:effectLst/>
                  <a:latin typeface="Cambria" panose="02040503050406030204" pitchFamily="18" charset="0"/>
                  <a:ea typeface="Cambria" panose="02040503050406030204" pitchFamily="18" charset="0"/>
                </a:rPr>
                <a:t>.</a:t>
              </a:r>
            </a:p>
          </p:txBody>
        </p:sp>
        <p:grpSp>
          <p:nvGrpSpPr>
            <p:cNvPr id="6" name="Google Shape;788;p2">
              <a:extLst>
                <a:ext uri="{FF2B5EF4-FFF2-40B4-BE49-F238E27FC236}">
                  <a16:creationId xmlns:a16="http://schemas.microsoft.com/office/drawing/2014/main" id="{2E663339-D8E2-0A5F-45C9-8EE59A2E3FF2}"/>
                </a:ext>
              </a:extLst>
            </p:cNvPr>
            <p:cNvGrpSpPr/>
            <p:nvPr/>
          </p:nvGrpSpPr>
          <p:grpSpPr>
            <a:xfrm>
              <a:off x="8935926" y="6198661"/>
              <a:ext cx="9336370" cy="3352800"/>
              <a:chOff x="8843392" y="2324100"/>
              <a:chExt cx="9336370" cy="3352800"/>
            </a:xfrm>
          </p:grpSpPr>
          <p:sp>
            <p:nvSpPr>
              <p:cNvPr id="7" name="Google Shape;789;p2">
                <a:extLst>
                  <a:ext uri="{FF2B5EF4-FFF2-40B4-BE49-F238E27FC236}">
                    <a16:creationId xmlns:a16="http://schemas.microsoft.com/office/drawing/2014/main" id="{86BCCD24-E252-21C0-3D56-34EA07833B21}"/>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sp>
            <p:nvSpPr>
              <p:cNvPr id="8" name="Google Shape;790;p2">
                <a:extLst>
                  <a:ext uri="{FF2B5EF4-FFF2-40B4-BE49-F238E27FC236}">
                    <a16:creationId xmlns:a16="http://schemas.microsoft.com/office/drawing/2014/main" id="{9317CEC2-BC1F-910F-856A-9B00066CFB5E}"/>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10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2743200" y="194681"/>
            <a:ext cx="5819522" cy="1015167"/>
            <a:chOff x="152400" y="6272"/>
            <a:chExt cx="10791443" cy="1522750"/>
          </a:xfrm>
        </p:grpSpPr>
        <p:grpSp>
          <p:nvGrpSpPr>
            <p:cNvPr id="876" name="Google Shape;876;p9"/>
            <p:cNvGrpSpPr/>
            <p:nvPr/>
          </p:nvGrpSpPr>
          <p:grpSpPr>
            <a:xfrm>
              <a:off x="152400" y="195017"/>
              <a:ext cx="10791443" cy="1334004"/>
              <a:chOff x="609600" y="357281"/>
              <a:chExt cx="10791443"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3" y="542603"/>
                <a:ext cx="10210800" cy="923290"/>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Gợi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ý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chỉnh</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sửa</a:t>
                </a:r>
                <a:r>
                  <a:rPr lang="en-US" sz="3600" b="1" kern="0" dirty="0">
                    <a:solidFill>
                      <a:srgbClr val="00206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2060"/>
                    </a:solidFill>
                    <a:latin typeface="Cambria" panose="02040503050406030204" pitchFamily="18" charset="0"/>
                    <a:ea typeface="Cambria" panose="02040503050406030204" pitchFamily="18" charset="0"/>
                    <a:cs typeface="Lobster"/>
                    <a:sym typeface="Lobster"/>
                  </a:rPr>
                  <a:t>dàn</a:t>
                </a:r>
                <a:r>
                  <a:rPr lang="en-US" sz="3600" b="1" kern="0" dirty="0">
                    <a:solidFill>
                      <a:srgbClr val="002060"/>
                    </a:solidFill>
                    <a:latin typeface="Cambria" panose="02040503050406030204" pitchFamily="18" charset="0"/>
                    <a:ea typeface="Cambria" panose="02040503050406030204" pitchFamily="18" charset="0"/>
                    <a:cs typeface="Lobster"/>
                    <a:sym typeface="Lobster"/>
                  </a:rPr>
                  <a:t> ý</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082977" y="6272"/>
              <a:ext cx="1833709"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Lựa chọn được các đặc điểm 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ổ</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 bật của con vật.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ý trong phần thân bài được sắp xếp hợp lí.</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55502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16" name="Group 6">
            <a:extLst>
              <a:ext uri="{FF2B5EF4-FFF2-40B4-BE49-F238E27FC236}">
                <a16:creationId xmlns:a16="http://schemas.microsoft.com/office/drawing/2014/main" id="{74FCCD00-9C70-E6B2-3B5E-84847255185E}"/>
              </a:ext>
            </a:extLst>
          </p:cNvPr>
          <p:cNvGrpSpPr/>
          <p:nvPr/>
        </p:nvGrpSpPr>
        <p:grpSpPr>
          <a:xfrm>
            <a:off x="4881475" y="781050"/>
            <a:ext cx="5548401" cy="5486400"/>
            <a:chOff x="0" y="0"/>
            <a:chExt cx="2191961" cy="2167467"/>
          </a:xfrm>
        </p:grpSpPr>
        <p:sp>
          <p:nvSpPr>
            <p:cNvPr id="17" name="Freeform 7">
              <a:extLst>
                <a:ext uri="{FF2B5EF4-FFF2-40B4-BE49-F238E27FC236}">
                  <a16:creationId xmlns:a16="http://schemas.microsoft.com/office/drawing/2014/main" id="{62201A9E-B36E-840E-11A5-453B8BC858F1}"/>
                </a:ext>
              </a:extLst>
            </p:cNvPr>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C35632"/>
              </a:solidFill>
            </a:ln>
          </p:spPr>
        </p:sp>
        <p:sp>
          <p:nvSpPr>
            <p:cNvPr id="18" name="TextBox 8">
              <a:extLst>
                <a:ext uri="{FF2B5EF4-FFF2-40B4-BE49-F238E27FC236}">
                  <a16:creationId xmlns:a16="http://schemas.microsoft.com/office/drawing/2014/main" id="{4767B740-DB95-15CB-440A-7D0751F5964C}"/>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8">
            <a:extLst>
              <a:ext uri="{FF2B5EF4-FFF2-40B4-BE49-F238E27FC236}">
                <a16:creationId xmlns:a16="http://schemas.microsoft.com/office/drawing/2014/main" id="{18D31A3E-B626-D04E-E5F8-7E934D86F67D}"/>
              </a:ext>
            </a:extLst>
          </p:cNvPr>
          <p:cNvSpPr txBox="1"/>
          <p:nvPr/>
        </p:nvSpPr>
        <p:spPr>
          <a:xfrm>
            <a:off x="5172075" y="1181507"/>
            <a:ext cx="4776095" cy="1846659"/>
          </a:xfrm>
          <a:prstGeom prst="rect">
            <a:avLst/>
          </a:prstGeom>
        </p:spPr>
        <p:txBody>
          <a:bodyPr wrap="square" lIns="0" tIns="0" rIns="0" bIns="0" rtlCol="0" anchor="t">
            <a:spAutoFit/>
          </a:bodyPr>
          <a:lstStyle/>
          <a:p>
            <a:pPr algn="ctr" defTabSz="609630">
              <a:spcBef>
                <a:spcPct val="0"/>
              </a:spcBef>
            </a:pPr>
            <a:r>
              <a:rPr lang="en-US" sz="4000" b="1" dirty="0">
                <a:solidFill>
                  <a:srgbClr val="C00000"/>
                </a:solidFill>
                <a:latin typeface="Cambria" panose="02040503050406030204" pitchFamily="18" charset="0"/>
                <a:ea typeface="Cambria" panose="02040503050406030204" pitchFamily="18" charset="0"/>
              </a:rPr>
              <a:t>Nghe </a:t>
            </a:r>
            <a:r>
              <a:rPr lang="en-US" sz="4000" b="1" dirty="0" err="1">
                <a:solidFill>
                  <a:srgbClr val="C00000"/>
                </a:solidFill>
                <a:latin typeface="Cambria" panose="02040503050406030204" pitchFamily="18" charset="0"/>
                <a:ea typeface="Cambria" panose="02040503050406030204" pitchFamily="18" charset="0"/>
              </a:rPr>
              <a:t>thầy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cô</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nhận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xét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và</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sửa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endParaRPr lang="en-US" sz="4000" b="1" dirty="0">
              <a:solidFill>
                <a:srgbClr val="C0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71566022-E982-F3C6-8849-E972C365B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388" y="3045990"/>
            <a:ext cx="3492573" cy="3497097"/>
          </a:xfrm>
          <a:prstGeom prst="rect">
            <a:avLst/>
          </a:prstGeom>
        </p:spPr>
      </p:pic>
      <p:sp>
        <p:nvSpPr>
          <p:cNvPr id="21" name="Freeform 17">
            <a:extLst>
              <a:ext uri="{FF2B5EF4-FFF2-40B4-BE49-F238E27FC236}">
                <a16:creationId xmlns:a16="http://schemas.microsoft.com/office/drawing/2014/main" id="{A48722ED-C0A4-DE97-B457-B155D698C32D}"/>
              </a:ext>
            </a:extLst>
          </p:cNvPr>
          <p:cNvSpPr/>
          <p:nvPr/>
        </p:nvSpPr>
        <p:spPr>
          <a:xfrm flipH="1">
            <a:off x="1289050" y="1539875"/>
            <a:ext cx="2590800" cy="5065369"/>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4"/>
            <a:stretch>
              <a:fillRect/>
            </a:stretch>
          </a:blipFill>
        </p:spPr>
      </p:sp>
    </p:spTree>
    <p:extLst>
      <p:ext uri="{BB962C8B-B14F-4D97-AF65-F5344CB8AC3E}">
        <p14:creationId xmlns:p14="http://schemas.microsoft.com/office/powerpoint/2010/main" val="90861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ppt_w</p:attrName>
                                        </p:attrNameLst>
                                      </p:cBhvr>
                                      <p:tavLst>
                                        <p:tav tm="0" fmla="#ppt_w*sin(2.5*pi*$)">
                                          <p:val>
                                            <p:fltVal val="0"/>
                                          </p:val>
                                        </p:tav>
                                        <p:tav tm="100000">
                                          <p:val>
                                            <p:fltVal val="1"/>
                                          </p:val>
                                        </p:tav>
                                      </p:tavLst>
                                    </p:anim>
                                    <p:anim calcmode="lin" valueType="num">
                                      <p:cBhvr>
                                        <p:cTn id="9" dur="5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ppt_w</p:attrName>
                                        </p:attrNameLst>
                                      </p:cBhvr>
                                      <p:tavLst>
                                        <p:tav tm="0" fmla="#ppt_w*sin(2.5*pi*$)">
                                          <p:val>
                                            <p:fltVal val="0"/>
                                          </p:val>
                                        </p:tav>
                                        <p:tav tm="100000">
                                          <p:val>
                                            <p:fltVal val="1"/>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ppt_w</p:attrName>
                                        </p:attrNameLst>
                                      </p:cBhvr>
                                      <p:tavLst>
                                        <p:tav tm="0" fmla="#ppt_w*sin(2.5*pi*$)">
                                          <p:val>
                                            <p:fltVal val="0"/>
                                          </p:val>
                                        </p:tav>
                                        <p:tav tm="100000">
                                          <p:val>
                                            <p:fltVal val="1"/>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ppt_w</p:attrName>
                                        </p:attrNameLst>
                                      </p:cBhvr>
                                      <p:tavLst>
                                        <p:tav tm="0" fmla="#ppt_w*sin(2.5*pi*$)">
                                          <p:val>
                                            <p:fltVal val="0"/>
                                          </p:val>
                                        </p:tav>
                                        <p:tav tm="100000">
                                          <p:val>
                                            <p:fltVal val="1"/>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Vận</a:t>
            </a:r>
            <a:r>
              <a:rPr kumimoji="0" lang="en-US"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 </a:t>
            </a: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dụng</a:t>
            </a:r>
            <a:endParaRPr kumimoji="0"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endParaRPr>
          </a:p>
        </p:txBody>
      </p:sp>
    </p:spTree>
    <p:extLst>
      <p:ext uri="{BB962C8B-B14F-4D97-AF65-F5344CB8AC3E}">
        <p14:creationId xmlns:p14="http://schemas.microsoft.com/office/powerpoint/2010/main" val="239412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2" name="组合 20">
            <a:extLst>
              <a:ext uri="{FF2B5EF4-FFF2-40B4-BE49-F238E27FC236}">
                <a16:creationId xmlns:a16="http://schemas.microsoft.com/office/drawing/2014/main" id="{37B31365-B3BE-5D2C-48B1-17931ABCDB38}"/>
              </a:ext>
            </a:extLst>
          </p:cNvPr>
          <p:cNvGrpSpPr/>
          <p:nvPr/>
        </p:nvGrpSpPr>
        <p:grpSpPr>
          <a:xfrm>
            <a:off x="509286" y="451413"/>
            <a:ext cx="7935056" cy="3815787"/>
            <a:chOff x="-2100313" y="1157021"/>
            <a:chExt cx="7935056" cy="3207001"/>
          </a:xfrm>
        </p:grpSpPr>
        <p:sp>
          <p:nvSpPr>
            <p:cNvPr id="3" name="思想气泡: 云 11">
              <a:extLst>
                <a:ext uri="{FF2B5EF4-FFF2-40B4-BE49-F238E27FC236}">
                  <a16:creationId xmlns:a16="http://schemas.microsoft.com/office/drawing/2014/main" id="{3DD98B68-81FA-6FF3-0484-288D7E6E8908}"/>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文本框 15">
              <a:extLst>
                <a:ext uri="{FF2B5EF4-FFF2-40B4-BE49-F238E27FC236}">
                  <a16:creationId xmlns:a16="http://schemas.microsoft.com/office/drawing/2014/main" id="{A245416E-23F6-E68D-9E09-2ED650604FAE}"/>
                </a:ext>
              </a:extLst>
            </p:cNvPr>
            <p:cNvSpPr txBox="1"/>
            <p:nvPr/>
          </p:nvSpPr>
          <p:spPr>
            <a:xfrm>
              <a:off x="-1031911" y="1741665"/>
              <a:ext cx="6194711" cy="1888310"/>
            </a:xfrm>
            <a:prstGeom prst="rect">
              <a:avLst/>
            </a:prstGeom>
            <a:noFill/>
          </p:spPr>
          <p:txBody>
            <a:bodyPr wrap="square" rtlCol="0">
              <a:spAutoFit/>
            </a:bodyPr>
            <a:lstStyle/>
            <a:p>
              <a:pPr algn="ctr">
                <a:defRPr/>
              </a:pP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Bắt</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chước</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hành</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động</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con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vật</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mà</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thích</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gáy</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gà</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bới</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thóc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sủa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chó</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hoặc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rình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chuột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5312285F-054F-6146-DD32-11E0F124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955" y="2501843"/>
            <a:ext cx="4487045" cy="4487045"/>
          </a:xfrm>
          <a:prstGeom prst="rect">
            <a:avLst/>
          </a:prstGeom>
        </p:spPr>
      </p:pic>
    </p:spTree>
    <p:extLst>
      <p:ext uri="{BB962C8B-B14F-4D97-AF65-F5344CB8AC3E}">
        <p14:creationId xmlns:p14="http://schemas.microsoft.com/office/powerpoint/2010/main" val="270480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2" name="图片 6">
            <a:extLst>
              <a:ext uri="{FF2B5EF4-FFF2-40B4-BE49-F238E27FC236}">
                <a16:creationId xmlns:a16="http://schemas.microsoft.com/office/drawing/2014/main" id="{5E5CB052-03C9-63C1-E15B-A36A00C9299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4"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BDD370-5551-8BB4-40B3-344E1C8EC5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5" name="TextBox 4">
            <a:extLst>
              <a:ext uri="{FF2B5EF4-FFF2-40B4-BE49-F238E27FC236}">
                <a16:creationId xmlns:a16="http://schemas.microsoft.com/office/drawing/2014/main" id="{216B1AF9-9955-B2A1-4422-94D03BF4F2B9}"/>
              </a:ext>
            </a:extLst>
          </p:cNvPr>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10A815-B1B7-F94D-8F19-FE8942E8F2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7" name="TextBox 6">
            <a:extLst>
              <a:ext uri="{FF2B5EF4-FFF2-40B4-BE49-F238E27FC236}">
                <a16:creationId xmlns:a16="http://schemas.microsoft.com/office/drawing/2014/main" id="{BAE110A9-6FA8-0256-944D-2317F7E259B6}"/>
              </a:ext>
            </a:extLst>
          </p:cNvPr>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13">
            <a:extLst>
              <a:ext uri="{FF2B5EF4-FFF2-40B4-BE49-F238E27FC236}">
                <a16:creationId xmlns:a16="http://schemas.microsoft.com/office/drawing/2014/main" id="{4D798121-9545-CDDE-9155-FC922FFF2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9" name="Picture 8">
            <a:extLst>
              <a:ext uri="{FF2B5EF4-FFF2-40B4-BE49-F238E27FC236}">
                <a16:creationId xmlns:a16="http://schemas.microsoft.com/office/drawing/2014/main" id="{9879119D-A0AB-A51D-D9CE-BA195B6F48FC}"/>
              </a:ext>
            </a:extLst>
          </p:cNvPr>
          <p:cNvPicPr>
            <a:picLocks noChangeAspect="1"/>
          </p:cNvPicPr>
          <p:nvPr/>
        </p:nvPicPr>
        <p:blipFill>
          <a:blip r:embed="rId8"/>
          <a:stretch>
            <a:fillRect/>
          </a:stretch>
        </p:blipFill>
        <p:spPr>
          <a:xfrm>
            <a:off x="-139322" y="5402169"/>
            <a:ext cx="12162574" cy="1562906"/>
          </a:xfrm>
          <a:prstGeom prst="rect">
            <a:avLst/>
          </a:prstGeom>
        </p:spPr>
      </p:pic>
      <p:pic>
        <p:nvPicPr>
          <p:cNvPr id="10" name="Picture 9">
            <a:extLst>
              <a:ext uri="{FF2B5EF4-FFF2-40B4-BE49-F238E27FC236}">
                <a16:creationId xmlns:a16="http://schemas.microsoft.com/office/drawing/2014/main" id="{50E21281-08FD-044F-1412-A965E2E105F4}"/>
              </a:ext>
            </a:extLst>
          </p:cNvPr>
          <p:cNvPicPr>
            <a:picLocks noChangeAspect="1"/>
          </p:cNvPicPr>
          <p:nvPr/>
        </p:nvPicPr>
        <p:blipFill>
          <a:blip r:embed="rId9"/>
          <a:stretch>
            <a:fillRect/>
          </a:stretch>
        </p:blipFill>
        <p:spPr>
          <a:xfrm>
            <a:off x="4534365" y="733331"/>
            <a:ext cx="3023878"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10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C660A3B7-2E29-B954-12C5-99046A26C7BE}"/>
              </a:ext>
            </a:extLst>
          </p:cNvPr>
          <p:cNvPicPr>
            <a:picLocks noChangeAspect="1"/>
          </p:cNvPicPr>
          <p:nvPr/>
        </p:nvPicPr>
        <p:blipFill>
          <a:blip r:embed="rId4"/>
          <a:stretch>
            <a:fillRect/>
          </a:stretch>
        </p:blipFill>
        <p:spPr>
          <a:xfrm>
            <a:off x="4231123" y="3868985"/>
            <a:ext cx="6053853" cy="1615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lgn="just">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thường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gồm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mấy</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Đó</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những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nào</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4846101" y="2422111"/>
            <a:ext cx="6298149" cy="1492664"/>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2060"/>
                </a:solidFill>
                <a:latin typeface="Cambria" panose="02040503050406030204" pitchFamily="18" charset="0"/>
                <a:ea typeface="Cambria" panose="02040503050406030204" pitchFamily="18" charset="0"/>
                <a:cs typeface="Lobster"/>
                <a:sym typeface="Lobster"/>
              </a:rPr>
              <a:t>Gồm</a:t>
            </a:r>
            <a:r>
              <a:rPr lang="en-US" sz="4000" b="1" kern="0" dirty="0">
                <a:solidFill>
                  <a:srgbClr val="002060"/>
                </a:solidFill>
                <a:latin typeface="Cambria" panose="02040503050406030204" pitchFamily="18" charset="0"/>
                <a:ea typeface="Cambria" panose="02040503050406030204" pitchFamily="18" charset="0"/>
                <a:cs typeface="Lobster"/>
                <a:sym typeface="Lobster"/>
              </a:rPr>
              <a:t> 3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phần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Mở</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thân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kết</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endParaRPr kumimoji="0"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endParaRPr>
          </a:p>
        </p:txBody>
      </p:sp>
      <p:pic>
        <p:nvPicPr>
          <p:cNvPr id="1106" name="Google Shape;1106;p25"/>
          <p:cNvPicPr preferRelativeResize="0"/>
          <p:nvPr/>
        </p:nvPicPr>
        <p:blipFill rotWithShape="1">
          <a:blip r:embed="rId5">
            <a:alphaModFix/>
          </a:blip>
          <a:srcRect/>
          <a:stretch/>
        </p:blipFill>
        <p:spPr>
          <a:xfrm>
            <a:off x="7026777" y="4784977"/>
            <a:ext cx="2104592" cy="2073023"/>
          </a:xfrm>
          <a:prstGeom prst="rect">
            <a:avLst/>
          </a:prstGeom>
          <a:noFill/>
          <a:ln>
            <a:noFill/>
          </a:ln>
        </p:spPr>
      </p:pic>
    </p:spTree>
    <p:extLst>
      <p:ext uri="{BB962C8B-B14F-4D97-AF65-F5344CB8AC3E}">
        <p14:creationId xmlns:p14="http://schemas.microsoft.com/office/powerpoint/2010/main" val="252111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par>
                                <p:cTn id="8" presetID="10" presetClass="entr" presetSubtype="0" fill="hold" nodeType="withEffect">
                                  <p:stCondLst>
                                    <p:cond delay="0"/>
                                  </p:stCondLst>
                                  <p:childTnLst>
                                    <p:set>
                                      <p:cBhvr>
                                        <p:cTn id="9" dur="1" fill="hold">
                                          <p:stCondLst>
                                            <p:cond delay="0"/>
                                          </p:stCondLst>
                                        </p:cTn>
                                        <p:tgtEl>
                                          <p:spTgt spid="1106"/>
                                        </p:tgtEl>
                                        <p:attrNameLst>
                                          <p:attrName>style.visibility</p:attrName>
                                        </p:attrNameLst>
                                      </p:cBhvr>
                                      <p:to>
                                        <p:strVal val="visible"/>
                                      </p:to>
                                    </p:set>
                                    <p:animEffect transition="in" filter="fade">
                                      <p:cBhvr>
                                        <p:cTn id="10" dur="1000"/>
                                        <p:tgtEl>
                                          <p:spTgt spid="110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barn(inVertical)">
                                      <p:cBhvr>
                                        <p:cTn id="15"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Điểm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cần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lưu</a:t>
                </a:r>
                <a:r>
                  <a:rPr lang="en-US" sz="2800" b="1" i="1" dirty="0">
                    <a:solidFill>
                      <a:srgbClr val="000000"/>
                    </a:solidFill>
                    <a:effectLst/>
                    <a:latin typeface="Cambria" panose="02040503050406030204" pitchFamily="18" charset="0"/>
                    <a:ea typeface="Cambria" panose="02040503050406030204" pitchFamily="18" charset="0"/>
                  </a:rPr>
                  <a:t> ý </a:t>
                </a:r>
                <a:r>
                  <a:rPr lang="en-US" sz="2800" b="1" i="1" dirty="0" err="1">
                    <a:solidFill>
                      <a:srgbClr val="000000"/>
                    </a:solidFill>
                    <a:effectLst/>
                    <a:latin typeface="Cambria" panose="02040503050406030204" pitchFamily="18" charset="0"/>
                    <a:ea typeface="Cambria" panose="02040503050406030204" pitchFamily="18" charset="0"/>
                  </a:rPr>
                  <a:t>khi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viết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gì</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3590926" y="2009776"/>
            <a:ext cx="7658100" cy="314324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Bố cục bài viết: 3 phần: mở bài, thân bài, kết bài.</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T</a:t>
            </a:r>
            <a:r>
              <a:rPr lang="en-US" sz="2400" dirty="0">
                <a:latin typeface="Cambria" panose="02040503050406030204" pitchFamily="18" charset="0"/>
                <a:ea typeface="Cambria" panose="02040503050406030204" pitchFamily="18" charset="0"/>
              </a:rPr>
              <a:t>r</a:t>
            </a:r>
            <a:r>
              <a:rPr lang="vi-VN" sz="2400" dirty="0">
                <a:latin typeface="Cambria" panose="02040503050406030204" pitchFamily="18" charset="0"/>
                <a:ea typeface="Cambria" panose="02040503050406030204" pitchFamily="18" charset="0"/>
              </a:rPr>
              <a:t>ình bày bài viết đủ 3 phần, rõ sàng, sạch đẹp.</a:t>
            </a:r>
            <a:endParaRPr lang="en-US" sz="2400" b="1" i="1" dirty="0">
              <a:latin typeface="Cambria" panose="02040503050406030204" pitchFamily="18" charset="0"/>
              <a:ea typeface="Cambria" panose="02040503050406030204" pitchFamily="18" charset="0"/>
            </a:endParaRPr>
          </a:p>
        </p:txBody>
      </p:sp>
      <p:pic>
        <p:nvPicPr>
          <p:cNvPr id="1106" name="Google Shape;1106;p25"/>
          <p:cNvPicPr preferRelativeResize="0"/>
          <p:nvPr/>
        </p:nvPicPr>
        <p:blipFill rotWithShape="1">
          <a:blip r:embed="rId5">
            <a:alphaModFix/>
          </a:blip>
          <a:srcRect/>
          <a:stretch/>
        </p:blipFill>
        <p:spPr>
          <a:xfrm>
            <a:off x="9989052" y="4604002"/>
            <a:ext cx="2104592" cy="2073023"/>
          </a:xfrm>
          <a:prstGeom prst="rect">
            <a:avLst/>
          </a:prstGeom>
          <a:noFill/>
          <a:ln>
            <a:noFill/>
          </a:ln>
        </p:spPr>
      </p:pic>
    </p:spTree>
    <p:extLst>
      <p:ext uri="{BB962C8B-B14F-4D97-AF65-F5344CB8AC3E}">
        <p14:creationId xmlns:p14="http://schemas.microsoft.com/office/powerpoint/2010/main" val="125760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03"/>
                                        </p:tgtEl>
                                        <p:attrNameLst>
                                          <p:attrName>style.visibility</p:attrName>
                                        </p:attrNameLst>
                                      </p:cBhvr>
                                      <p:to>
                                        <p:strVal val="visible"/>
                                      </p:to>
                                    </p:set>
                                    <p:animEffect transition="in" filter="barn(inVertical)">
                                      <p:cBhvr>
                                        <p:cTn id="12"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6600" b="1" kern="0" dirty="0">
                <a:solidFill>
                  <a:srgbClr val="00B050"/>
                </a:solidFill>
                <a:latin typeface="Cambria" panose="02040503050406030204" pitchFamily="18" charset="0"/>
                <a:ea typeface="Cambria" panose="02040503050406030204" pitchFamily="18" charset="0"/>
                <a:cs typeface="Sigmar One"/>
                <a:sym typeface="Sigmar One"/>
              </a:rPr>
              <a:t>LUYỆN TẬP</a:t>
            </a:r>
            <a:endParaRPr sz="6600" b="1" kern="0" dirty="0">
              <a:solidFill>
                <a:srgbClr val="00B050"/>
              </a:solidFill>
              <a:latin typeface="Cambria" panose="02040503050406030204" pitchFamily="18" charset="0"/>
              <a:ea typeface="Cambria" panose="02040503050406030204" pitchFamily="18" charset="0"/>
              <a:cs typeface="Sigmar One"/>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7" name="图形 5">
            <a:extLst>
              <a:ext uri="{FF2B5EF4-FFF2-40B4-BE49-F238E27FC236}">
                <a16:creationId xmlns:a16="http://schemas.microsoft.com/office/drawing/2014/main" id="{C6842B16-3B03-C61E-3FA4-C83ABC4E487E}"/>
              </a:ext>
            </a:extLst>
          </p:cNvPr>
          <p:cNvPicPr>
            <a:picLocks noChangeAspect="1"/>
          </p:cNvPicPr>
          <p:nvPr/>
        </p:nvPicPr>
        <p:blipFill>
          <a:blip r:embed="rId3"/>
          <a:stretch>
            <a:fillRect/>
          </a:stretch>
        </p:blipFill>
        <p:spPr>
          <a:xfrm>
            <a:off x="1332810" y="517923"/>
            <a:ext cx="10231611" cy="5910956"/>
          </a:xfrm>
          <a:prstGeom prst="rect">
            <a:avLst/>
          </a:prstGeom>
        </p:spPr>
      </p:pic>
      <p:pic>
        <p:nvPicPr>
          <p:cNvPr id="8" name="Google Shape;101;p2">
            <a:extLst>
              <a:ext uri="{FF2B5EF4-FFF2-40B4-BE49-F238E27FC236}">
                <a16:creationId xmlns:a16="http://schemas.microsoft.com/office/drawing/2014/main" id="{2459655F-47E0-D618-FBCA-6D6760A9E9BB}"/>
              </a:ext>
            </a:extLst>
          </p:cNvPr>
          <p:cNvPicPr preferRelativeResize="0"/>
          <p:nvPr/>
        </p:nvPicPr>
        <p:blipFill rotWithShape="1">
          <a:blip r:embed="rId4"/>
          <a:srcRect t="23464" r="71083" b="46860"/>
          <a:stretch>
            <a:fillRect/>
          </a:stretch>
        </p:blipFill>
        <p:spPr>
          <a:xfrm>
            <a:off x="8874068" y="-718729"/>
            <a:ext cx="3406282" cy="3495660"/>
          </a:xfrm>
          <a:prstGeom prst="rect">
            <a:avLst/>
          </a:prstGeom>
          <a:noFill/>
          <a:ln>
            <a:noFill/>
          </a:ln>
        </p:spPr>
      </p:pic>
      <p:grpSp>
        <p:nvGrpSpPr>
          <p:cNvPr id="9" name="Group 2">
            <a:extLst>
              <a:ext uri="{FF2B5EF4-FFF2-40B4-BE49-F238E27FC236}">
                <a16:creationId xmlns:a16="http://schemas.microsoft.com/office/drawing/2014/main" id="{7FBF103D-4F1B-80C7-517D-7FDE8222198B}"/>
              </a:ext>
            </a:extLst>
          </p:cNvPr>
          <p:cNvGrpSpPr>
            <a:grpSpLocks noChangeAspect="1"/>
          </p:cNvGrpSpPr>
          <p:nvPr/>
        </p:nvGrpSpPr>
        <p:grpSpPr>
          <a:xfrm rot="139861">
            <a:off x="5216328" y="322884"/>
            <a:ext cx="2914589" cy="1347201"/>
            <a:chOff x="31755" y="-81945"/>
            <a:chExt cx="1844040" cy="2447955"/>
          </a:xfrm>
        </p:grpSpPr>
        <p:sp>
          <p:nvSpPr>
            <p:cNvPr id="10" name="Freeform 3">
              <a:extLst>
                <a:ext uri="{FF2B5EF4-FFF2-40B4-BE49-F238E27FC236}">
                  <a16:creationId xmlns:a16="http://schemas.microsoft.com/office/drawing/2014/main" id="{A4E67675-8F97-E6D2-6392-866EC1264A86}"/>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11" name="Freeform 4">
              <a:extLst>
                <a:ext uri="{FF2B5EF4-FFF2-40B4-BE49-F238E27FC236}">
                  <a16:creationId xmlns:a16="http://schemas.microsoft.com/office/drawing/2014/main" id="{1E2D2A40-2600-4424-DCEF-FE3CA901DD9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sp>
      </p:grpSp>
      <p:pic>
        <p:nvPicPr>
          <p:cNvPr id="13" name="Picture 12">
            <a:extLst>
              <a:ext uri="{FF2B5EF4-FFF2-40B4-BE49-F238E27FC236}">
                <a16:creationId xmlns:a16="http://schemas.microsoft.com/office/drawing/2014/main" id="{660FFB0F-42BD-17C8-E5BE-49DE62F73D19}"/>
              </a:ext>
            </a:extLst>
          </p:cNvPr>
          <p:cNvPicPr>
            <a:picLocks noChangeAspect="1"/>
          </p:cNvPicPr>
          <p:nvPr/>
        </p:nvPicPr>
        <p:blipFill>
          <a:blip r:embed="rId6"/>
          <a:stretch>
            <a:fillRect/>
          </a:stretch>
        </p:blipFill>
        <p:spPr>
          <a:xfrm>
            <a:off x="-1464022" y="2331720"/>
            <a:ext cx="4651094" cy="4890898"/>
          </a:xfrm>
          <a:prstGeom prst="rect">
            <a:avLst/>
          </a:prstGeom>
        </p:spPr>
      </p:pic>
      <p:sp>
        <p:nvSpPr>
          <p:cNvPr id="14" name="TextBox 13">
            <a:extLst>
              <a:ext uri="{FF2B5EF4-FFF2-40B4-BE49-F238E27FC236}">
                <a16:creationId xmlns:a16="http://schemas.microsoft.com/office/drawing/2014/main" id="{16A1CE8D-59DC-0B2D-DED5-C745D25BB2A3}"/>
              </a:ext>
            </a:extLst>
          </p:cNvPr>
          <p:cNvSpPr txBox="1"/>
          <p:nvPr/>
        </p:nvSpPr>
        <p:spPr>
          <a:xfrm>
            <a:off x="2017143" y="1904024"/>
            <a:ext cx="94014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ED7D31">
                    <a:lumMod val="50000"/>
                  </a:srgbClr>
                </a:solidFill>
                <a:latin typeface="Cambria" panose="02040503050406030204" pitchFamily="18" charset="0"/>
                <a:ea typeface="Cambria" panose="02040503050406030204" pitchFamily="18" charset="0"/>
              </a:rPr>
              <a:t>Chọn</a:t>
            </a:r>
            <a:r>
              <a:rPr lang="en-US" sz="3600" b="1" dirty="0">
                <a:solidFill>
                  <a:srgbClr val="ED7D31">
                    <a:lumMod val="50000"/>
                  </a:srgbClr>
                </a:solidFill>
                <a:latin typeface="Cambria" panose="02040503050406030204" pitchFamily="18" charset="0"/>
                <a:ea typeface="Cambria" panose="02040503050406030204" pitchFamily="18" charset="0"/>
              </a:rPr>
              <a:t> 1 </a:t>
            </a:r>
            <a:r>
              <a:rPr lang="en-US" sz="3600" b="1" dirty="0" err="1">
                <a:solidFill>
                  <a:srgbClr val="ED7D31">
                    <a:lumMod val="50000"/>
                  </a:srgbClr>
                </a:solidFill>
                <a:latin typeface="Cambria" panose="02040503050406030204" pitchFamily="18" charset="0"/>
                <a:ea typeface="Cambria" panose="02040503050406030204" pitchFamily="18" charset="0"/>
              </a:rPr>
              <a:t>trong</a:t>
            </a:r>
            <a:r>
              <a:rPr lang="en-US" sz="3600" b="1" dirty="0">
                <a:solidFill>
                  <a:srgbClr val="ED7D31">
                    <a:lumMod val="50000"/>
                  </a:srgbClr>
                </a:solidFill>
                <a:latin typeface="Cambria" panose="02040503050406030204" pitchFamily="18" charset="0"/>
                <a:ea typeface="Cambria" panose="02040503050406030204" pitchFamily="18" charset="0"/>
              </a:rPr>
              <a:t> 2 </a:t>
            </a:r>
            <a:r>
              <a:rPr lang="en-US" sz="3600" b="1" dirty="0" err="1">
                <a:solidFill>
                  <a:srgbClr val="ED7D31">
                    <a:lumMod val="50000"/>
                  </a:srgbClr>
                </a:solidFill>
                <a:latin typeface="Cambria" panose="02040503050406030204" pitchFamily="18" charset="0"/>
                <a:ea typeface="Cambria" panose="02040503050406030204" pitchFamily="18" charset="0"/>
              </a:rPr>
              <a:t>đề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dưới</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đây</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1: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sóc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gắn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a:t>
            </a:r>
            <a:r>
              <a:rPr lang="en-US" sz="3600" dirty="0">
                <a:latin typeface="Cambria" panose="02040503050406030204" pitchFamily="18" charset="0"/>
                <a:ea typeface="Cambria" panose="02040503050406030204" pitchFamily="18" charset="0"/>
              </a:rPr>
              <a:t>.</a:t>
            </a: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a:t>
            </a:r>
            <a:r>
              <a:rPr lang="en-US" sz="3600" dirty="0">
                <a:latin typeface="Cambria" panose="02040503050406030204" pitchFamily="18" charset="0"/>
                <a:ea typeface="Cambria" panose="02040503050406030204" pitchFamily="18" charset="0"/>
              </a:rPr>
              <a:t> vi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phim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6000" b="1" kern="0" dirty="0">
                <a:solidFill>
                  <a:srgbClr val="FFFFFF"/>
                </a:solidFill>
                <a:latin typeface="Cambria" panose="02040503050406030204" pitchFamily="18" charset="0"/>
                <a:ea typeface="Cambria" panose="02040503050406030204" pitchFamily="18" charset="0"/>
                <a:cs typeface="Lobster"/>
                <a:sym typeface="Lobster"/>
              </a:rPr>
              <a:t>1.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Chuẩn</a:t>
            </a:r>
            <a:r>
              <a:rPr lang="en-US" sz="6000" b="1" kern="0" dirty="0">
                <a:solidFill>
                  <a:srgbClr val="FFFFFF"/>
                </a:solidFill>
                <a:latin typeface="Cambria" panose="02040503050406030204" pitchFamily="18" charset="0"/>
                <a:ea typeface="Cambria" panose="02040503050406030204" pitchFamily="18" charset="0"/>
                <a:cs typeface="Lobster"/>
                <a:sym typeface="Lobster"/>
              </a:rPr>
              <a:t>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bị</a:t>
            </a:r>
            <a:endParaRPr sz="14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123950" y="276226"/>
            <a:ext cx="9424767" cy="1362248"/>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grpSp>
          <p:sp>
            <p:nvSpPr>
              <p:cNvPr id="880" name="Google Shape;880;p9"/>
              <p:cNvSpPr/>
              <p:nvPr/>
            </p:nvSpPr>
            <p:spPr>
              <a:xfrm>
                <a:off x="1022994" y="457426"/>
                <a:ext cx="9399251" cy="1032088"/>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dirty="0" err="1">
                    <a:effectLst/>
                    <a:latin typeface="Cambria" panose="02040503050406030204" pitchFamily="18" charset="0"/>
                    <a:ea typeface="Cambria" panose="02040503050406030204" pitchFamily="18" charset="0"/>
                  </a:rPr>
                  <a:t>Bước</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Suy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nghĩ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r>
                  <a:rPr lang="en-US" sz="2800" b="1" dirty="0">
                    <a:effectLst/>
                    <a:latin typeface="Cambria" panose="02040503050406030204" pitchFamily="18" charset="0"/>
                    <a:ea typeface="Cambria" panose="02040503050406030204" pitchFamily="18" charset="0"/>
                  </a:rPr>
                  <a:t> 1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endParaRPr sz="16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pic>
        <p:nvPicPr>
          <p:cNvPr id="3" name="Picture 2">
            <a:extLst>
              <a:ext uri="{FF2B5EF4-FFF2-40B4-BE49-F238E27FC236}">
                <a16:creationId xmlns:a16="http://schemas.microsoft.com/office/drawing/2014/main" id="{1877E276-BE21-AC6B-07D0-FFFE9AC751EB}"/>
              </a:ext>
            </a:extLst>
          </p:cNvPr>
          <p:cNvPicPr>
            <a:picLocks noChangeAspect="1"/>
          </p:cNvPicPr>
          <p:nvPr/>
        </p:nvPicPr>
        <p:blipFill rotWithShape="1">
          <a:blip r:embed="rId4"/>
          <a:srcRect l="5437" r="652"/>
          <a:stretch/>
        </p:blipFill>
        <p:spPr>
          <a:xfrm>
            <a:off x="8875682" y="2246300"/>
            <a:ext cx="2481603" cy="1694186"/>
          </a:xfrm>
          <a:prstGeom prst="rect">
            <a:avLst/>
          </a:prstGeom>
        </p:spPr>
      </p:pic>
      <p:pic>
        <p:nvPicPr>
          <p:cNvPr id="4" name="Picture 2" descr="Mộc Viên.COM - Cờ Tướng Cờ Thế Sát chiêu của Kỳ vương Hồ Khánh Dương">
            <a:extLst>
              <a:ext uri="{FF2B5EF4-FFF2-40B4-BE49-F238E27FC236}">
                <a16:creationId xmlns:a16="http://schemas.microsoft.com/office/drawing/2014/main" id="{C8C6552D-C26C-94BD-61FA-EEDA3FD70B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752185" y="2248343"/>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P 18 bài văn tả con chó lớp 2 - Tập làm văn lớp 2">
            <a:extLst>
              <a:ext uri="{FF2B5EF4-FFF2-40B4-BE49-F238E27FC236}">
                <a16:creationId xmlns:a16="http://schemas.microsoft.com/office/drawing/2014/main" id="{8C435685-4518-4A75-4D7B-9EDD84C07D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2" t="1930" r="15160"/>
          <a:stretch/>
        </p:blipFill>
        <p:spPr bwMode="auto">
          <a:xfrm>
            <a:off x="4914239" y="2122412"/>
            <a:ext cx="2831095" cy="1847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 chim sáo | Gx.Tân Hương">
            <a:extLst>
              <a:ext uri="{FF2B5EF4-FFF2-40B4-BE49-F238E27FC236}">
                <a16:creationId xmlns:a16="http://schemas.microsoft.com/office/drawing/2014/main" id="{A512C339-FDC2-9585-9CB9-1FF26A063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2500" y="4481890"/>
            <a:ext cx="2586538" cy="1847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C004CC-1696-60D5-F3E4-39CE2D3D8264}"/>
              </a:ext>
            </a:extLst>
          </p:cNvPr>
          <p:cNvPicPr>
            <a:picLocks noChangeAspect="1"/>
          </p:cNvPicPr>
          <p:nvPr/>
        </p:nvPicPr>
        <p:blipFill rotWithShape="1">
          <a:blip r:embed="rId8">
            <a:extLst>
              <a:ext uri="{28A0092B-C50C-407E-A947-70E740481C1C}">
                <a14:useLocalDpi xmlns:a14="http://schemas.microsoft.com/office/drawing/2010/main" val="0"/>
              </a:ext>
            </a:extLst>
          </a:blip>
          <a:srcRect r="9857"/>
          <a:stretch/>
        </p:blipFill>
        <p:spPr>
          <a:xfrm>
            <a:off x="4972627" y="4467322"/>
            <a:ext cx="2714317" cy="1818966"/>
          </a:xfrm>
          <a:prstGeom prst="rect">
            <a:avLst/>
          </a:prstGeom>
        </p:spPr>
      </p:pic>
      <p:pic>
        <p:nvPicPr>
          <p:cNvPr id="10" name="Picture 9">
            <a:extLst>
              <a:ext uri="{FF2B5EF4-FFF2-40B4-BE49-F238E27FC236}">
                <a16:creationId xmlns:a16="http://schemas.microsoft.com/office/drawing/2014/main" id="{16069C58-CC01-698C-663B-F252F91D08E0}"/>
              </a:ext>
            </a:extLst>
          </p:cNvPr>
          <p:cNvPicPr>
            <a:picLocks noChangeAspect="1"/>
          </p:cNvPicPr>
          <p:nvPr/>
        </p:nvPicPr>
        <p:blipFill rotWithShape="1">
          <a:blip r:embed="rId9">
            <a:extLst>
              <a:ext uri="{28A0092B-C50C-407E-A947-70E740481C1C}">
                <a14:useLocalDpi xmlns:a14="http://schemas.microsoft.com/office/drawing/2010/main" val="0"/>
              </a:ext>
            </a:extLst>
          </a:blip>
          <a:srcRect t="8075"/>
          <a:stretch/>
        </p:blipFill>
        <p:spPr>
          <a:xfrm>
            <a:off x="590940" y="4482717"/>
            <a:ext cx="2737121" cy="1723813"/>
          </a:xfrm>
          <a:prstGeom prst="rect">
            <a:avLst/>
          </a:prstGeom>
        </p:spPr>
      </p:pic>
      <p:sp>
        <p:nvSpPr>
          <p:cNvPr id="11" name="TextBox 10">
            <a:extLst>
              <a:ext uri="{FF2B5EF4-FFF2-40B4-BE49-F238E27FC236}">
                <a16:creationId xmlns:a16="http://schemas.microsoft.com/office/drawing/2014/main" id="{86A8FAAC-55E4-BCE3-5F4C-342A32313F19}"/>
              </a:ext>
            </a:extLst>
          </p:cNvPr>
          <p:cNvSpPr txBox="1"/>
          <p:nvPr/>
        </p:nvSpPr>
        <p:spPr>
          <a:xfrm>
            <a:off x="591101" y="380259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Hổ</a:t>
            </a:r>
          </a:p>
        </p:txBody>
      </p:sp>
      <p:sp>
        <p:nvSpPr>
          <p:cNvPr id="13" name="TextBox 12">
            <a:extLst>
              <a:ext uri="{FF2B5EF4-FFF2-40B4-BE49-F238E27FC236}">
                <a16:creationId xmlns:a16="http://schemas.microsoft.com/office/drawing/2014/main" id="{43DCB8AF-42B8-0FBD-165E-A564EA1CD205}"/>
              </a:ext>
            </a:extLst>
          </p:cNvPr>
          <p:cNvSpPr txBox="1"/>
          <p:nvPr/>
        </p:nvSpPr>
        <p:spPr>
          <a:xfrm>
            <a:off x="8593874" y="3861508"/>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Thỏ</a:t>
            </a:r>
          </a:p>
        </p:txBody>
      </p:sp>
      <p:sp>
        <p:nvSpPr>
          <p:cNvPr id="15" name="TextBox 14">
            <a:extLst>
              <a:ext uri="{FF2B5EF4-FFF2-40B4-BE49-F238E27FC236}">
                <a16:creationId xmlns:a16="http://schemas.microsoft.com/office/drawing/2014/main" id="{9ECE4A4D-4A55-4389-F47C-581DBF23EAE1}"/>
              </a:ext>
            </a:extLst>
          </p:cNvPr>
          <p:cNvSpPr txBox="1"/>
          <p:nvPr/>
        </p:nvSpPr>
        <p:spPr>
          <a:xfrm>
            <a:off x="4814387" y="392528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Chó</a:t>
            </a:r>
          </a:p>
        </p:txBody>
      </p:sp>
      <p:sp>
        <p:nvSpPr>
          <p:cNvPr id="16" name="TextBox 15">
            <a:extLst>
              <a:ext uri="{FF2B5EF4-FFF2-40B4-BE49-F238E27FC236}">
                <a16:creationId xmlns:a16="http://schemas.microsoft.com/office/drawing/2014/main" id="{98A6C635-0952-E44A-C2FC-EB78E9834ED3}"/>
              </a:ext>
            </a:extLst>
          </p:cNvPr>
          <p:cNvSpPr txBox="1"/>
          <p:nvPr/>
        </p:nvSpPr>
        <p:spPr>
          <a:xfrm>
            <a:off x="871237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Chim</a:t>
            </a: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sáo</a:t>
            </a:r>
            <a:endPar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BCDBA4B-D82F-6CBB-459F-F778F4DA2C59}"/>
              </a:ext>
            </a:extLst>
          </p:cNvPr>
          <p:cNvSpPr txBox="1"/>
          <p:nvPr/>
        </p:nvSpPr>
        <p:spPr>
          <a:xfrm>
            <a:off x="533855" y="614554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Cá chép vàng</a:t>
            </a:r>
          </a:p>
        </p:txBody>
      </p:sp>
      <p:sp>
        <p:nvSpPr>
          <p:cNvPr id="18" name="TextBox 17">
            <a:extLst>
              <a:ext uri="{FF2B5EF4-FFF2-40B4-BE49-F238E27FC236}">
                <a16:creationId xmlns:a16="http://schemas.microsoft.com/office/drawing/2014/main" id="{07E1A826-24A8-62D1-F900-35C9C0E5A339}"/>
              </a:ext>
            </a:extLst>
          </p:cNvPr>
          <p:cNvSpPr txBox="1"/>
          <p:nvPr/>
        </p:nvSpPr>
        <p:spPr>
          <a:xfrm>
            <a:off x="4865073" y="619889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Gà</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8" grpId="0"/>
    </p:bldLst>
  </p:timing>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1151</Words>
  <Application>Microsoft Office PowerPoint</Application>
  <PresentationFormat>Widescreen</PresentationFormat>
  <Paragraphs>139</Paragraphs>
  <Slides>25</Slides>
  <Notes>21</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25</vt:i4>
      </vt:variant>
    </vt:vector>
  </HeadingPairs>
  <TitlesOfParts>
    <vt:vector size="37" baseType="lpstr">
      <vt:lpstr>Arial</vt:lpstr>
      <vt:lpstr>Calibri</vt:lpstr>
      <vt:lpstr>Cambria</vt:lpstr>
      <vt:lpstr>Times New Roman</vt:lpstr>
      <vt:lpstr>1_Office Theme</vt:lpstr>
      <vt:lpstr>3_Office Theme</vt:lpstr>
      <vt:lpstr>4_Office Theme</vt:lpstr>
      <vt:lpstr>9_Office Theme</vt:lpstr>
      <vt:lpstr>12_Office Theme</vt:lpstr>
      <vt:lpstr>2_Office Theme</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Phương Đông (421000566)</cp:lastModifiedBy>
  <cp:revision>44</cp:revision>
  <dcterms:created xsi:type="dcterms:W3CDTF">2023-10-10T01:58:50Z</dcterms:created>
  <dcterms:modified xsi:type="dcterms:W3CDTF">2023-12-14T08:55:58Z</dcterms:modified>
</cp:coreProperties>
</file>