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980" r:id="rId4"/>
    <p:sldId id="256" r:id="rId5"/>
    <p:sldId id="324" r:id="rId6"/>
    <p:sldId id="323" r:id="rId7"/>
    <p:sldId id="325" r:id="rId8"/>
    <p:sldId id="281" r:id="rId9"/>
    <p:sldId id="981" r:id="rId10"/>
    <p:sldId id="982" r:id="rId11"/>
    <p:sldId id="983" r:id="rId12"/>
    <p:sldId id="276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062"/>
    <a:srgbClr val="202020"/>
    <a:srgbClr val="FFE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F0243-0E4C-45E6-AC08-D9A9C5D4282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7F697-5284-4A62-9B07-370CE14EBE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4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61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50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E16912-C71D-4B42-85B0-8CED62DA7E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D5C65C3-9A14-4CD2-B8FB-90C92B877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82EA7C-9BF2-42B7-9667-3FBC20A9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416C2-32EA-48B2-89DB-40794FBC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A4D41C-C2E9-4E0B-A6FA-BB49AE26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28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CF2243-51DC-432B-A42D-13B9BC8CD2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3281135-AF1F-4D98-AF0C-467296D8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1E0480-455A-427B-ADDE-DFD7CDDE3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FFA774-CA80-4815-B9EF-89F23DAC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2FDC0D-FCC7-4A03-A0EE-D5F33FAD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47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9EE9293-3A84-477A-9D09-A9536A5F3652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A4617F-2508-4595-A385-011CD2797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71AFD0-07C8-45D7-AB4F-BDA8DE95A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F3B0D0-648C-407C-9700-F4C308A4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197ADA-7070-4D26-A720-860CFC3CC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624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79659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85297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93928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36827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64697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6859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56511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56498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8008C-9AB4-4B1C-95CE-D7144F8EDE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9861AA-8C8D-4063-93A5-090CCD7DCBD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 baseline="0">
                <a:latin typeface="Arial" pitchFamily="34" charset="0"/>
                <a:cs typeface="Arial" pitchFamily="34" charset="0"/>
              </a:defRPr>
            </a:lvl2pPr>
            <a:lvl3pPr>
              <a:defRPr baseline="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594B53-750F-4688-8AC6-001A06F3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D111ED-CC16-4589-BA58-93349ABB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2BDFCA-5803-4BD5-BE70-D04D386AE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012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40986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615289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/>
              <a:t>2023/12/8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41562"/>
      </p:ext>
    </p:extLst>
  </p:cSld>
  <p:clrMapOvr>
    <a:masterClrMapping/>
  </p:clrMapOvr>
  <p:transition spd="med" advTm="400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53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2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99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08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55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47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6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94A44E-1614-4548-A675-49C7437D42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2CB05D-49F0-4191-9DA1-F87371F5B82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11E541-2AA5-419C-BF5F-D50D9AAB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34BE28-1112-4F77-9A75-ADDF2C9B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BF65D9-5AB4-4F0B-BBC4-5816BC9C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325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89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677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3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0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81DCB-21D9-4768-81D0-8FDD76BC78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01C4A4-B861-4390-9B1E-B9C5CD784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184C3B-8F96-4007-A1A5-406860FF0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2A2F06-7A08-48FC-B324-61E244BC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938B1E-A008-48B0-9842-9518C8E2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ACD351-D356-45E6-B055-8D918889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44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CDBEF1-2A57-4393-ADBA-7FD459992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5D6B0D-3913-4113-A650-68D6DCDFE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D2C145-9938-47EA-B8C2-2A3376E45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F4A527F-A113-445E-A2AA-C32EA8D76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70841D-BFD9-41CE-A016-36088946E8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1D3FDF1-D9E0-4796-990D-E0A5E1FEA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9ECE8F-0819-46A9-9B35-EDA876B97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9CE455-EC2F-440B-B02A-392EA195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967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AADB3-4629-4990-9BEC-DF146B8773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882E34-A4CF-48BF-B612-1FC4426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6FCC9D-A492-419B-A35A-A8ACE981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8E80C1-B127-4C64-AD60-CEE94CB4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035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B91717F-38DD-4EEA-AFB7-7BD1FE06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F10592-DCAF-4E5B-837C-31C80948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C08BD7-2A00-493A-BCA2-14FEF6E1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3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447978-01C8-4378-A561-1B6BA17AE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268C2-337B-4A81-AA37-C0752A110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A07D8C3-9924-40F5-A382-A24EA6797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502612-5A1D-4D4D-86C7-8B3A07025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E46F2C-3ED7-44C9-B04D-3FE1B270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FB1D80-305F-4E6E-99FC-BF3D95C7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21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72CE05-210F-4D4E-B74C-434F9B7C5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AD01294-2AE0-4D49-B58D-0B86194B8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5FC8DDA-8110-4E55-A4F0-19A120E56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375A7-5AD1-411F-91A2-6BA102C3B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A55CF4-5A26-4CE9-900A-33700119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F477B4-025B-457B-A180-3F3263EB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93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000DE4C-A71B-4BBC-999B-48C3C9C8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9E175D-1D69-44EB-B3D8-FFD0C2FA0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9DA452-E5E0-48AD-9CA5-82CC812D4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079151-4CDB-4A0A-A5A6-1E1E65488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267CBD-68D9-47A2-B24B-EF4FD30FE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02C84A7-A93A-49C8-AD38-B907AD80F54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CE3C2D8-EB6E-45D7-A678-7F969FC7928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63E64FD-1C22-438B-B135-0B4A59D478C0}"/>
                </a:ext>
              </a:extLst>
            </p:cNvPr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4775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3" y="3715796"/>
            <a:ext cx="2693319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7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11" Type="http://schemas.openxmlformats.org/officeDocument/2006/relationships/image" Target="../media/image23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51" y="5241608"/>
            <a:ext cx="12011322" cy="1822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7629" y="-166764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30" y="3542063"/>
            <a:ext cx="595066" cy="50405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520" y="3307305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2334" y="2702022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9274" y="2355126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09" y="4136949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7178" y="3647151"/>
            <a:ext cx="1592899" cy="1004531"/>
          </a:xfrm>
          <a:prstGeom prst="rect">
            <a:avLst/>
          </a:prstGeom>
        </p:spPr>
      </p:pic>
      <p:pic>
        <p:nvPicPr>
          <p:cNvPr id="24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084" y="3082295"/>
            <a:ext cx="6149735" cy="40463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502634">
            <a:off x="1435275" y="1140077"/>
            <a:ext cx="28392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Môn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58263" y="1853614"/>
            <a:ext cx="23751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Toán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49333" y="727450"/>
            <a:ext cx="21964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Lớp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 rot="530502">
            <a:off x="8807676" y="1678729"/>
            <a:ext cx="10070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&amp;S Graceland" panose="02040603050506020204" pitchFamily="18" charset="0"/>
              </a:rPr>
              <a:t>4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A&amp;S Graceland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335" y="204180"/>
            <a:ext cx="1202247" cy="2058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283" y="4779569"/>
            <a:ext cx="2736690" cy="2134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78B0C91-1292-40E9-9DB0-A58E6F8C2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59" y="399928"/>
            <a:ext cx="1101330" cy="9145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F0E043-6F3F-424F-8E66-CA300C639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439"/>
          <a:stretch/>
        </p:blipFill>
        <p:spPr>
          <a:xfrm>
            <a:off x="9718823" y="4506444"/>
            <a:ext cx="2411107" cy="2032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13527C-EA72-4A34-B7B4-527C87D91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61" y="1744594"/>
            <a:ext cx="3126422" cy="39978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34185" y="2171571"/>
            <a:ext cx="64960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latin typeface="Comic Sans MS" pitchFamily="66" charset="0"/>
              </a:rPr>
              <a:t>CHÚC CÁC EM CHĂM NGOAN</a:t>
            </a:r>
            <a:endParaRPr lang="en-US" sz="6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8B82E62-F95E-4BA0-BE50-377B025E1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3" y="266578"/>
            <a:ext cx="3417049" cy="2032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E72FB9-3880-486F-99AE-41735ED98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080" y="533156"/>
            <a:ext cx="1549740" cy="198168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5CE151-6F05-4BB2-A8D5-54319A9B1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9357" y="2514844"/>
            <a:ext cx="1028925" cy="5335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F439942-CF85-47DC-8284-2E1D6D526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715" y="832134"/>
            <a:ext cx="2121365" cy="11432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62008F1-6028-494F-98C1-58EE400AC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116" y="4266750"/>
            <a:ext cx="3505968" cy="232467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4543293-B0CE-4503-8AB5-6C1BEE60D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3221" y="3714749"/>
            <a:ext cx="3455157" cy="26168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FBCBC73-585B-4467-9022-ED5BE26DB0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48608">
            <a:off x="4401054" y="1599391"/>
            <a:ext cx="3372099" cy="129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274B52-4135-4E0A-B7FD-F27CFDDDCC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6467" y="4098877"/>
            <a:ext cx="3397170" cy="111787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40800FA-E9FE-4973-BEBE-6D14770E39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6711" y="2604538"/>
            <a:ext cx="979242" cy="1015876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8FE9E91-0365-467D-8C1D-138DE8E4FE46}"/>
              </a:ext>
            </a:extLst>
          </p:cNvPr>
          <p:cNvSpPr txBox="1"/>
          <p:nvPr/>
        </p:nvSpPr>
        <p:spPr>
          <a:xfrm>
            <a:off x="2181225" y="2680359"/>
            <a:ext cx="7829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800" b="1" dirty="0">
                <a:latin typeface="Cambria Math" panose="02040503050406030204" pitchFamily="18" charset="0"/>
                <a:ea typeface="Cambria Math" panose="02040503050406030204" pitchFamily="18" charset="0"/>
                <a:cs typeface="YF补 汉仪夏日体+黑白emoji" panose="020B0604000101010104" pitchFamily="34" charset="-128"/>
                <a:sym typeface="HYXiaRiTiW" panose="00020600040101010101" pitchFamily="18" charset="-122"/>
              </a:rPr>
              <a:t>HƯỚNG DẪN HỌC TOÁN</a:t>
            </a:r>
          </a:p>
          <a:p>
            <a:pPr algn="ctr"/>
            <a:r>
              <a:rPr lang="vi-VN" altLang="zh-CN" sz="4800" b="1" dirty="0">
                <a:latin typeface="Cambria Math" panose="02040503050406030204" pitchFamily="18" charset="0"/>
                <a:ea typeface="Cambria Math" panose="02040503050406030204" pitchFamily="18" charset="0"/>
                <a:cs typeface="YF补 汉仪夏日体+黑白emoji" panose="020B0604000101010104" pitchFamily="34" charset="-128"/>
                <a:sym typeface="HYXiaRiTiW" panose="00020600040101010101" pitchFamily="18" charset="-122"/>
              </a:rPr>
              <a:t>TIẾT 1 – </a:t>
            </a:r>
            <a:r>
              <a:rPr lang="vi-VN" altLang="zh-CN" sz="4800" b="1">
                <a:latin typeface="Cambria Math" panose="02040503050406030204" pitchFamily="18" charset="0"/>
                <a:ea typeface="Cambria Math" panose="02040503050406030204" pitchFamily="18" charset="0"/>
                <a:cs typeface="YF补 汉仪夏日体+黑白emoji" panose="020B0604000101010104" pitchFamily="34" charset="-128"/>
                <a:sym typeface="HYXiaRiTiW" panose="00020600040101010101" pitchFamily="18" charset="-122"/>
              </a:rPr>
              <a:t>TUẦN </a:t>
            </a:r>
            <a:r>
              <a:rPr lang="en-US" altLang="zh-CN" sz="4800" b="1">
                <a:latin typeface="Cambria Math" panose="02040503050406030204" pitchFamily="18" charset="0"/>
                <a:ea typeface="Cambria Math" panose="02040503050406030204" pitchFamily="18" charset="0"/>
                <a:cs typeface="YF补 汉仪夏日体+黑白emoji" panose="020B0604000101010104" pitchFamily="34" charset="-128"/>
                <a:sym typeface="HYXiaRiTiW" panose="00020600040101010101" pitchFamily="18" charset="-122"/>
              </a:rPr>
              <a:t>14</a:t>
            </a:r>
            <a:endParaRPr lang="zh-CN" altLang="en-US" sz="4800" b="1" dirty="0">
              <a:latin typeface="Cambria Math" panose="02040503050406030204" pitchFamily="18" charset="0"/>
              <a:ea typeface="汉仪夏日体W" panose="00020600040101010101" pitchFamily="18" charset="-122"/>
              <a:cs typeface="YF补 汉仪夏日体+黑白emoji" panose="020B0604000101010104" pitchFamily="34" charset="-128"/>
              <a:sym typeface="HYXiaRiTiW" panose="00020600040101010101" pitchFamily="18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B7833E7-0FD2-43C2-8F67-B15E64760BE3}"/>
              </a:ext>
            </a:extLst>
          </p:cNvPr>
          <p:cNvSpPr txBox="1"/>
          <p:nvPr/>
        </p:nvSpPr>
        <p:spPr>
          <a:xfrm>
            <a:off x="4960537" y="2272563"/>
            <a:ext cx="2119904" cy="137833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64030"/>
              </a:avLst>
            </a:prstTxWarp>
            <a:spAutoFit/>
          </a:bodyPr>
          <a:lstStyle/>
          <a:p>
            <a:pPr algn="ctr"/>
            <a:r>
              <a:rPr lang="en-US" altLang="zh-CN" sz="6000" dirty="0">
                <a:latin typeface="Comic Sans MS" pitchFamily="66" charset="0"/>
                <a:ea typeface="汉仪夏日体W" panose="00020600040101010101" pitchFamily="18" charset="-122"/>
                <a:cs typeface="Times New Roman" pitchFamily="18" charset="0"/>
                <a:sym typeface="HYXiaRiTiW" panose="00020600040101010101" pitchFamily="18" charset="-122"/>
              </a:rPr>
              <a:t>2023</a:t>
            </a:r>
            <a:endParaRPr lang="zh-CN" altLang="en-US" sz="6000" dirty="0">
              <a:latin typeface="Comic Sans MS" pitchFamily="66" charset="0"/>
              <a:ea typeface="汉仪夏日体W" panose="00020600040101010101" pitchFamily="18" charset="-122"/>
              <a:cs typeface="Times New Roman" pitchFamily="18" charset="0"/>
              <a:sym typeface="HYXiaRiTiW" panose="00020600040101010101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2D94408-01F8-47CD-A395-A9F060D2CA2B}"/>
              </a:ext>
            </a:extLst>
          </p:cNvPr>
          <p:cNvSpPr txBox="1"/>
          <p:nvPr/>
        </p:nvSpPr>
        <p:spPr>
          <a:xfrm>
            <a:off x="4832676" y="2824617"/>
            <a:ext cx="2491376" cy="1738626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658267"/>
              </a:avLst>
            </a:prstTxWarp>
            <a:spAutoFit/>
          </a:bodyPr>
          <a:lstStyle/>
          <a:p>
            <a:pPr algn="ctr"/>
            <a:r>
              <a:rPr lang="en-US" altLang="zh-CN" sz="4000">
                <a:latin typeface="Comic Sans MS" pitchFamily="66" charset="0"/>
                <a:ea typeface="汉仪夏日体W" panose="00020600040101010101" pitchFamily="18" charset="-122"/>
                <a:cs typeface="YF补 汉仪夏日体+黑白emoji" panose="020B0604000101010104" pitchFamily="34" charset="-128"/>
                <a:sym typeface="HYXiaRiTiW" panose="00020600040101010101" pitchFamily="18" charset="-122"/>
              </a:rPr>
              <a:t> </a:t>
            </a:r>
            <a:endParaRPr lang="zh-CN" altLang="en-US" sz="4000" dirty="0">
              <a:latin typeface="Comic Sans MS" pitchFamily="66" charset="0"/>
              <a:ea typeface="汉仪夏日体W" panose="00020600040101010101" pitchFamily="18" charset="-122"/>
              <a:cs typeface="YF补 汉仪夏日体+黑白emoji" panose="020B0604000101010104" pitchFamily="34" charset="-128"/>
              <a:sym typeface="HYXiaRiTi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65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91508" y="2044005"/>
            <a:ext cx="7990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等线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827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Bài 1 - Em Yêu Hòa Bình - Âm Nhạc Lớp 4 -- Tập Hát Theo Lời - CD Bộ Giáo Dục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57201"/>
            <a:ext cx="10515600" cy="5668963"/>
          </a:xfrm>
        </p:spPr>
      </p:pic>
    </p:spTree>
    <p:extLst>
      <p:ext uri="{BB962C8B-B14F-4D97-AF65-F5344CB8AC3E}">
        <p14:creationId xmlns:p14="http://schemas.microsoft.com/office/powerpoint/2010/main" val="258027549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91508" y="2044005"/>
            <a:ext cx="7990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LUYỆN TẬP </a:t>
            </a:r>
            <a:endParaRPr kumimoji="0" lang="en-US" sz="88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等线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6D2FAA-91B4-4D8B-A261-B0B43579699F}"/>
              </a:ext>
            </a:extLst>
          </p:cNvPr>
          <p:cNvSpPr/>
          <p:nvPr/>
        </p:nvSpPr>
        <p:spPr>
          <a:xfrm>
            <a:off x="354178" y="355361"/>
            <a:ext cx="10859063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1: 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Viết tiếp vào chỗ chấm cho thích hợp (theo mẫu).</a:t>
            </a:r>
            <a:endParaRPr lang="en-US" sz="4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763A59-9761-368A-3062-776B97031E02}"/>
              </a:ext>
            </a:extLst>
          </p:cNvPr>
          <p:cNvGrpSpPr/>
          <p:nvPr/>
        </p:nvGrpSpPr>
        <p:grpSpPr>
          <a:xfrm>
            <a:off x="6096000" y="1237621"/>
            <a:ext cx="6011439" cy="3488877"/>
            <a:chOff x="6180561" y="1300945"/>
            <a:chExt cx="6011439" cy="34888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981FE6-5BA1-4B32-861D-AF7C7B052B7F}"/>
                </a:ext>
              </a:extLst>
            </p:cNvPr>
            <p:cNvSpPr/>
            <p:nvPr/>
          </p:nvSpPr>
          <p:spPr>
            <a:xfrm>
              <a:off x="6453808" y="2014329"/>
              <a:ext cx="3670852" cy="209384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FC3E951C-AB1B-4775-88A9-576C185CB7D9}"/>
                </a:ext>
              </a:extLst>
            </p:cNvPr>
            <p:cNvSpPr/>
            <p:nvPr/>
          </p:nvSpPr>
          <p:spPr>
            <a:xfrm rot="5400000">
              <a:off x="9983855" y="2155134"/>
              <a:ext cx="2093844" cy="1812235"/>
            </a:xfrm>
            <a:prstGeom prst="triangl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6126C0E-211E-4C4A-8B1D-810E265A2621}"/>
                </a:ext>
              </a:extLst>
            </p:cNvPr>
            <p:cNvCxnSpPr>
              <a:cxnSpLocks/>
            </p:cNvCxnSpPr>
            <p:nvPr/>
          </p:nvCxnSpPr>
          <p:spPr>
            <a:xfrm>
              <a:off x="8090452" y="2014329"/>
              <a:ext cx="0" cy="20938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893EBA-4687-4A13-AB4D-4A6E04EC41CD}"/>
                </a:ext>
              </a:extLst>
            </p:cNvPr>
            <p:cNvSpPr txBox="1"/>
            <p:nvPr/>
          </p:nvSpPr>
          <p:spPr>
            <a:xfrm>
              <a:off x="6327050" y="1484243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578354-D35E-4927-83F3-DC56CC922FB5}"/>
                </a:ext>
              </a:extLst>
            </p:cNvPr>
            <p:cNvSpPr txBox="1"/>
            <p:nvPr/>
          </p:nvSpPr>
          <p:spPr>
            <a:xfrm>
              <a:off x="7861062" y="1496653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CDAAE9E-AAD4-4A1E-BD5D-0C6396443A07}"/>
                </a:ext>
              </a:extLst>
            </p:cNvPr>
            <p:cNvSpPr txBox="1"/>
            <p:nvPr/>
          </p:nvSpPr>
          <p:spPr>
            <a:xfrm>
              <a:off x="9895269" y="1300945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397ADB-F5E8-4E13-BA64-8ACD32E81C29}"/>
                </a:ext>
              </a:extLst>
            </p:cNvPr>
            <p:cNvSpPr txBox="1"/>
            <p:nvPr/>
          </p:nvSpPr>
          <p:spPr>
            <a:xfrm>
              <a:off x="6180561" y="420504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DEAEFB-4110-479C-AD31-D2923AA7F070}"/>
                </a:ext>
              </a:extLst>
            </p:cNvPr>
            <p:cNvSpPr txBox="1"/>
            <p:nvPr/>
          </p:nvSpPr>
          <p:spPr>
            <a:xfrm>
              <a:off x="7883504" y="420504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2C648B-B9EB-4067-99B7-C448BB2935CD}"/>
                </a:ext>
              </a:extLst>
            </p:cNvPr>
            <p:cNvSpPr txBox="1"/>
            <p:nvPr/>
          </p:nvSpPr>
          <p:spPr>
            <a:xfrm>
              <a:off x="9895269" y="4205047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98E672-0232-4014-A144-A8D2AD5D5AFB}"/>
                </a:ext>
              </a:extLst>
            </p:cNvPr>
            <p:cNvSpPr txBox="1"/>
            <p:nvPr/>
          </p:nvSpPr>
          <p:spPr>
            <a:xfrm>
              <a:off x="11688336" y="2476476"/>
              <a:ext cx="5036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5999E6E-C850-4B0A-AD0F-041FC32CA47D}"/>
              </a:ext>
            </a:extLst>
          </p:cNvPr>
          <p:cNvSpPr/>
          <p:nvPr/>
        </p:nvSpPr>
        <p:spPr>
          <a:xfrm>
            <a:off x="167671" y="984241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spcAft>
                <a:spcPts val="0"/>
              </a:spcAft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AD,</a:t>
            </a:r>
          </a:p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…………………………..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>
              <a:spcAft>
                <a:spcPts val="0"/>
              </a:spcAft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CD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>
              <a:spcAft>
                <a:spcPts val="0"/>
              </a:spcAft>
              <a:buFontTx/>
              <a:buChar char="-"/>
            </a:pP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AB song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……………………………..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E8B7CE-D96F-418B-827D-B59462DB32D0}"/>
              </a:ext>
            </a:extLst>
          </p:cNvPr>
          <p:cNvSpPr txBox="1"/>
          <p:nvPr/>
        </p:nvSpPr>
        <p:spPr>
          <a:xfrm>
            <a:off x="155135" y="2184088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030CAA-A1DD-4749-9C63-E8174AC30BE6}"/>
              </a:ext>
            </a:extLst>
          </p:cNvPr>
          <p:cNvSpPr txBox="1"/>
          <p:nvPr/>
        </p:nvSpPr>
        <p:spPr>
          <a:xfrm>
            <a:off x="1232774" y="2181567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C74B22-F329-45CE-B492-970ADDE798E9}"/>
              </a:ext>
            </a:extLst>
          </p:cNvPr>
          <p:cNvSpPr txBox="1"/>
          <p:nvPr/>
        </p:nvSpPr>
        <p:spPr>
          <a:xfrm>
            <a:off x="2281001" y="2218910"/>
            <a:ext cx="1067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BC;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E3FC79-2191-4DC5-B38B-A3096440B862}"/>
              </a:ext>
            </a:extLst>
          </p:cNvPr>
          <p:cNvSpPr txBox="1"/>
          <p:nvPr/>
        </p:nvSpPr>
        <p:spPr>
          <a:xfrm>
            <a:off x="3321898" y="2163273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1C9E53-1AA6-44EE-A938-9671E0FFE3DC}"/>
              </a:ext>
            </a:extLst>
          </p:cNvPr>
          <p:cNvSpPr txBox="1"/>
          <p:nvPr/>
        </p:nvSpPr>
        <p:spPr>
          <a:xfrm>
            <a:off x="155135" y="401861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DG;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B581EA-C687-4D9F-A86F-71049609DC1B}"/>
              </a:ext>
            </a:extLst>
          </p:cNvPr>
          <p:cNvSpPr txBox="1"/>
          <p:nvPr/>
        </p:nvSpPr>
        <p:spPr>
          <a:xfrm>
            <a:off x="1244565" y="4007773"/>
            <a:ext cx="1096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DA;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05EF2E-1D9F-45A2-A8B0-30EBFC5A63B3}"/>
              </a:ext>
            </a:extLst>
          </p:cNvPr>
          <p:cNvSpPr txBox="1"/>
          <p:nvPr/>
        </p:nvSpPr>
        <p:spPr>
          <a:xfrm>
            <a:off x="2354593" y="4007773"/>
            <a:ext cx="1067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CE;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D28F96E-9898-4BF4-88B7-45E79B5ECCA1}"/>
              </a:ext>
            </a:extLst>
          </p:cNvPr>
          <p:cNvSpPr txBox="1"/>
          <p:nvPr/>
        </p:nvSpPr>
        <p:spPr>
          <a:xfrm>
            <a:off x="3363649" y="4007773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238EEE6-5081-4495-A2A9-0E5D0C425B3B}"/>
              </a:ext>
            </a:extLst>
          </p:cNvPr>
          <p:cNvSpPr txBox="1"/>
          <p:nvPr/>
        </p:nvSpPr>
        <p:spPr>
          <a:xfrm>
            <a:off x="176778" y="5796636"/>
            <a:ext cx="1096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CD;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EE40777-EE9A-4F5C-86D0-DC32368036C0}"/>
              </a:ext>
            </a:extLst>
          </p:cNvPr>
          <p:cNvSpPr txBox="1"/>
          <p:nvPr/>
        </p:nvSpPr>
        <p:spPr>
          <a:xfrm>
            <a:off x="1273553" y="5842297"/>
            <a:ext cx="925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16941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43" grpId="0"/>
      <p:bldP spid="44" grpId="0"/>
      <p:bldP spid="45" grpId="0"/>
      <p:bldP spid="47" grpId="0"/>
      <p:bldP spid="48" grpId="0"/>
      <p:bldP spid="49" grpId="0"/>
      <p:bldP spid="51" grpId="0"/>
      <p:bldP spid="53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3CC5A3-91D5-46AF-B655-1454766C3CC1}"/>
              </a:ext>
            </a:extLst>
          </p:cNvPr>
          <p:cNvSpPr/>
          <p:nvPr/>
        </p:nvSpPr>
        <p:spPr>
          <a:xfrm>
            <a:off x="457268" y="313119"/>
            <a:ext cx="4810932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2: 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hình vẽ sau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88496D-F5BB-4713-947B-5CE312AF1B84}"/>
              </a:ext>
            </a:extLst>
          </p:cNvPr>
          <p:cNvSpPr/>
          <p:nvPr/>
        </p:nvSpPr>
        <p:spPr>
          <a:xfrm>
            <a:off x="390939" y="3378952"/>
            <a:ext cx="11410122" cy="3593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lphaLcParenR"/>
            </a:pP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 tiếp vào chỗ chấm cho thích hợp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" algn="just">
              <a:spcAft>
                <a:spcPts val="0"/>
              </a:spcAft>
            </a:pP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 cặp đường thẳng song song có trong hình vẽ trên</a:t>
            </a:r>
          </a:p>
          <a:p>
            <a:pPr marL="40005" algn="just">
              <a:spcAft>
                <a:spcPts val="0"/>
              </a:spcAft>
            </a:pP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………………………………………………………….......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005" algn="just">
              <a:spcAft>
                <a:spcPts val="0"/>
              </a:spcAft>
            </a:pP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Vẽ đường thẳng AH và ME vuông góc với đường DC (điểm H và E nằm trên đường thẳng DC)</a:t>
            </a:r>
          </a:p>
          <a:p>
            <a:pPr marL="40005" algn="just">
              <a:lnSpc>
                <a:spcPct val="150000"/>
              </a:lnSpc>
              <a:spcAft>
                <a:spcPts val="0"/>
              </a:spcAft>
            </a:pPr>
            <a:r>
              <a:rPr lang="en-US" sz="3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40D0D4-E923-45F9-8CF7-8D7DF10F3B56}"/>
              </a:ext>
            </a:extLst>
          </p:cNvPr>
          <p:cNvCxnSpPr>
            <a:cxnSpLocks/>
          </p:cNvCxnSpPr>
          <p:nvPr/>
        </p:nvCxnSpPr>
        <p:spPr>
          <a:xfrm>
            <a:off x="4973784" y="1486899"/>
            <a:ext cx="5238651" cy="46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A912EC-5E6F-40B6-9333-21C55EA98A84}"/>
              </a:ext>
            </a:extLst>
          </p:cNvPr>
          <p:cNvCxnSpPr>
            <a:cxnSpLocks/>
          </p:cNvCxnSpPr>
          <p:nvPr/>
        </p:nvCxnSpPr>
        <p:spPr>
          <a:xfrm>
            <a:off x="4973784" y="2601190"/>
            <a:ext cx="5185642" cy="78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286FE9-A078-450B-BD2E-D55A9FC452D7}"/>
              </a:ext>
            </a:extLst>
          </p:cNvPr>
          <p:cNvCxnSpPr/>
          <p:nvPr/>
        </p:nvCxnSpPr>
        <p:spPr>
          <a:xfrm flipH="1">
            <a:off x="5285159" y="1248277"/>
            <a:ext cx="1033670" cy="17906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A328EA-A7E5-4E8D-B9B9-0792B0D9F53C}"/>
              </a:ext>
            </a:extLst>
          </p:cNvPr>
          <p:cNvCxnSpPr/>
          <p:nvPr/>
        </p:nvCxnSpPr>
        <p:spPr>
          <a:xfrm flipH="1">
            <a:off x="6883432" y="1295886"/>
            <a:ext cx="1033670" cy="17906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670580-E5F3-4188-B890-6496847BD24A}"/>
              </a:ext>
            </a:extLst>
          </p:cNvPr>
          <p:cNvCxnSpPr/>
          <p:nvPr/>
        </p:nvCxnSpPr>
        <p:spPr>
          <a:xfrm flipH="1">
            <a:off x="8873965" y="1249471"/>
            <a:ext cx="1033670" cy="17906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8158993-1BBD-4268-88BF-446472203103}"/>
              </a:ext>
            </a:extLst>
          </p:cNvPr>
          <p:cNvSpPr txBox="1"/>
          <p:nvPr/>
        </p:nvSpPr>
        <p:spPr>
          <a:xfrm>
            <a:off x="5749396" y="95588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B8DEFF-ECD7-4A3E-A164-84C8126205AA}"/>
              </a:ext>
            </a:extLst>
          </p:cNvPr>
          <p:cNvSpPr txBox="1"/>
          <p:nvPr/>
        </p:nvSpPr>
        <p:spPr>
          <a:xfrm>
            <a:off x="9390800" y="957083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789DEE-DAD5-4B10-AF29-CF2782E0FCE0}"/>
              </a:ext>
            </a:extLst>
          </p:cNvPr>
          <p:cNvSpPr txBox="1"/>
          <p:nvPr/>
        </p:nvSpPr>
        <p:spPr>
          <a:xfrm>
            <a:off x="8955449" y="2611927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A8DE377-5091-4DA3-B15F-A6FABC62E922}"/>
              </a:ext>
            </a:extLst>
          </p:cNvPr>
          <p:cNvSpPr txBox="1"/>
          <p:nvPr/>
        </p:nvSpPr>
        <p:spPr>
          <a:xfrm>
            <a:off x="5452835" y="2619643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0E2432-7D8F-4958-BE4B-10BCD0539253}"/>
              </a:ext>
            </a:extLst>
          </p:cNvPr>
          <p:cNvSpPr txBox="1"/>
          <p:nvPr/>
        </p:nvSpPr>
        <p:spPr>
          <a:xfrm>
            <a:off x="7148435" y="955889"/>
            <a:ext cx="572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2CBEC6-A098-4258-B1F7-5876C0831281}"/>
              </a:ext>
            </a:extLst>
          </p:cNvPr>
          <p:cNvSpPr txBox="1"/>
          <p:nvPr/>
        </p:nvSpPr>
        <p:spPr>
          <a:xfrm>
            <a:off x="7061025" y="2692802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9781A2-5586-4D88-9A79-B4D038A8926E}"/>
              </a:ext>
            </a:extLst>
          </p:cNvPr>
          <p:cNvCxnSpPr>
            <a:cxnSpLocks/>
          </p:cNvCxnSpPr>
          <p:nvPr/>
        </p:nvCxnSpPr>
        <p:spPr>
          <a:xfrm>
            <a:off x="6211323" y="1460265"/>
            <a:ext cx="0" cy="119237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C4FEE31-71A4-4B93-9BC1-58AACB28B8E9}"/>
              </a:ext>
            </a:extLst>
          </p:cNvPr>
          <p:cNvSpPr txBox="1"/>
          <p:nvPr/>
        </p:nvSpPr>
        <p:spPr>
          <a:xfrm>
            <a:off x="6074968" y="2634667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4052FFF-2FD1-49BC-9D53-876F0460907C}"/>
              </a:ext>
            </a:extLst>
          </p:cNvPr>
          <p:cNvCxnSpPr>
            <a:cxnSpLocks/>
          </p:cNvCxnSpPr>
          <p:nvPr/>
        </p:nvCxnSpPr>
        <p:spPr>
          <a:xfrm>
            <a:off x="7793721" y="1486899"/>
            <a:ext cx="0" cy="11327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84391F8-551A-4CFE-9184-B1AB0BC2B783}"/>
              </a:ext>
            </a:extLst>
          </p:cNvPr>
          <p:cNvSpPr txBox="1"/>
          <p:nvPr/>
        </p:nvSpPr>
        <p:spPr>
          <a:xfrm>
            <a:off x="7539334" y="2652242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6FD9E29-7226-9D75-908D-2029987CFB4E}"/>
              </a:ext>
            </a:extLst>
          </p:cNvPr>
          <p:cNvGrpSpPr/>
          <p:nvPr/>
        </p:nvGrpSpPr>
        <p:grpSpPr>
          <a:xfrm>
            <a:off x="457268" y="4557968"/>
            <a:ext cx="10357025" cy="507857"/>
            <a:chOff x="457268" y="4557968"/>
            <a:chExt cx="10357025" cy="50785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A3EE2C-A095-4297-A52A-1B6479150F72}"/>
                </a:ext>
              </a:extLst>
            </p:cNvPr>
            <p:cNvSpPr txBox="1"/>
            <p:nvPr/>
          </p:nvSpPr>
          <p:spPr>
            <a:xfrm>
              <a:off x="457268" y="4563088"/>
              <a:ext cx="18309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 và MN;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4DB58F7-BB66-4BB2-BD82-F93C6E91483D}"/>
                </a:ext>
              </a:extLst>
            </p:cNvPr>
            <p:cNvSpPr txBox="1"/>
            <p:nvPr/>
          </p:nvSpPr>
          <p:spPr>
            <a:xfrm>
              <a:off x="2142455" y="4564549"/>
              <a:ext cx="173957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 và BC;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D815DB7-524B-450A-B8C8-6CCC341A19E5}"/>
                </a:ext>
              </a:extLst>
            </p:cNvPr>
            <p:cNvSpPr txBox="1"/>
            <p:nvPr/>
          </p:nvSpPr>
          <p:spPr>
            <a:xfrm>
              <a:off x="3750125" y="4573382"/>
              <a:ext cx="181331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MN và BC;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16F238-6573-8FF4-A368-A9EDFAFD33E6}"/>
                </a:ext>
              </a:extLst>
            </p:cNvPr>
            <p:cNvSpPr txBox="1"/>
            <p:nvPr/>
          </p:nvSpPr>
          <p:spPr>
            <a:xfrm>
              <a:off x="5470686" y="4563087"/>
              <a:ext cx="18309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 và DN;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5EAF39-9592-7C3F-6476-2C26E0416680}"/>
                </a:ext>
              </a:extLst>
            </p:cNvPr>
            <p:cNvSpPr txBox="1"/>
            <p:nvPr/>
          </p:nvSpPr>
          <p:spPr>
            <a:xfrm>
              <a:off x="7301636" y="4564860"/>
              <a:ext cx="173957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 và DC;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51047C9-45AB-BA4C-7A4D-2EBD87885DEB}"/>
                </a:ext>
              </a:extLst>
            </p:cNvPr>
            <p:cNvSpPr txBox="1"/>
            <p:nvPr/>
          </p:nvSpPr>
          <p:spPr>
            <a:xfrm>
              <a:off x="9000976" y="4557968"/>
              <a:ext cx="181331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MB và NC;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38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43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416E7A-EA3F-4C17-9930-C48A8A6CD689}"/>
              </a:ext>
            </a:extLst>
          </p:cNvPr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3.Vẽ theo mẫu để tạo hình con diều rồi trang trí và tô màu </a:t>
            </a:r>
          </a:p>
          <a:p>
            <a:pPr>
              <a:spcAft>
                <a:spcPts val="0"/>
              </a:spcAft>
            </a:pPr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 đẹp</a:t>
            </a:r>
            <a:endParaRPr lang="en-US" sz="4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3039C7CA-9F6B-4519-BC69-492FDC976EA4}"/>
              </a:ext>
            </a:extLst>
          </p:cNvPr>
          <p:cNvSpPr/>
          <p:nvPr/>
        </p:nvSpPr>
        <p:spPr>
          <a:xfrm>
            <a:off x="6712225" y="1020417"/>
            <a:ext cx="4187688" cy="5420139"/>
          </a:xfrm>
          <a:prstGeom prst="horizontalScroll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7A03D4-4F79-85E0-FBE3-39F342EC85BC}"/>
              </a:ext>
            </a:extLst>
          </p:cNvPr>
          <p:cNvGrpSpPr/>
          <p:nvPr/>
        </p:nvGrpSpPr>
        <p:grpSpPr>
          <a:xfrm>
            <a:off x="225286" y="1020418"/>
            <a:ext cx="4187688" cy="5420139"/>
            <a:chOff x="225286" y="1020418"/>
            <a:chExt cx="4187688" cy="5420139"/>
          </a:xfrm>
        </p:grpSpPr>
        <p:sp>
          <p:nvSpPr>
            <p:cNvPr id="3" name="Scroll: Horizontal 2">
              <a:extLst>
                <a:ext uri="{FF2B5EF4-FFF2-40B4-BE49-F238E27FC236}">
                  <a16:creationId xmlns:a16="http://schemas.microsoft.com/office/drawing/2014/main" id="{8A9E628F-209E-40F5-A721-9A0A04C5318C}"/>
                </a:ext>
              </a:extLst>
            </p:cNvPr>
            <p:cNvSpPr/>
            <p:nvPr/>
          </p:nvSpPr>
          <p:spPr>
            <a:xfrm>
              <a:off x="225286" y="1020418"/>
              <a:ext cx="4187688" cy="5420139"/>
            </a:xfrm>
            <a:prstGeom prst="horizontalScroll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CC2B0889-C0A1-48BD-8B47-84F5817712AE}"/>
                </a:ext>
              </a:extLst>
            </p:cNvPr>
            <p:cNvSpPr/>
            <p:nvPr/>
          </p:nvSpPr>
          <p:spPr>
            <a:xfrm>
              <a:off x="1292087" y="1848678"/>
              <a:ext cx="2054086" cy="755374"/>
            </a:xfrm>
            <a:prstGeom prst="triangl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574B5A3F-2C08-4BA1-917C-4C23DF089D61}"/>
                </a:ext>
              </a:extLst>
            </p:cNvPr>
            <p:cNvSpPr/>
            <p:nvPr/>
          </p:nvSpPr>
          <p:spPr>
            <a:xfrm rot="10800000">
              <a:off x="1292084" y="2623931"/>
              <a:ext cx="2054087" cy="2597426"/>
            </a:xfrm>
            <a:prstGeom prst="triangl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7476FD9-3AF9-4CCC-86DB-2D70E3DD8EF8}"/>
                </a:ext>
              </a:extLst>
            </p:cNvPr>
            <p:cNvCxnSpPr>
              <a:stCxn id="5" idx="0"/>
              <a:endCxn id="6" idx="0"/>
            </p:cNvCxnSpPr>
            <p:nvPr/>
          </p:nvCxnSpPr>
          <p:spPr>
            <a:xfrm flipH="1">
              <a:off x="2319127" y="1848678"/>
              <a:ext cx="3" cy="337267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608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EA11FE-931D-4A05-A25D-91115C555983}"/>
              </a:ext>
            </a:extLst>
          </p:cNvPr>
          <p:cNvSpPr/>
          <p:nvPr/>
        </p:nvSpPr>
        <p:spPr>
          <a:xfrm>
            <a:off x="238538" y="185675"/>
            <a:ext cx="1031019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4: Viết tiếp vào chỗ chấm cho thích hợp (theo mẫu)</a:t>
            </a:r>
            <a:endParaRPr lang="en-US" sz="36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F40EE1-986F-4E38-9FFD-EE6635850784}"/>
              </a:ext>
            </a:extLst>
          </p:cNvPr>
          <p:cNvSpPr/>
          <p:nvPr/>
        </p:nvSpPr>
        <p:spPr>
          <a:xfrm>
            <a:off x="324678" y="1007816"/>
            <a:ext cx="115426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5 hình ảnh về hai đường thẳng vuông góc với nhau trong thực tế: Hai cạnh của góc bàn học hình chữ nhật, ……………………………………………………………………………………………………………………………...       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5 hình ảnh về hai đường song song với nhau trong thực tế: Hai đường ray tàu hỏa (đoạn đường thẳng), ……………...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</a:t>
            </a:r>
            <a:endParaRPr lang="en-US" sz="36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73C1D-86E3-4C19-814B-8B59ABC5C9A8}"/>
              </a:ext>
            </a:extLst>
          </p:cNvPr>
          <p:cNvSpPr txBox="1"/>
          <p:nvPr/>
        </p:nvSpPr>
        <p:spPr>
          <a:xfrm>
            <a:off x="324678" y="2095615"/>
            <a:ext cx="425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của thước kẻ;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A7803F-CF55-4CB3-A32C-A4D147C54CA3}"/>
              </a:ext>
            </a:extLst>
          </p:cNvPr>
          <p:cNvSpPr txBox="1"/>
          <p:nvPr/>
        </p:nvSpPr>
        <p:spPr>
          <a:xfrm>
            <a:off x="4439478" y="2095615"/>
            <a:ext cx="4331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của quyển vở;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33DA6F-072F-4F86-A0DA-1BC9903A5869}"/>
              </a:ext>
            </a:extLst>
          </p:cNvPr>
          <p:cNvSpPr txBox="1"/>
          <p:nvPr/>
        </p:nvSpPr>
        <p:spPr>
          <a:xfrm>
            <a:off x="8626414" y="2095615"/>
            <a:ext cx="3591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của bảng;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10E1D1-A52E-452A-B2FD-F423BBBE7C49}"/>
              </a:ext>
            </a:extLst>
          </p:cNvPr>
          <p:cNvSpPr txBox="1"/>
          <p:nvPr/>
        </p:nvSpPr>
        <p:spPr>
          <a:xfrm>
            <a:off x="324678" y="2685198"/>
            <a:ext cx="3828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của cửa sổ;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4C8CB7-52C1-4864-8BAC-9CD0BFBA279F}"/>
              </a:ext>
            </a:extLst>
          </p:cNvPr>
          <p:cNvSpPr txBox="1"/>
          <p:nvPr/>
        </p:nvSpPr>
        <p:spPr>
          <a:xfrm>
            <a:off x="4089337" y="2680390"/>
            <a:ext cx="6729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của tấm ảnh hình chữ nhật;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C08922-6C09-4C07-B467-06A663F22B91}"/>
              </a:ext>
            </a:extLst>
          </p:cNvPr>
          <p:cNvSpPr txBox="1"/>
          <p:nvPr/>
        </p:nvSpPr>
        <p:spPr>
          <a:xfrm>
            <a:off x="424069" y="4288850"/>
            <a:ext cx="5881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đối diện của chiếc bàn;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8D1F30-BB68-45D2-9B7F-215C29153508}"/>
              </a:ext>
            </a:extLst>
          </p:cNvPr>
          <p:cNvSpPr txBox="1"/>
          <p:nvPr/>
        </p:nvSpPr>
        <p:spPr>
          <a:xfrm>
            <a:off x="6166872" y="4288850"/>
            <a:ext cx="6500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vạch kẻ đường cho người đi bộ;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F1EB0-EC12-4189-AA35-BCE2E067229C}"/>
              </a:ext>
            </a:extLst>
          </p:cNvPr>
          <p:cNvSpPr txBox="1"/>
          <p:nvPr/>
        </p:nvSpPr>
        <p:spPr>
          <a:xfrm>
            <a:off x="415469" y="4873625"/>
            <a:ext cx="2850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lan can;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22F214-60F6-4A23-9BAD-D56EAE70947F}"/>
              </a:ext>
            </a:extLst>
          </p:cNvPr>
          <p:cNvSpPr txBox="1"/>
          <p:nvPr/>
        </p:nvSpPr>
        <p:spPr>
          <a:xfrm>
            <a:off x="3174669" y="4799894"/>
            <a:ext cx="3861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ngang cửa sổ;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1414A2-BC15-40CD-98EB-8A13040720F9}"/>
              </a:ext>
            </a:extLst>
          </p:cNvPr>
          <p:cNvSpPr txBox="1"/>
          <p:nvPr/>
        </p:nvSpPr>
        <p:spPr>
          <a:xfrm>
            <a:off x="6936764" y="4836760"/>
            <a:ext cx="5094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cạnh đối diện của bảng;</a:t>
            </a:r>
          </a:p>
        </p:txBody>
      </p:sp>
    </p:spTree>
    <p:extLst>
      <p:ext uri="{BB962C8B-B14F-4D97-AF65-F5344CB8AC3E}">
        <p14:creationId xmlns:p14="http://schemas.microsoft.com/office/powerpoint/2010/main" val="223654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蜜蜂手绘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346</Words>
  <Application>Microsoft Office PowerPoint</Application>
  <PresentationFormat>Widescreen</PresentationFormat>
  <Paragraphs>74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等线 Light</vt:lpstr>
      <vt:lpstr>Arial</vt:lpstr>
      <vt:lpstr>Calibri</vt:lpstr>
      <vt:lpstr>Calibri Light</vt:lpstr>
      <vt:lpstr>Cambria Math</vt:lpstr>
      <vt:lpstr>Comic Sans MS</vt:lpstr>
      <vt:lpstr>Times New Roman</vt:lpstr>
      <vt:lpstr>UTM A&amp;S Graceland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Nguyễn Thị Phương Đông (421000566)</cp:lastModifiedBy>
  <cp:revision>360</cp:revision>
  <dcterms:created xsi:type="dcterms:W3CDTF">2017-07-29T07:01:59Z</dcterms:created>
  <dcterms:modified xsi:type="dcterms:W3CDTF">2023-12-08T07:46:31Z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2023-08-16T15:17:49Z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6fcaf4f0-119d-425c-abf2-a516780d5463</vt:lpwstr>
  </property>
  <property fmtid="{D5CDD505-2E9C-101B-9397-08002B2CF9AE}" pid="7" name="MSIP_Label_defa4170-0d19-0005-0004-bc88714345d2_ActionId">
    <vt:lpwstr>526f1841-872b-457e-a8e8-6826bfd8fb59</vt:lpwstr>
  </property>
  <property fmtid="{D5CDD505-2E9C-101B-9397-08002B2CF9AE}" pid="8" name="MSIP_Label_defa4170-0d19-0005-0004-bc88714345d2_ContentBits">
    <vt:lpwstr>0</vt:lpwstr>
  </property>
</Properties>
</file>