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980" r:id="rId4"/>
    <p:sldId id="256" r:id="rId5"/>
    <p:sldId id="324" r:id="rId6"/>
    <p:sldId id="462" r:id="rId7"/>
    <p:sldId id="463" r:id="rId8"/>
    <p:sldId id="464" r:id="rId9"/>
    <p:sldId id="325" r:id="rId10"/>
    <p:sldId id="281" r:id="rId11"/>
    <p:sldId id="981" r:id="rId12"/>
    <p:sldId id="984" r:id="rId13"/>
    <p:sldId id="983" r:id="rId14"/>
    <p:sldId id="276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02020"/>
    <a:srgbClr val="FCC062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3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61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0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7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2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79659"/>
      </p:ext>
    </p:extLst>
  </p:cSld>
  <p:clrMapOvr>
    <a:masterClrMapping/>
  </p:clrMapOvr>
  <p:transition spd="med" advTm="4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85297"/>
      </p:ext>
    </p:extLst>
  </p:cSld>
  <p:clrMapOvr>
    <a:masterClrMapping/>
  </p:clrMapOvr>
  <p:transition spd="med" advTm="4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93928"/>
      </p:ext>
    </p:extLst>
  </p:cSld>
  <p:clrMapOvr>
    <a:masterClrMapping/>
  </p:clrMapOvr>
  <p:transition spd="med" advTm="4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36827"/>
      </p:ext>
    </p:extLst>
  </p:cSld>
  <p:clrMapOvr>
    <a:masterClrMapping/>
  </p:clrMapOvr>
  <p:transition spd="med" advTm="4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64697"/>
      </p:ext>
    </p:extLst>
  </p:cSld>
  <p:clrMapOvr>
    <a:masterClrMapping/>
  </p:clrMapOvr>
  <p:transition spd="med" advTm="4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6859"/>
      </p:ext>
    </p:extLst>
  </p:cSld>
  <p:clrMapOvr>
    <a:masterClrMapping/>
  </p:clrMapOvr>
  <p:transition spd="med" advTm="4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6511"/>
      </p:ext>
    </p:extLst>
  </p:cSld>
  <p:clrMapOvr>
    <a:masterClrMapping/>
  </p:clrMapOvr>
  <p:transition spd="med" advTm="4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6498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baseline="0">
                <a:latin typeface="Arial" pitchFamily="34" charset="0"/>
                <a:cs typeface="Arial" pitchFamily="34" charset="0"/>
              </a:defRPr>
            </a:lvl2pPr>
            <a:lvl3pPr>
              <a:defRPr baseline="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01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40986"/>
      </p:ext>
    </p:extLst>
  </p:cSld>
  <p:clrMapOvr>
    <a:masterClrMapping/>
  </p:clrMapOvr>
  <p:transition spd="med" advTm="4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15289"/>
      </p:ext>
    </p:extLst>
  </p:cSld>
  <p:clrMapOvr>
    <a:masterClrMapping/>
  </p:clrMapOvr>
  <p:transition spd="med" advTm="4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2023/12/6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41562"/>
      </p:ext>
    </p:extLst>
  </p:cSld>
  <p:clrMapOvr>
    <a:masterClrMapping/>
  </p:clrMapOvr>
  <p:transition spd="med" advTm="4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5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2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99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8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55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47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6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25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9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7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3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0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4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96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3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21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7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3" y="3715796"/>
            <a:ext cx="2693319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7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51" y="5241608"/>
            <a:ext cx="12011322" cy="1822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629" y="-166764"/>
            <a:ext cx="2531250" cy="2396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30" y="3542063"/>
            <a:ext cx="595066" cy="5040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520" y="3307305"/>
            <a:ext cx="1261452" cy="746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34" y="2702022"/>
            <a:ext cx="827824" cy="469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9274" y="2355126"/>
            <a:ext cx="760201" cy="749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09" y="4136949"/>
            <a:ext cx="1641723" cy="9823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7178" y="3647151"/>
            <a:ext cx="1592899" cy="1004531"/>
          </a:xfrm>
          <a:prstGeom prst="rect">
            <a:avLst/>
          </a:prstGeom>
        </p:spPr>
      </p:pic>
      <p:pic>
        <p:nvPicPr>
          <p:cNvPr id="24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4" y="3082295"/>
            <a:ext cx="6149735" cy="4046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0502634">
            <a:off x="1435275" y="1140077"/>
            <a:ext cx="28392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Môn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58263" y="1853614"/>
            <a:ext cx="23751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Toán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9333" y="727450"/>
            <a:ext cx="2196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Lớp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rot="530502">
            <a:off x="8807676" y="1678729"/>
            <a:ext cx="10070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&amp;S Graceland" panose="02040603050506020204" pitchFamily="18" charset="0"/>
              </a:rPr>
              <a:t>4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&amp;S Graceland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5" y="204180"/>
            <a:ext cx="1202247" cy="2058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83" y="4779569"/>
            <a:ext cx="2736690" cy="2134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906F7E-885D-4CD6-85A6-E2A444ED5D19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Vẽ đường thẳng đi qua điểm E và song song với đường thẳng AB trong mỗi trường hợp sau: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5EA68-B719-41E3-A143-B30E89A13554}"/>
              </a:ext>
            </a:extLst>
          </p:cNvPr>
          <p:cNvSpPr txBox="1"/>
          <p:nvPr/>
        </p:nvSpPr>
        <p:spPr>
          <a:xfrm>
            <a:off x="689112" y="342900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A39E8-DFE2-4C40-8AC2-859463D47C33}"/>
              </a:ext>
            </a:extLst>
          </p:cNvPr>
          <p:cNvSpPr txBox="1"/>
          <p:nvPr/>
        </p:nvSpPr>
        <p:spPr>
          <a:xfrm>
            <a:off x="3796748" y="342900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8CA6A-559F-4FA0-BA8E-72C73B531479}"/>
              </a:ext>
            </a:extLst>
          </p:cNvPr>
          <p:cNvSpPr txBox="1"/>
          <p:nvPr/>
        </p:nvSpPr>
        <p:spPr>
          <a:xfrm>
            <a:off x="2425147" y="2196463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80D05-8B19-4D55-963B-A9562DC8C9FE}"/>
              </a:ext>
            </a:extLst>
          </p:cNvPr>
          <p:cNvCxnSpPr/>
          <p:nvPr/>
        </p:nvCxnSpPr>
        <p:spPr>
          <a:xfrm>
            <a:off x="342883" y="4108174"/>
            <a:ext cx="452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9EA0BE-20AD-4669-B70A-A30D3E6446B2}"/>
              </a:ext>
            </a:extLst>
          </p:cNvPr>
          <p:cNvSpPr txBox="1"/>
          <p:nvPr/>
        </p:nvSpPr>
        <p:spPr>
          <a:xfrm>
            <a:off x="675841" y="3429000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1B635-F174-4F32-A43F-C9EB4C89C8AB}"/>
              </a:ext>
            </a:extLst>
          </p:cNvPr>
          <p:cNvSpPr txBox="1"/>
          <p:nvPr/>
        </p:nvSpPr>
        <p:spPr>
          <a:xfrm>
            <a:off x="552409" y="405994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DFCA7-E8BC-48AC-A426-554BC1E72787}"/>
              </a:ext>
            </a:extLst>
          </p:cNvPr>
          <p:cNvSpPr txBox="1"/>
          <p:nvPr/>
        </p:nvSpPr>
        <p:spPr>
          <a:xfrm>
            <a:off x="3675397" y="40523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1515F-F978-48A4-B204-60F0157B3EDF}"/>
              </a:ext>
            </a:extLst>
          </p:cNvPr>
          <p:cNvSpPr txBox="1"/>
          <p:nvPr/>
        </p:nvSpPr>
        <p:spPr>
          <a:xfrm>
            <a:off x="2400705" y="223198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ED9528-17BD-4341-9F59-0B3201C7A8ED}"/>
              </a:ext>
            </a:extLst>
          </p:cNvPr>
          <p:cNvCxnSpPr/>
          <p:nvPr/>
        </p:nvCxnSpPr>
        <p:spPr>
          <a:xfrm>
            <a:off x="552409" y="2855361"/>
            <a:ext cx="431279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063E82-4EBC-44D5-A1FA-59D208A431DE}"/>
              </a:ext>
            </a:extLst>
          </p:cNvPr>
          <p:cNvSpPr txBox="1"/>
          <p:nvPr/>
        </p:nvSpPr>
        <p:spPr>
          <a:xfrm>
            <a:off x="9905209" y="1616765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70591-F653-4A7A-91C4-010CE3CB11AB}"/>
              </a:ext>
            </a:extLst>
          </p:cNvPr>
          <p:cNvSpPr txBox="1"/>
          <p:nvPr/>
        </p:nvSpPr>
        <p:spPr>
          <a:xfrm>
            <a:off x="7567875" y="3428999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1D159-C8F9-4C42-8657-1ACFD2F766C2}"/>
              </a:ext>
            </a:extLst>
          </p:cNvPr>
          <p:cNvSpPr txBox="1"/>
          <p:nvPr/>
        </p:nvSpPr>
        <p:spPr>
          <a:xfrm>
            <a:off x="10357714" y="3136611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85A5E4-B701-466F-AED4-1384042D8A61}"/>
              </a:ext>
            </a:extLst>
          </p:cNvPr>
          <p:cNvCxnSpPr/>
          <p:nvPr/>
        </p:nvCxnSpPr>
        <p:spPr>
          <a:xfrm flipH="1">
            <a:off x="6737940" y="2017643"/>
            <a:ext cx="3710609" cy="28227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7F10CB-89F9-424F-9476-21AEF5415208}"/>
              </a:ext>
            </a:extLst>
          </p:cNvPr>
          <p:cNvSpPr txBox="1"/>
          <p:nvPr/>
        </p:nvSpPr>
        <p:spPr>
          <a:xfrm>
            <a:off x="9781777" y="160120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070D6-791A-4FD9-9A41-7DD745790814}"/>
              </a:ext>
            </a:extLst>
          </p:cNvPr>
          <p:cNvSpPr txBox="1"/>
          <p:nvPr/>
        </p:nvSpPr>
        <p:spPr>
          <a:xfrm>
            <a:off x="7254358" y="351576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99E86-0863-400E-91C3-9C5D939773FB}"/>
              </a:ext>
            </a:extLst>
          </p:cNvPr>
          <p:cNvSpPr txBox="1"/>
          <p:nvPr/>
        </p:nvSpPr>
        <p:spPr>
          <a:xfrm>
            <a:off x="10532676" y="369542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19EB6B-7420-472B-AFEB-3A78DF20A4B0}"/>
              </a:ext>
            </a:extLst>
          </p:cNvPr>
          <p:cNvCxnSpPr>
            <a:cxnSpLocks/>
          </p:cNvCxnSpPr>
          <p:nvPr/>
        </p:nvCxnSpPr>
        <p:spPr>
          <a:xfrm flipH="1">
            <a:off x="7925665" y="2967335"/>
            <a:ext cx="3631042" cy="29431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7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99AB3-6131-4150-B42E-3FE5E56AD806}"/>
              </a:ext>
            </a:extLst>
          </p:cNvPr>
          <p:cNvSpPr/>
          <p:nvPr/>
        </p:nvSpPr>
        <p:spPr>
          <a:xfrm>
            <a:off x="172279" y="1166842"/>
            <a:ext cx="76332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3C3C3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 song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AD (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AB).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HK song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 (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BC).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54205-C048-401F-BECA-3C83F83C74A9}"/>
              </a:ext>
            </a:extLst>
          </p:cNvPr>
          <p:cNvSpPr/>
          <p:nvPr/>
        </p:nvSpPr>
        <p:spPr>
          <a:xfrm>
            <a:off x="382985" y="527638"/>
            <a:ext cx="5149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B2A94A-1144-486A-5A0E-6C301699CFD5}"/>
              </a:ext>
            </a:extLst>
          </p:cNvPr>
          <p:cNvGrpSpPr/>
          <p:nvPr/>
        </p:nvGrpSpPr>
        <p:grpSpPr>
          <a:xfrm>
            <a:off x="8472692" y="1334601"/>
            <a:ext cx="3125776" cy="4291444"/>
            <a:chOff x="8356578" y="2023046"/>
            <a:chExt cx="3125776" cy="4291444"/>
          </a:xfrm>
        </p:grpSpPr>
        <p:sp>
          <p:nvSpPr>
            <p:cNvPr id="7" name="Flowchart: Manual Input 6">
              <a:extLst>
                <a:ext uri="{FF2B5EF4-FFF2-40B4-BE49-F238E27FC236}">
                  <a16:creationId xmlns:a16="http://schemas.microsoft.com/office/drawing/2014/main" id="{E40EB126-586A-4178-AD7D-936EA8BD9A53}"/>
                </a:ext>
              </a:extLst>
            </p:cNvPr>
            <p:cNvSpPr/>
            <p:nvPr/>
          </p:nvSpPr>
          <p:spPr>
            <a:xfrm flipH="1">
              <a:off x="8846740" y="2729947"/>
              <a:ext cx="2133600" cy="3112385"/>
            </a:xfrm>
            <a:prstGeom prst="flowChartManualInpu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BD312C-5389-432F-9357-87021713FD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7532" y="3395891"/>
              <a:ext cx="2112808" cy="2446442"/>
            </a:xfrm>
            <a:prstGeom prst="line">
              <a:avLst/>
            </a:prstGeom>
            <a:ln w="38100">
              <a:solidFill>
                <a:srgbClr val="202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1D6897-54B3-4367-9F0E-78E420857A39}"/>
                </a:ext>
              </a:extLst>
            </p:cNvPr>
            <p:cNvSpPr txBox="1"/>
            <p:nvPr/>
          </p:nvSpPr>
          <p:spPr>
            <a:xfrm>
              <a:off x="8365518" y="5729715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1A99C9-5287-4F57-97EB-49361F477D11}"/>
                </a:ext>
              </a:extLst>
            </p:cNvPr>
            <p:cNvSpPr txBox="1"/>
            <p:nvPr/>
          </p:nvSpPr>
          <p:spPr>
            <a:xfrm>
              <a:off x="8530506" y="2023046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5F1EAE-1701-42D6-97CD-67A0D8BFB3CF}"/>
                </a:ext>
              </a:extLst>
            </p:cNvPr>
            <p:cNvSpPr txBox="1"/>
            <p:nvPr/>
          </p:nvSpPr>
          <p:spPr>
            <a:xfrm>
              <a:off x="11001132" y="2901985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84549-10A8-4A9E-B869-8D41956040FC}"/>
                </a:ext>
              </a:extLst>
            </p:cNvPr>
            <p:cNvSpPr txBox="1"/>
            <p:nvPr/>
          </p:nvSpPr>
          <p:spPr>
            <a:xfrm>
              <a:off x="11001132" y="5729714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D119E4D-3766-4734-A4CC-99D9ADDCFB60}"/>
                </a:ext>
              </a:extLst>
            </p:cNvPr>
            <p:cNvCxnSpPr/>
            <p:nvPr/>
          </p:nvCxnSpPr>
          <p:spPr>
            <a:xfrm flipH="1">
              <a:off x="8867532" y="3395891"/>
              <a:ext cx="21128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E697A2-257E-4255-B0D2-30A1E811BF9D}"/>
                </a:ext>
              </a:extLst>
            </p:cNvPr>
            <p:cNvSpPr txBox="1"/>
            <p:nvPr/>
          </p:nvSpPr>
          <p:spPr>
            <a:xfrm>
              <a:off x="8356578" y="310350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2117C9-5E0F-457D-A824-9B9721F3F54A}"/>
                </a:ext>
              </a:extLst>
            </p:cNvPr>
            <p:cNvCxnSpPr/>
            <p:nvPr/>
          </p:nvCxnSpPr>
          <p:spPr>
            <a:xfrm flipV="1">
              <a:off x="8867532" y="2901985"/>
              <a:ext cx="493906" cy="49390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1E51AC-C4AB-4EA3-BBF5-1A653CEE3CA1}"/>
                </a:ext>
              </a:extLst>
            </p:cNvPr>
            <p:cNvSpPr txBox="1"/>
            <p:nvPr/>
          </p:nvSpPr>
          <p:spPr>
            <a:xfrm>
              <a:off x="9263855" y="2288588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3302565-5071-49A6-AD49-260098E0ADE6}"/>
              </a:ext>
            </a:extLst>
          </p:cNvPr>
          <p:cNvSpPr txBox="1"/>
          <p:nvPr/>
        </p:nvSpPr>
        <p:spPr>
          <a:xfrm>
            <a:off x="5592586" y="44906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A32B07-3712-4BAD-81F1-31E0E1540C94}"/>
              </a:ext>
            </a:extLst>
          </p:cNvPr>
          <p:cNvSpPr txBox="1"/>
          <p:nvPr/>
        </p:nvSpPr>
        <p:spPr>
          <a:xfrm>
            <a:off x="1666544" y="504127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365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13527C-EA72-4A34-B7B4-527C87D91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61" y="1744594"/>
            <a:ext cx="3126422" cy="39978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34185" y="2171571"/>
            <a:ext cx="6496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Comic Sans MS" pitchFamily="66" charset="0"/>
              </a:rPr>
              <a:t>CHÚC CÁC EM CHĂM NGOAN</a:t>
            </a:r>
            <a:endParaRPr lang="en-US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CBC73-585B-4467-9022-ED5BE26D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48608">
            <a:off x="4401054" y="1599391"/>
            <a:ext cx="3372099" cy="12957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274B52-4135-4E0A-B7FD-F27CFDDDC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6467" y="4098877"/>
            <a:ext cx="3397170" cy="11178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181225" y="2680359"/>
            <a:ext cx="7829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latin typeface="Cambria Math" panose="02040503050406030204" pitchFamily="18" charset="0"/>
                <a:ea typeface="Cambria Math" panose="02040503050406030204" pitchFamily="18" charset="0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HƯỚNG DẪN HỌC TOÁN</a:t>
            </a:r>
          </a:p>
          <a:p>
            <a:pPr algn="ctr"/>
            <a:r>
              <a:rPr lang="vi-VN" altLang="zh-CN" sz="4800" b="1" dirty="0">
                <a:latin typeface="Cambria Math" panose="02040503050406030204" pitchFamily="18" charset="0"/>
                <a:ea typeface="Cambria Math" panose="02040503050406030204" pitchFamily="18" charset="0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TIẾT 1 – </a:t>
            </a:r>
            <a:r>
              <a:rPr lang="vi-VN" altLang="zh-CN" sz="4800" b="1">
                <a:latin typeface="Cambria Math" panose="02040503050406030204" pitchFamily="18" charset="0"/>
                <a:ea typeface="Cambria Math" panose="02040503050406030204" pitchFamily="18" charset="0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TUẦN </a:t>
            </a:r>
            <a:r>
              <a:rPr lang="en-US" altLang="zh-CN" sz="4800" b="1">
                <a:latin typeface="Cambria Math" panose="02040503050406030204" pitchFamily="18" charset="0"/>
                <a:ea typeface="Cambria Math" panose="02040503050406030204" pitchFamily="18" charset="0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14</a:t>
            </a:r>
            <a:endParaRPr lang="zh-CN" altLang="en-US" sz="4800" b="1" dirty="0">
              <a:latin typeface="Cambria Math" panose="02040503050406030204" pitchFamily="18" charset="0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7833E7-0FD2-43C2-8F67-B15E64760BE3}"/>
              </a:ext>
            </a:extLst>
          </p:cNvPr>
          <p:cNvSpPr txBox="1"/>
          <p:nvPr/>
        </p:nvSpPr>
        <p:spPr>
          <a:xfrm>
            <a:off x="4960537" y="2272563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/>
            <a:r>
              <a:rPr lang="en-US" altLang="zh-CN" sz="6000" dirty="0">
                <a:latin typeface="Comic Sans MS" pitchFamily="66" charset="0"/>
                <a:ea typeface="汉仪夏日体W" panose="00020600040101010101" pitchFamily="18" charset="-122"/>
                <a:cs typeface="Times New Roman" pitchFamily="18" charset="0"/>
                <a:sym typeface="HYXiaRiTiW" panose="00020600040101010101" pitchFamily="18" charset="-122"/>
              </a:rPr>
              <a:t>2023</a:t>
            </a:r>
            <a:endParaRPr lang="zh-CN" altLang="en-US" sz="6000" dirty="0">
              <a:latin typeface="Comic Sans MS" pitchFamily="66" charset="0"/>
              <a:ea typeface="汉仪夏日体W" panose="00020600040101010101" pitchFamily="18" charset="-122"/>
              <a:cs typeface="Times New Roman" pitchFamily="18" charset="0"/>
              <a:sym typeface="HYXiaRiTiW" panose="00020600040101010101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D94408-01F8-47CD-A395-A9F060D2CA2B}"/>
              </a:ext>
            </a:extLst>
          </p:cNvPr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</a:t>
            </a:r>
            <a:endParaRPr lang="zh-CN" altLang="en-US" sz="4000" dirty="0">
              <a:latin typeface="Comic Sans MS" pitchFamily="66" charset="0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5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1508" y="2044005"/>
            <a:ext cx="799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等线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27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265430"/>
            <a:ext cx="5363210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</a:p>
        </p:txBody>
      </p:sp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4267200" progId="">
                  <p:embed/>
                </p:oleObj>
              </mc:Choice>
              <mc:Fallback>
                <p:oleObj name="Equation" r:id="rId7" imgW="2743200" imgH="4267200" progId="">
                  <p:embed/>
                  <p:pic>
                    <p:nvPicPr>
                      <p:cNvPr id="450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562475"/>
            <a:ext cx="353695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en-US" sz="5400" i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74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550" y="17463"/>
            <a:ext cx="17081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nip Diagonal Corner Rectangle 8"/>
          <p:cNvSpPr/>
          <p:nvPr/>
        </p:nvSpPr>
        <p:spPr>
          <a:xfrm>
            <a:off x="1525588" y="1447800"/>
            <a:ext cx="8775700" cy="1604963"/>
          </a:xfrm>
          <a:prstGeom prst="snip2Diag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bé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9800" y="4495800"/>
            <a:ext cx="4906963" cy="771525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3505200"/>
            <a:ext cx="4906963" cy="769938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6950" y="4516438"/>
            <a:ext cx="4906963" cy="769937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972800" y="4495800"/>
            <a:ext cx="885137" cy="708059"/>
          </a:xfrm>
          <a:prstGeom prst="rect">
            <a:avLst/>
          </a:prstGeom>
          <a:solidFill>
            <a:srgbClr val="FF3300"/>
          </a:solidFill>
          <a:ln>
            <a:solidFill>
              <a:srgbClr val="92D050">
                <a:alpha val="96000"/>
              </a:srgb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>
            <a:fillRect/>
          </a:stretch>
        </p:blipFill>
        <p:spPr>
          <a:xfrm>
            <a:off x="10896600" y="3505200"/>
            <a:ext cx="804536" cy="7040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38738" y="4603750"/>
            <a:ext cx="8048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006475" y="3508375"/>
            <a:ext cx="4906963" cy="771525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8575" y="3549650"/>
            <a:ext cx="804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11201400" y="0"/>
            <a:ext cx="990600" cy="10735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 animBg="1"/>
      <p:bldP spid="23" grpId="0" animBg="1"/>
      <p:bldP spid="24" grpId="0" animBg="1"/>
      <p:bldP spid="25" grpId="0" animBg="1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265430"/>
            <a:ext cx="363283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</a:p>
        </p:txBody>
      </p:sp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4267200" progId="">
                  <p:embed/>
                </p:oleObj>
              </mc:Choice>
              <mc:Fallback>
                <p:oleObj name="Equation" r:id="rId7" imgW="2743200" imgH="4267200" progId="">
                  <p:embed/>
                  <p:pic>
                    <p:nvPicPr>
                      <p:cNvPr id="450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562475"/>
            <a:ext cx="353695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en-US" sz="5400" i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74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550" y="17463"/>
            <a:ext cx="17081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nip Diagonal Corner Rectangle 8"/>
          <p:cNvSpPr/>
          <p:nvPr/>
        </p:nvSpPr>
        <p:spPr>
          <a:xfrm>
            <a:off x="1525588" y="1447800"/>
            <a:ext cx="8775700" cy="1604963"/>
          </a:xfrm>
          <a:prstGeom prst="snip2Diag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Hai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thẳng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mấy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0" y="4410075"/>
            <a:ext cx="3733800" cy="771525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4419600"/>
            <a:ext cx="3813175" cy="769938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3497263"/>
            <a:ext cx="3809999" cy="769937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105400" y="4419600"/>
            <a:ext cx="885137" cy="764423"/>
          </a:xfrm>
          <a:prstGeom prst="rect">
            <a:avLst/>
          </a:prstGeom>
          <a:solidFill>
            <a:srgbClr val="FF0000"/>
          </a:solidFill>
          <a:ln>
            <a:solidFill>
              <a:srgbClr val="92D050">
                <a:alpha val="96000"/>
              </a:srgb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>
            <a:fillRect/>
          </a:stretch>
        </p:blipFill>
        <p:spPr>
          <a:xfrm>
            <a:off x="10668000" y="4572000"/>
            <a:ext cx="804536" cy="7040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591800" y="3581400"/>
            <a:ext cx="8048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143000" y="3505200"/>
            <a:ext cx="3733800" cy="771525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3581400"/>
            <a:ext cx="804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val 30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11201400" y="0"/>
            <a:ext cx="990600" cy="10735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 animBg="1"/>
      <p:bldP spid="23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265430"/>
            <a:ext cx="320992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</a:p>
        </p:txBody>
      </p:sp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" imgH="4267200" progId="">
                  <p:embed/>
                </p:oleObj>
              </mc:Choice>
              <mc:Fallback>
                <p:oleObj name="Equation" r:id="rId7" imgW="2743200" imgH="4267200" progId="">
                  <p:embed/>
                  <p:pic>
                    <p:nvPicPr>
                      <p:cNvPr id="450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562475"/>
            <a:ext cx="353695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en-US" sz="5400" i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74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550" y="17463"/>
            <a:ext cx="17081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nip Diagonal Corner Rectangle 8"/>
          <p:cNvSpPr/>
          <p:nvPr/>
        </p:nvSpPr>
        <p:spPr>
          <a:xfrm>
            <a:off x="1525588" y="1447800"/>
            <a:ext cx="8775700" cy="1604963"/>
          </a:xfrm>
          <a:prstGeom prst="snip2Diag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đúng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3571875"/>
            <a:ext cx="4648200" cy="771525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4934712"/>
            <a:ext cx="4724400" cy="769938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3497263"/>
            <a:ext cx="4800600" cy="769937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105400" y="3502777"/>
            <a:ext cx="885137" cy="764423"/>
          </a:xfrm>
          <a:prstGeom prst="rect">
            <a:avLst/>
          </a:prstGeom>
          <a:solidFill>
            <a:srgbClr val="FF0000"/>
          </a:solidFill>
          <a:ln>
            <a:solidFill>
              <a:srgbClr val="92D050">
                <a:alpha val="96000"/>
              </a:srgb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>
            <a:fillRect/>
          </a:stretch>
        </p:blipFill>
        <p:spPr>
          <a:xfrm>
            <a:off x="11387464" y="5029200"/>
            <a:ext cx="804536" cy="7040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387138" y="3505200"/>
            <a:ext cx="8048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28600" y="4953000"/>
            <a:ext cx="4648200" cy="771525"/>
          </a:xfrm>
          <a:prstGeom prst="rect">
            <a:avLst/>
          </a:prstGeom>
          <a:solidFill>
            <a:srgbClr val="FFCC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5400" y="5029200"/>
            <a:ext cx="804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val 30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11277600" y="0"/>
            <a:ext cx="914400" cy="8362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11201400" y="-76200"/>
            <a:ext cx="990600" cy="10735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 animBg="1"/>
      <p:bldP spid="23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1508" y="2044005"/>
            <a:ext cx="7990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LUYỆN TẬP 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等线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BD2804-D84E-4DAC-8F09-7EF8AAAA1177}"/>
              </a:ext>
            </a:extLst>
          </p:cNvPr>
          <p:cNvSpPr/>
          <p:nvPr/>
        </p:nvSpPr>
        <p:spPr>
          <a:xfrm>
            <a:off x="487991" y="540891"/>
            <a:ext cx="4942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1: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 ghi Đ, sai ghi S</a:t>
            </a: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3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DB637F-F3D0-4EF0-9F69-167D5DE1070B}"/>
              </a:ext>
            </a:extLst>
          </p:cNvPr>
          <p:cNvSpPr/>
          <p:nvPr/>
        </p:nvSpPr>
        <p:spPr>
          <a:xfrm>
            <a:off x="596348" y="1186863"/>
            <a:ext cx="6546574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AMND, APQD, ABCD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AD song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BC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MN song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DC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PQ song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BC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MN song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AB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6A1C7-669E-4914-BE94-ACB20A73AEBD}"/>
              </a:ext>
            </a:extLst>
          </p:cNvPr>
          <p:cNvSpPr/>
          <p:nvPr/>
        </p:nvSpPr>
        <p:spPr>
          <a:xfrm>
            <a:off x="6771861" y="2768565"/>
            <a:ext cx="702365" cy="66043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C256BD-B730-4F40-9E45-53920121A1F9}"/>
              </a:ext>
            </a:extLst>
          </p:cNvPr>
          <p:cNvSpPr/>
          <p:nvPr/>
        </p:nvSpPr>
        <p:spPr>
          <a:xfrm>
            <a:off x="6791739" y="3581400"/>
            <a:ext cx="702365" cy="66043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702C292-D49B-4039-8E2B-C5D71459D577}"/>
              </a:ext>
            </a:extLst>
          </p:cNvPr>
          <p:cNvSpPr/>
          <p:nvPr/>
        </p:nvSpPr>
        <p:spPr>
          <a:xfrm>
            <a:off x="6777935" y="4431765"/>
            <a:ext cx="702365" cy="66043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F2830ED-32D6-4D62-AD9A-500A8D90E3BE}"/>
              </a:ext>
            </a:extLst>
          </p:cNvPr>
          <p:cNvSpPr/>
          <p:nvPr/>
        </p:nvSpPr>
        <p:spPr>
          <a:xfrm>
            <a:off x="6784561" y="5255625"/>
            <a:ext cx="702365" cy="66043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171428-93EC-383E-EA03-DD4AE55ABE2F}"/>
              </a:ext>
            </a:extLst>
          </p:cNvPr>
          <p:cNvGrpSpPr/>
          <p:nvPr/>
        </p:nvGrpSpPr>
        <p:grpSpPr>
          <a:xfrm>
            <a:off x="8323649" y="1135134"/>
            <a:ext cx="3380360" cy="3266861"/>
            <a:chOff x="8328164" y="644756"/>
            <a:chExt cx="3380360" cy="326686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80B796-E815-4728-BCCC-7AAD5011A453}"/>
                </a:ext>
              </a:extLst>
            </p:cNvPr>
            <p:cNvCxnSpPr>
              <a:cxnSpLocks/>
            </p:cNvCxnSpPr>
            <p:nvPr/>
          </p:nvCxnSpPr>
          <p:spPr>
            <a:xfrm>
              <a:off x="9634054" y="1334293"/>
              <a:ext cx="0" cy="1871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BEF8CD6-BB12-4203-A471-451F037093A5}"/>
                </a:ext>
              </a:extLst>
            </p:cNvPr>
            <p:cNvCxnSpPr>
              <a:cxnSpLocks/>
            </p:cNvCxnSpPr>
            <p:nvPr/>
          </p:nvCxnSpPr>
          <p:spPr>
            <a:xfrm>
              <a:off x="10607538" y="1347021"/>
              <a:ext cx="0" cy="185834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213871-79D0-4A9E-B6D3-C3417E7B9FC1}"/>
                </a:ext>
              </a:extLst>
            </p:cNvPr>
            <p:cNvSpPr/>
            <p:nvPr/>
          </p:nvSpPr>
          <p:spPr>
            <a:xfrm>
              <a:off x="8659468" y="1334293"/>
              <a:ext cx="2770808" cy="18583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F3F5F00-9576-4160-BB2E-1DE01E847BFF}"/>
                </a:ext>
              </a:extLst>
            </p:cNvPr>
            <p:cNvSpPr txBox="1"/>
            <p:nvPr/>
          </p:nvSpPr>
          <p:spPr>
            <a:xfrm>
              <a:off x="8328164" y="700690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EE04CDA-1CEC-4461-91ED-B830B2687032}"/>
                </a:ext>
              </a:extLst>
            </p:cNvPr>
            <p:cNvSpPr txBox="1"/>
            <p:nvPr/>
          </p:nvSpPr>
          <p:spPr>
            <a:xfrm>
              <a:off x="11171230" y="644756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380D1CE-8226-43D2-96BA-D04DFEFC9E44}"/>
                </a:ext>
              </a:extLst>
            </p:cNvPr>
            <p:cNvSpPr txBox="1"/>
            <p:nvPr/>
          </p:nvSpPr>
          <p:spPr>
            <a:xfrm>
              <a:off x="8450532" y="3265286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994DC1-08B5-4E02-978C-62441AD01D06}"/>
                </a:ext>
              </a:extLst>
            </p:cNvPr>
            <p:cNvSpPr txBox="1"/>
            <p:nvPr/>
          </p:nvSpPr>
          <p:spPr>
            <a:xfrm>
              <a:off x="11216081" y="3179907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8E4696C-905E-4594-B235-C41B8121B3C1}"/>
                </a:ext>
              </a:extLst>
            </p:cNvPr>
            <p:cNvSpPr txBox="1"/>
            <p:nvPr/>
          </p:nvSpPr>
          <p:spPr>
            <a:xfrm>
              <a:off x="9375008" y="682103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3C0F74E-E513-4FF2-82DB-F7EA26F2984F}"/>
                </a:ext>
              </a:extLst>
            </p:cNvPr>
            <p:cNvSpPr txBox="1"/>
            <p:nvPr/>
          </p:nvSpPr>
          <p:spPr>
            <a:xfrm>
              <a:off x="9427267" y="3262858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3C529DC-6B76-445B-B455-C9E844105595}"/>
                </a:ext>
              </a:extLst>
            </p:cNvPr>
            <p:cNvSpPr txBox="1"/>
            <p:nvPr/>
          </p:nvSpPr>
          <p:spPr>
            <a:xfrm>
              <a:off x="10348492" y="68159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DA8231E-5245-43C1-8E92-F44915C5C5F7}"/>
                </a:ext>
              </a:extLst>
            </p:cNvPr>
            <p:cNvSpPr txBox="1"/>
            <p:nvPr/>
          </p:nvSpPr>
          <p:spPr>
            <a:xfrm>
              <a:off x="10348492" y="3252539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4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71034-7DA3-4EDC-B715-F103A7704B57}"/>
              </a:ext>
            </a:extLst>
          </p:cNvPr>
          <p:cNvSpPr/>
          <p:nvPr/>
        </p:nvSpPr>
        <p:spPr>
          <a:xfrm>
            <a:off x="440602" y="395117"/>
            <a:ext cx="822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2: </a:t>
            </a:r>
            <a:r>
              <a:rPr lang="en-US" sz="3600" b="1">
                <a:solidFill>
                  <a:srgbClr val="323232"/>
                </a:solidFill>
                <a:latin typeface="Times New Roman" panose="02020603050405020304" pitchFamily="18" charset="0"/>
                <a:ea typeface="Arial Unicode MS"/>
              </a:rPr>
              <a:t>Viết tiếp vào chỗ chấm cho thích hợp: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788B91-BC0F-E1A5-0036-890F69A59137}"/>
              </a:ext>
            </a:extLst>
          </p:cNvPr>
          <p:cNvGrpSpPr/>
          <p:nvPr/>
        </p:nvGrpSpPr>
        <p:grpSpPr>
          <a:xfrm>
            <a:off x="355695" y="1249748"/>
            <a:ext cx="4521505" cy="5120709"/>
            <a:chOff x="219059" y="1342174"/>
            <a:chExt cx="4521505" cy="5120709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0223C37E-2A49-4AFD-A95A-00FAF392E1E5}"/>
                </a:ext>
              </a:extLst>
            </p:cNvPr>
            <p:cNvSpPr/>
            <p:nvPr/>
          </p:nvSpPr>
          <p:spPr>
            <a:xfrm>
              <a:off x="737152" y="3323269"/>
              <a:ext cx="3485322" cy="1643269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FA5E0DC3-119F-4B16-95EB-2F13E1146AB5}"/>
                </a:ext>
              </a:extLst>
            </p:cNvPr>
            <p:cNvSpPr/>
            <p:nvPr/>
          </p:nvSpPr>
          <p:spPr>
            <a:xfrm>
              <a:off x="2479813" y="2019083"/>
              <a:ext cx="1013791" cy="1304186"/>
            </a:xfrm>
            <a:prstGeom prst="rt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04DFC55A-FAD9-4D34-922B-FA3884ABA85F}"/>
                </a:ext>
              </a:extLst>
            </p:cNvPr>
            <p:cNvSpPr/>
            <p:nvPr/>
          </p:nvSpPr>
          <p:spPr>
            <a:xfrm rot="13380375">
              <a:off x="1210828" y="3780029"/>
              <a:ext cx="2537968" cy="2388813"/>
            </a:xfrm>
            <a:prstGeom prst="diagStrip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83AC0F-1AD4-453E-8396-F6F28F4F2230}"/>
                </a:ext>
              </a:extLst>
            </p:cNvPr>
            <p:cNvSpPr txBox="1"/>
            <p:nvPr/>
          </p:nvSpPr>
          <p:spPr>
            <a:xfrm>
              <a:off x="219059" y="4643372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61FBBC-4C8B-4816-B83E-7990DA1E5168}"/>
                </a:ext>
              </a:extLst>
            </p:cNvPr>
            <p:cNvSpPr txBox="1"/>
            <p:nvPr/>
          </p:nvSpPr>
          <p:spPr>
            <a:xfrm>
              <a:off x="1365372" y="5816552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FA7D2A-8EF3-4B5B-92C4-3DCE287B2D20}"/>
                </a:ext>
              </a:extLst>
            </p:cNvPr>
            <p:cNvSpPr txBox="1"/>
            <p:nvPr/>
          </p:nvSpPr>
          <p:spPr>
            <a:xfrm>
              <a:off x="3234558" y="5816551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0C0822-04AA-438D-9141-E9A6DC584EF9}"/>
                </a:ext>
              </a:extLst>
            </p:cNvPr>
            <p:cNvSpPr txBox="1"/>
            <p:nvPr/>
          </p:nvSpPr>
          <p:spPr>
            <a:xfrm>
              <a:off x="4222473" y="4643371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BEDA0ED-4961-47F8-8547-7EF168A4E288}"/>
                </a:ext>
              </a:extLst>
            </p:cNvPr>
            <p:cNvSpPr txBox="1"/>
            <p:nvPr/>
          </p:nvSpPr>
          <p:spPr>
            <a:xfrm>
              <a:off x="1961722" y="283852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3A3563-668B-4EC9-AB80-31D7DA9C01AE}"/>
                </a:ext>
              </a:extLst>
            </p:cNvPr>
            <p:cNvSpPr txBox="1"/>
            <p:nvPr/>
          </p:nvSpPr>
          <p:spPr>
            <a:xfrm>
              <a:off x="2197204" y="1342174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5D9FA7-417B-49E3-8103-DE823887F0C0}"/>
                </a:ext>
              </a:extLst>
            </p:cNvPr>
            <p:cNvSpPr txBox="1"/>
            <p:nvPr/>
          </p:nvSpPr>
          <p:spPr>
            <a:xfrm>
              <a:off x="3565577" y="3000104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75AFCB0-D5BC-4A4B-B28B-C1208FF2A131}"/>
              </a:ext>
            </a:extLst>
          </p:cNvPr>
          <p:cNvSpPr/>
          <p:nvPr/>
        </p:nvSpPr>
        <p:spPr>
          <a:xfrm>
            <a:off x="4886168" y="2427380"/>
            <a:ext cx="701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323232"/>
                </a:solidFill>
                <a:latin typeface="Times New Roman" panose="02020603050405020304" pitchFamily="18" charset="0"/>
                <a:ea typeface="Arial Unicode MS"/>
              </a:rPr>
              <a:t>Các cặp đoạn thẳng song song với nhau có trong hình bên là: ……………………………………………………………………………………………………………….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13F947-3987-4DDE-93D6-EFA95832A853}"/>
              </a:ext>
            </a:extLst>
          </p:cNvPr>
          <p:cNvSpPr/>
          <p:nvPr/>
        </p:nvSpPr>
        <p:spPr>
          <a:xfrm>
            <a:off x="5003393" y="3486938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 và BC;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70B5BD-1471-4D1F-9666-39D4D1414623}"/>
              </a:ext>
            </a:extLst>
          </p:cNvPr>
          <p:cNvSpPr/>
          <p:nvPr/>
        </p:nvSpPr>
        <p:spPr>
          <a:xfrm>
            <a:off x="7324409" y="3486938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 và DF;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A55FFE-6A7E-4F91-9872-BBC02A069420}"/>
              </a:ext>
            </a:extLst>
          </p:cNvPr>
          <p:cNvSpPr/>
          <p:nvPr/>
        </p:nvSpPr>
        <p:spPr>
          <a:xfrm>
            <a:off x="9612215" y="3489025"/>
            <a:ext cx="2287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CD và AF;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2B84E-F6B6-4BC2-BCD2-7478872BED15}"/>
              </a:ext>
            </a:extLst>
          </p:cNvPr>
          <p:cNvSpPr/>
          <p:nvPr/>
        </p:nvSpPr>
        <p:spPr>
          <a:xfrm>
            <a:off x="4924442" y="4065154"/>
            <a:ext cx="231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FG và AD;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D52704-621D-4B13-973B-A030FB089731}"/>
              </a:ext>
            </a:extLst>
          </p:cNvPr>
          <p:cNvSpPr/>
          <p:nvPr/>
        </p:nvSpPr>
        <p:spPr>
          <a:xfrm>
            <a:off x="7276363" y="4062127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FG và BC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蜜蜂手绘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416</Words>
  <Application>Microsoft Office PowerPoint</Application>
  <PresentationFormat>Widescreen</PresentationFormat>
  <Paragraphs>111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Light</vt:lpstr>
      <vt:lpstr>Cambria Math</vt:lpstr>
      <vt:lpstr>Comic Sans MS</vt:lpstr>
      <vt:lpstr>Times New Roman</vt:lpstr>
      <vt:lpstr>UTM A&amp;S Graceland</vt:lpstr>
      <vt:lpstr>Office 主题​​</vt:lpstr>
      <vt:lpstr>1_Office 主题​​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Nguyễn Thị Phương Đông (421000566)</cp:lastModifiedBy>
  <cp:revision>353</cp:revision>
  <dcterms:created xsi:type="dcterms:W3CDTF">2017-07-29T07:01:59Z</dcterms:created>
  <dcterms:modified xsi:type="dcterms:W3CDTF">2023-12-06T07:41:35Z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2023-08-16T15:15:39Z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6fcaf4f0-119d-425c-abf2-a516780d5463</vt:lpwstr>
  </property>
  <property fmtid="{D5CDD505-2E9C-101B-9397-08002B2CF9AE}" pid="7" name="MSIP_Label_defa4170-0d19-0005-0004-bc88714345d2_ActionId">
    <vt:lpwstr>e3b1ba89-d30b-48e6-9237-ba08af18784c</vt:lpwstr>
  </property>
  <property fmtid="{D5CDD505-2E9C-101B-9397-08002B2CF9AE}" pid="8" name="MSIP_Label_defa4170-0d19-0005-0004-bc88714345d2_ContentBits">
    <vt:lpwstr>0</vt:lpwstr>
  </property>
</Properties>
</file>