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0" r:id="rId3"/>
    <p:sldId id="269" r:id="rId4"/>
    <p:sldId id="268" r:id="rId5"/>
    <p:sldId id="267" r:id="rId6"/>
    <p:sldId id="266" r:id="rId7"/>
    <p:sldId id="265" r:id="rId8"/>
    <p:sldId id="264" r:id="rId9"/>
    <p:sldId id="263" r:id="rId10"/>
    <p:sldId id="261" r:id="rId11"/>
    <p:sldId id="260" r:id="rId12"/>
    <p:sldId id="277" r:id="rId13"/>
    <p:sldId id="279" r:id="rId14"/>
    <p:sldId id="280" r:id="rId15"/>
    <p:sldId id="278" r:id="rId16"/>
    <p:sldId id="281" r:id="rId17"/>
    <p:sldId id="282" r:id="rId18"/>
    <p:sldId id="257" r:id="rId19"/>
    <p:sldId id="258" r:id="rId20"/>
    <p:sldId id="262" r:id="rId21"/>
    <p:sldId id="283" r:id="rId22"/>
    <p:sldId id="271" r:id="rId23"/>
    <p:sldId id="272" r:id="rId24"/>
    <p:sldId id="273" r:id="rId25"/>
    <p:sldId id="274" r:id="rId26"/>
    <p:sldId id="284" r:id="rId27"/>
    <p:sldId id="285" r:id="rId2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CA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25329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69891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08777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81864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80170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07470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83926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82929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29896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86127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25398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60818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4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image" Target="../media/image5.jpe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GIF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slide" Target="slide12.xml"/><Relationship Id="rId3" Type="http://schemas.openxmlformats.org/officeDocument/2006/relationships/image" Target="../media/image12.GIF"/><Relationship Id="rId7" Type="http://schemas.openxmlformats.org/officeDocument/2006/relationships/image" Target="../media/image14.GIF"/><Relationship Id="rId12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slide" Target="slide15.xml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GIF"/><Relationship Id="rId7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3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GIF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58822" y="-7222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58822" y="16002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0" y="3276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0" y="47244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8305800" y="8017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8305800" y="1752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8305800" y="37338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8305800" y="5181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703178" y="582595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438400" y="5943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4648200" y="5932595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086600" y="5989639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007" y="4109924"/>
            <a:ext cx="6354763" cy="1274678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15" y="304800"/>
            <a:ext cx="6700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" y="887428"/>
            <a:ext cx="8572500" cy="269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684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52927" cy="5904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1715322"/>
            <a:ext cx="4752528" cy="11079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399" y="3124200"/>
            <a:ext cx="5791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68: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8459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5692" y="2843408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</a:t>
            </a:r>
            <a:r>
              <a:rPr lang="en-US" sz="6600" b="1" dirty="0">
                <a:solidFill>
                  <a:srgbClr val="FF0066"/>
                </a:solidFill>
                <a:latin typeface=".VnAvant" panose="020B7200000000000000" pitchFamily="34" charset="0"/>
              </a:rPr>
              <a:t>     </a:t>
            </a:r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u«ng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52400"/>
            <a:ext cx="8534400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uôn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uông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770196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68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3441" y="205740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-7307" y="2045295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Division 8"/>
          <p:cNvSpPr/>
          <p:nvPr/>
        </p:nvSpPr>
        <p:spPr bwMode="auto">
          <a:xfrm>
            <a:off x="1787770" y="3690714"/>
            <a:ext cx="1365859" cy="274260"/>
          </a:xfrm>
          <a:prstGeom prst="mathDivid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Division 9"/>
          <p:cNvSpPr/>
          <p:nvPr/>
        </p:nvSpPr>
        <p:spPr bwMode="auto">
          <a:xfrm>
            <a:off x="4602398" y="3653136"/>
            <a:ext cx="1365859" cy="274260"/>
          </a:xfrm>
          <a:prstGeom prst="mathDivid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253641" y="4114800"/>
            <a:ext cx="194887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.VnAvant" panose="020B7200000000000000" pitchFamily="34" charset="0"/>
              </a:rPr>
              <a:t>ch</a:t>
            </a:r>
            <a:endParaRPr lang="vi-VN" sz="1400" dirty="0"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191000" y="4114800"/>
            <a:ext cx="19812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</a:t>
            </a:r>
            <a:endParaRPr kumimoji="0" lang="vi-V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253640" y="5192038"/>
            <a:ext cx="3918559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.VnAvant" panose="020B7200000000000000" pitchFamily="34" charset="0"/>
              </a:rPr>
              <a:t>ch</a:t>
            </a:r>
            <a:r>
              <a:rPr lang="en-US" sz="6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uồn</a:t>
            </a:r>
            <a:endParaRPr lang="vi-VN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9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28600"/>
            <a:ext cx="2332704" cy="7325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81200" y="935328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</a:t>
            </a:r>
            <a:r>
              <a:rPr lang="en-US" sz="6600" b="1" dirty="0">
                <a:solidFill>
                  <a:srgbClr val="FF0066"/>
                </a:solidFill>
                <a:latin typeface=".VnAvant" panose="020B7200000000000000" pitchFamily="34" charset="0"/>
              </a:rPr>
              <a:t>     </a:t>
            </a:r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u«ng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242119" y="3128913"/>
            <a:ext cx="3918559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.VnAvant" panose="020B7200000000000000" pitchFamily="34" charset="0"/>
              </a:rPr>
              <a:t>ch</a:t>
            </a:r>
            <a:r>
              <a:rPr lang="en-US" sz="6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uồn</a:t>
            </a:r>
            <a:endParaRPr lang="vi-VN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64040" y="2024535"/>
            <a:ext cx="194887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.VnAvant" panose="020B7200000000000000" pitchFamily="34" charset="0"/>
              </a:rPr>
              <a:t>ch</a:t>
            </a:r>
            <a:endParaRPr lang="vi-VN" sz="1400" dirty="0"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212919" y="2043324"/>
            <a:ext cx="19812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</a:t>
            </a:r>
            <a:endParaRPr kumimoji="0" lang="vi-V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367874" y="4724400"/>
            <a:ext cx="8640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khu«n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muèn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muén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nguån</a:t>
            </a:r>
            <a:endParaRPr lang="en-US" sz="40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buång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000" b="1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luèng</a:t>
            </a:r>
            <a:r>
              <a:rPr lang="en-US" sz="4000" b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thuổng    </a:t>
            </a:r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vu«ng</a:t>
            </a:r>
            <a:endParaRPr lang="en-US" sz="40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1022919" y="5154640"/>
            <a:ext cx="1219200" cy="233313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3194598" y="5190383"/>
            <a:ext cx="1219200" cy="233313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5410200" y="5258696"/>
            <a:ext cx="1219200" cy="233313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7788738" y="5202835"/>
            <a:ext cx="1219200" cy="233313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Minus 13"/>
          <p:cNvSpPr/>
          <p:nvPr/>
        </p:nvSpPr>
        <p:spPr bwMode="auto">
          <a:xfrm>
            <a:off x="533400" y="5931182"/>
            <a:ext cx="1646904" cy="116657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2895600" y="5979306"/>
            <a:ext cx="1646904" cy="116657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Minus 15"/>
          <p:cNvSpPr/>
          <p:nvPr/>
        </p:nvSpPr>
        <p:spPr bwMode="auto">
          <a:xfrm>
            <a:off x="5337226" y="5983463"/>
            <a:ext cx="1646904" cy="116657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7423799" y="5931182"/>
            <a:ext cx="1646904" cy="116657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47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SO0061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32" y="7937"/>
            <a:ext cx="19050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8915400" y="685800"/>
            <a:ext cx="0" cy="5334000"/>
          </a:xfrm>
          <a:prstGeom prst="line">
            <a:avLst/>
          </a:prstGeom>
          <a:noFill/>
          <a:ln w="76200" cmpd="tri">
            <a:solidFill>
              <a:srgbClr val="FB7DE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152400" y="1066800"/>
            <a:ext cx="0" cy="5334000"/>
          </a:xfrm>
          <a:prstGeom prst="line">
            <a:avLst/>
          </a:prstGeom>
          <a:noFill/>
          <a:ln w="76200" cmpd="tri">
            <a:solidFill>
              <a:srgbClr val="FB7DE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83967" y="2164375"/>
            <a:ext cx="1905000" cy="1295400"/>
            <a:chOff x="1344" y="1584"/>
            <a:chExt cx="1200" cy="864"/>
          </a:xfrm>
        </p:grpSpPr>
        <p:pic>
          <p:nvPicPr>
            <p:cNvPr id="7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584"/>
              <a:ext cx="1104" cy="8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536" y="1776"/>
              <a:ext cx="1008" cy="5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25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4400" b="1" dirty="0" err="1">
                  <a:solidFill>
                    <a:schemeClr val="tx1"/>
                  </a:solidFill>
                  <a:latin typeface="Times New Roman" pitchFamily="18" charset="0"/>
                </a:rPr>
                <a:t>cuộn</a:t>
              </a:r>
              <a:endParaRPr lang="en-US" altLang="vi-VN" sz="4400" b="1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1905000" y="167481"/>
            <a:ext cx="58674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Trò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chơi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altLang="vi-VN" sz="3200" b="1" dirty="0">
                <a:solidFill>
                  <a:srgbClr val="CC00CC"/>
                </a:solidFill>
                <a:latin typeface="Times New Roman" pitchFamily="18" charset="0"/>
              </a:rPr>
              <a:t>Ai </a:t>
            </a:r>
            <a:r>
              <a:rPr lang="en-US" altLang="vi-VN" sz="3200" b="1" dirty="0" err="1">
                <a:solidFill>
                  <a:srgbClr val="CC00CC"/>
                </a:solidFill>
                <a:latin typeface="Times New Roman" pitchFamily="18" charset="0"/>
              </a:rPr>
              <a:t>thông</a:t>
            </a:r>
            <a:r>
              <a:rPr lang="en-US" altLang="vi-VN" sz="3200" b="1" dirty="0">
                <a:solidFill>
                  <a:srgbClr val="CC00CC"/>
                </a:solidFill>
                <a:latin typeface="Times New Roman" pitchFamily="18" charset="0"/>
              </a:rPr>
              <a:t> minh </a:t>
            </a:r>
            <a:r>
              <a:rPr lang="en-US" altLang="vi-VN" sz="3200" b="1" dirty="0" err="1">
                <a:solidFill>
                  <a:srgbClr val="CC00CC"/>
                </a:solidFill>
                <a:latin typeface="Times New Roman" pitchFamily="18" charset="0"/>
              </a:rPr>
              <a:t>hơn</a:t>
            </a:r>
            <a:endParaRPr lang="en-US" altLang="vi-VN" sz="3200" b="1" dirty="0">
              <a:solidFill>
                <a:srgbClr val="CC00CC"/>
              </a:solidFill>
              <a:latin typeface="Times New Roman" pitchFamily="18" charset="0"/>
            </a:endParaRPr>
          </a:p>
        </p:txBody>
      </p: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7162800" y="4572000"/>
            <a:ext cx="1752600" cy="1304925"/>
            <a:chOff x="1392" y="1624"/>
            <a:chExt cx="1104" cy="822"/>
          </a:xfrm>
        </p:grpSpPr>
        <p:pic>
          <p:nvPicPr>
            <p:cNvPr id="11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624"/>
              <a:ext cx="1056" cy="82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32"/>
            <p:cNvSpPr txBox="1">
              <a:spLocks noChangeArrowheads="1"/>
            </p:cNvSpPr>
            <p:nvPr/>
          </p:nvSpPr>
          <p:spPr bwMode="auto">
            <a:xfrm>
              <a:off x="1392" y="1784"/>
              <a:ext cx="100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25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4400" b="1" dirty="0" err="1">
                  <a:solidFill>
                    <a:schemeClr val="tx1"/>
                  </a:solidFill>
                  <a:latin typeface="Times New Roman" pitchFamily="18" charset="0"/>
                </a:rPr>
                <a:t>dây</a:t>
              </a:r>
              <a:endParaRPr lang="en-US" altLang="vi-VN" sz="4400" b="1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" name="Group 73"/>
          <p:cNvGrpSpPr>
            <a:grpSpLocks/>
          </p:cNvGrpSpPr>
          <p:nvPr/>
        </p:nvGrpSpPr>
        <p:grpSpPr bwMode="auto">
          <a:xfrm>
            <a:off x="239604" y="4397375"/>
            <a:ext cx="1447800" cy="1371600"/>
            <a:chOff x="1920" y="2544"/>
            <a:chExt cx="912" cy="1008"/>
          </a:xfrm>
        </p:grpSpPr>
        <p:pic>
          <p:nvPicPr>
            <p:cNvPr id="1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544"/>
              <a:ext cx="912" cy="100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39"/>
            <p:cNvSpPr txBox="1">
              <a:spLocks noChangeArrowheads="1"/>
            </p:cNvSpPr>
            <p:nvPr/>
          </p:nvSpPr>
          <p:spPr bwMode="auto">
            <a:xfrm>
              <a:off x="2496" y="2688"/>
              <a:ext cx="29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25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4400" b="1" dirty="0">
                  <a:solidFill>
                    <a:schemeClr val="tx1"/>
                  </a:solidFill>
                  <a:latin typeface="Times New Roman" pitchFamily="18" charset="0"/>
                </a:rPr>
                <a:t>ý</a:t>
              </a:r>
            </a:p>
          </p:txBody>
        </p:sp>
      </p:grpSp>
      <p:grpSp>
        <p:nvGrpSpPr>
          <p:cNvPr id="16" name="Group 72"/>
          <p:cNvGrpSpPr>
            <a:grpSpLocks/>
          </p:cNvGrpSpPr>
          <p:nvPr/>
        </p:nvGrpSpPr>
        <p:grpSpPr bwMode="auto">
          <a:xfrm>
            <a:off x="7162800" y="1988888"/>
            <a:ext cx="2362200" cy="1473200"/>
            <a:chOff x="2830" y="2528"/>
            <a:chExt cx="1586" cy="928"/>
          </a:xfrm>
        </p:grpSpPr>
        <p:pic>
          <p:nvPicPr>
            <p:cNvPr id="17" name="Picture 7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" y="2528"/>
              <a:ext cx="1122" cy="92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42"/>
            <p:cNvSpPr txBox="1">
              <a:spLocks noChangeArrowheads="1"/>
            </p:cNvSpPr>
            <p:nvPr/>
          </p:nvSpPr>
          <p:spPr bwMode="auto">
            <a:xfrm>
              <a:off x="2832" y="2672"/>
              <a:ext cx="158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25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4400" b="1" dirty="0" err="1">
                  <a:solidFill>
                    <a:schemeClr val="tx1"/>
                  </a:solidFill>
                  <a:latin typeface="Times New Roman" pitchFamily="18" charset="0"/>
                </a:rPr>
                <a:t>muốn</a:t>
              </a:r>
              <a:endParaRPr lang="en-US" altLang="vi-VN" sz="4400" b="1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19" name="AutoShape 2" descr="Bài 19. Đặc điểm bên ngoài của lá | Học trực tuyế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16"/>
          <a:stretch/>
        </p:blipFill>
        <p:spPr bwMode="auto">
          <a:xfrm>
            <a:off x="2275129" y="1745275"/>
            <a:ext cx="2058444" cy="171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4" t="6789" r="13386"/>
          <a:stretch/>
        </p:blipFill>
        <p:spPr bwMode="auto">
          <a:xfrm>
            <a:off x="4771225" y="4572000"/>
            <a:ext cx="2229633" cy="1317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2306921" y="2583359"/>
            <a:ext cx="19060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</a:rPr>
              <a:t>cuống</a:t>
            </a:r>
            <a:endParaRPr lang="en-US" altLang="vi-VN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648200" y="5159375"/>
            <a:ext cx="1600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</a:rPr>
              <a:t>lá</a:t>
            </a:r>
            <a:endParaRPr lang="en-US" altLang="vi-VN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5" r="60221"/>
          <a:stretch/>
        </p:blipFill>
        <p:spPr bwMode="auto">
          <a:xfrm>
            <a:off x="2133600" y="4572000"/>
            <a:ext cx="2042875" cy="13374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7" t="21328"/>
          <a:stretch/>
        </p:blipFill>
        <p:spPr bwMode="auto">
          <a:xfrm>
            <a:off x="5027340" y="2077625"/>
            <a:ext cx="1717404" cy="12957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2036567" y="4797201"/>
            <a:ext cx="228761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</a:rPr>
              <a:t>chuông</a:t>
            </a:r>
            <a:endParaRPr lang="en-US" altLang="vi-VN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4838700" y="2682893"/>
            <a:ext cx="19060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</a:rPr>
              <a:t>chùa</a:t>
            </a:r>
            <a:endParaRPr lang="en-US" altLang="vi-VN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21" name="Straight Connector 20"/>
          <p:cNvCxnSpPr>
            <a:stCxn id="7" idx="2"/>
            <a:endCxn id="12" idx="0"/>
          </p:cNvCxnSpPr>
          <p:nvPr/>
        </p:nvCxnSpPr>
        <p:spPr bwMode="auto">
          <a:xfrm>
            <a:off x="1160267" y="3459775"/>
            <a:ext cx="6802633" cy="13662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>
            <a:stCxn id="22" idx="2"/>
            <a:endCxn id="8196" idx="0"/>
          </p:cNvCxnSpPr>
          <p:nvPr/>
        </p:nvCxnSpPr>
        <p:spPr bwMode="auto">
          <a:xfrm>
            <a:off x="3259943" y="3352800"/>
            <a:ext cx="2626099" cy="121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>
            <a:stCxn id="14" idx="0"/>
            <a:endCxn id="17" idx="2"/>
          </p:cNvCxnSpPr>
          <p:nvPr/>
        </p:nvCxnSpPr>
        <p:spPr bwMode="auto">
          <a:xfrm flipV="1">
            <a:off x="963504" y="3462088"/>
            <a:ext cx="7034854" cy="9352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>
            <a:stCxn id="8197" idx="0"/>
            <a:endCxn id="27" idx="2"/>
          </p:cNvCxnSpPr>
          <p:nvPr/>
        </p:nvCxnSpPr>
        <p:spPr bwMode="auto">
          <a:xfrm flipV="1">
            <a:off x="3155038" y="3452334"/>
            <a:ext cx="2636684" cy="11196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7" name="Group 36"/>
          <p:cNvGrpSpPr/>
          <p:nvPr/>
        </p:nvGrpSpPr>
        <p:grpSpPr>
          <a:xfrm>
            <a:off x="-57575" y="160338"/>
            <a:ext cx="1744979" cy="808704"/>
            <a:chOff x="228600" y="228600"/>
            <a:chExt cx="2332704" cy="838200"/>
          </a:xfrm>
        </p:grpSpPr>
        <p:sp>
          <p:nvSpPr>
            <p:cNvPr id="38" name="Rounded Rectangle 37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Đọ</a:t>
              </a:r>
              <a:r>
                <a:rPr lang="en-US" sz="3600" b="1" dirty="0" err="1">
                  <a:solidFill>
                    <a:schemeClr val="bg1"/>
                  </a:solidFill>
                </a:rPr>
                <a:t>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003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1905000" y="167481"/>
            <a:ext cx="58674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Trò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chơi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altLang="vi-VN" sz="3200" b="1" dirty="0">
                <a:solidFill>
                  <a:srgbClr val="CC00CC"/>
                </a:solidFill>
                <a:latin typeface="Times New Roman" pitchFamily="18" charset="0"/>
              </a:rPr>
              <a:t>Ai </a:t>
            </a:r>
            <a:r>
              <a:rPr lang="en-US" altLang="vi-VN" sz="3200" b="1" dirty="0" err="1">
                <a:solidFill>
                  <a:srgbClr val="CC00CC"/>
                </a:solidFill>
                <a:latin typeface="Times New Roman" pitchFamily="18" charset="0"/>
              </a:rPr>
              <a:t>thông</a:t>
            </a:r>
            <a:r>
              <a:rPr lang="en-US" altLang="vi-VN" sz="3200" b="1" dirty="0">
                <a:solidFill>
                  <a:srgbClr val="CC00CC"/>
                </a:solidFill>
                <a:latin typeface="Times New Roman" pitchFamily="18" charset="0"/>
              </a:rPr>
              <a:t> minh </a:t>
            </a:r>
            <a:r>
              <a:rPr lang="en-US" altLang="vi-VN" sz="3200" b="1" dirty="0" err="1">
                <a:solidFill>
                  <a:srgbClr val="CC00CC"/>
                </a:solidFill>
                <a:latin typeface="Times New Roman" pitchFamily="18" charset="0"/>
              </a:rPr>
              <a:t>hơn</a:t>
            </a:r>
            <a:endParaRPr lang="en-US" altLang="vi-VN" sz="3200" b="1" dirty="0">
              <a:solidFill>
                <a:srgbClr val="CC00CC"/>
              </a:solidFill>
              <a:latin typeface="Times New Roman" pitchFamily="18" charset="0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33400" y="1143000"/>
            <a:ext cx="3733800" cy="2438400"/>
            <a:chOff x="192" y="1035"/>
            <a:chExt cx="2352" cy="1536"/>
          </a:xfrm>
        </p:grpSpPr>
        <p:pic>
          <p:nvPicPr>
            <p:cNvPr id="4" name="Picture 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35"/>
              <a:ext cx="2352" cy="153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28"/>
            <p:cNvSpPr txBox="1">
              <a:spLocks noChangeArrowheads="1"/>
            </p:cNvSpPr>
            <p:nvPr/>
          </p:nvSpPr>
          <p:spPr bwMode="auto">
            <a:xfrm>
              <a:off x="192" y="1344"/>
              <a:ext cx="2352" cy="6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25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6000" b="1" dirty="0" err="1">
                  <a:solidFill>
                    <a:srgbClr val="FFFF00"/>
                  </a:solidFill>
                  <a:latin typeface="Times New Roman" pitchFamily="18" charset="0"/>
                </a:rPr>
                <a:t>cuộn</a:t>
              </a:r>
              <a:r>
                <a:rPr lang="en-US" altLang="vi-VN" sz="6000" b="1" dirty="0">
                  <a:solidFill>
                    <a:srgbClr val="FFFF00"/>
                  </a:solidFill>
                  <a:latin typeface="Times New Roman" pitchFamily="18" charset="0"/>
                </a:rPr>
                <a:t> </a:t>
              </a:r>
              <a:r>
                <a:rPr lang="en-US" altLang="vi-VN" sz="6000" b="1" dirty="0" err="1">
                  <a:solidFill>
                    <a:srgbClr val="FFFF00"/>
                  </a:solidFill>
                  <a:latin typeface="Times New Roman" pitchFamily="18" charset="0"/>
                </a:rPr>
                <a:t>dây</a:t>
              </a:r>
              <a:endParaRPr lang="en-US" altLang="vi-VN" sz="6000" b="1" dirty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838200" y="4191000"/>
            <a:ext cx="3733800" cy="2286000"/>
            <a:chOff x="288" y="1179"/>
            <a:chExt cx="2352" cy="1440"/>
          </a:xfrm>
        </p:grpSpPr>
        <p:pic>
          <p:nvPicPr>
            <p:cNvPr id="7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179"/>
              <a:ext cx="2352" cy="14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25"/>
            <p:cNvSpPr txBox="1">
              <a:spLocks noChangeArrowheads="1"/>
            </p:cNvSpPr>
            <p:nvPr/>
          </p:nvSpPr>
          <p:spPr bwMode="auto">
            <a:xfrm>
              <a:off x="576" y="1440"/>
              <a:ext cx="1824" cy="6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25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6000" b="1" dirty="0">
                  <a:solidFill>
                    <a:srgbClr val="0033CC"/>
                  </a:solidFill>
                  <a:latin typeface="Times New Roman" pitchFamily="18" charset="0"/>
                </a:rPr>
                <a:t>ý </a:t>
              </a:r>
              <a:r>
                <a:rPr lang="en-US" altLang="vi-VN" sz="6000" b="1" dirty="0" err="1">
                  <a:solidFill>
                    <a:srgbClr val="0033CC"/>
                  </a:solidFill>
                  <a:latin typeface="Times New Roman" pitchFamily="18" charset="0"/>
                </a:rPr>
                <a:t>muốn</a:t>
              </a:r>
              <a:endParaRPr lang="en-US" altLang="vi-VN" sz="6000" b="1" dirty="0">
                <a:solidFill>
                  <a:srgbClr val="0033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295400"/>
            <a:ext cx="3346015" cy="2233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3425607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4644807" y="1595033"/>
            <a:ext cx="3733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6000" b="1" dirty="0">
                <a:solidFill>
                  <a:srgbClr val="FFFF00"/>
                </a:solidFill>
                <a:latin typeface="Times New Roman" pitchFamily="18" charset="0"/>
              </a:rPr>
              <a:t>c</a:t>
            </a:r>
            <a:r>
              <a:rPr lang="en-US" altLang="vi-VN" sz="6000" b="1">
                <a:solidFill>
                  <a:srgbClr val="FFFF00"/>
                </a:solidFill>
                <a:latin typeface="Times New Roman" pitchFamily="18" charset="0"/>
              </a:rPr>
              <a:t>huông </a:t>
            </a:r>
            <a:r>
              <a:rPr lang="en-US" altLang="vi-VN" sz="6000" b="1" dirty="0" err="1">
                <a:solidFill>
                  <a:srgbClr val="FFFF00"/>
                </a:solidFill>
                <a:latin typeface="Times New Roman" pitchFamily="18" charset="0"/>
              </a:rPr>
              <a:t>chùa</a:t>
            </a:r>
            <a:endParaRPr lang="en-US" altLang="vi-VN" sz="6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4953000" y="4755586"/>
            <a:ext cx="323171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6000" b="1" dirty="0">
                <a:solidFill>
                  <a:srgbClr val="0033CC"/>
                </a:solidFill>
                <a:latin typeface="Times New Roman" pitchFamily="18" charset="0"/>
              </a:rPr>
              <a:t>c</a:t>
            </a:r>
            <a:r>
              <a:rPr lang="en-US" altLang="vi-VN" sz="6000" b="1">
                <a:solidFill>
                  <a:srgbClr val="0033CC"/>
                </a:solidFill>
                <a:latin typeface="Times New Roman" pitchFamily="18" charset="0"/>
              </a:rPr>
              <a:t>uống </a:t>
            </a:r>
            <a:r>
              <a:rPr lang="en-US" altLang="vi-VN" sz="6000" b="1" dirty="0" err="1">
                <a:solidFill>
                  <a:srgbClr val="0033CC"/>
                </a:solidFill>
                <a:latin typeface="Times New Roman" pitchFamily="18" charset="0"/>
              </a:rPr>
              <a:t>lá</a:t>
            </a:r>
            <a:endParaRPr lang="en-US" altLang="vi-VN" sz="60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53" y="2305"/>
            <a:ext cx="1968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350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6108" r="8017" b="10390"/>
          <a:stretch/>
        </p:blipFill>
        <p:spPr bwMode="auto">
          <a:xfrm>
            <a:off x="1066800" y="287035"/>
            <a:ext cx="3124200" cy="2667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968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68934"/>
            <a:ext cx="2971800" cy="2732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D:\Users\TV1-T1\1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7" t="59361" r="9655" b="33105"/>
          <a:stretch/>
        </p:blipFill>
        <p:spPr bwMode="auto">
          <a:xfrm>
            <a:off x="3499111" y="3884303"/>
            <a:ext cx="2742678" cy="21998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584" y="3323044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cuén</a:t>
            </a:r>
            <a:r>
              <a:rPr lang="en-US" sz="54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chØ</a:t>
            </a:r>
            <a:endParaRPr lang="en-US" sz="54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0450" y="3250920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buồng</a:t>
            </a:r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chuối</a:t>
            </a:r>
            <a:endParaRPr lang="en-US" sz="5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0" y="586636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chuông</a:t>
            </a:r>
            <a:endParaRPr lang="en-US" sz="5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inus 1"/>
          <p:cNvSpPr/>
          <p:nvPr/>
        </p:nvSpPr>
        <p:spPr bwMode="auto">
          <a:xfrm>
            <a:off x="501984" y="3988969"/>
            <a:ext cx="2063750" cy="370561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4908501" y="3886200"/>
            <a:ext cx="2316894" cy="370561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4848679" y="6532288"/>
            <a:ext cx="2316894" cy="370561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36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53853"/>
            <a:ext cx="541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</a:t>
            </a:r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     </a:t>
            </a:r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u«ng</a:t>
            </a:r>
            <a:endParaRPr lang="en-US" sz="4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53" y="2305"/>
            <a:ext cx="1968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2240032" y="984369"/>
            <a:ext cx="194887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.VnAvant" panose="020B7200000000000000" pitchFamily="34" charset="0"/>
              </a:rPr>
              <a:t>ch</a:t>
            </a:r>
            <a:endParaRPr lang="vi-VN" sz="1400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88911" y="979182"/>
            <a:ext cx="19812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</a:t>
            </a:r>
            <a:endParaRPr kumimoji="0" lang="vi-V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277648" y="2051169"/>
            <a:ext cx="3918559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.VnAvant" panose="020B7200000000000000" pitchFamily="34" charset="0"/>
              </a:rPr>
              <a:t>ch</a:t>
            </a:r>
            <a:r>
              <a:rPr lang="en-US" sz="6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uồn</a:t>
            </a:r>
            <a:endParaRPr lang="vi-VN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7"/>
          <p:cNvSpPr txBox="1"/>
          <p:nvPr/>
        </p:nvSpPr>
        <p:spPr>
          <a:xfrm>
            <a:off x="367874" y="3284983"/>
            <a:ext cx="8640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khu«n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muèn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muén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nguån</a:t>
            </a:r>
            <a:endParaRPr lang="en-US" sz="40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buång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luèng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thuång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vu«ng</a:t>
            </a:r>
            <a:endParaRPr lang="en-US" sz="40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8" name="Minus 7"/>
          <p:cNvSpPr/>
          <p:nvPr/>
        </p:nvSpPr>
        <p:spPr bwMode="auto">
          <a:xfrm>
            <a:off x="945676" y="3761421"/>
            <a:ext cx="1219200" cy="185281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Minus 8"/>
          <p:cNvSpPr/>
          <p:nvPr/>
        </p:nvSpPr>
        <p:spPr bwMode="auto">
          <a:xfrm>
            <a:off x="3214471" y="3761422"/>
            <a:ext cx="1219200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5410200" y="3854061"/>
            <a:ext cx="1219200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7788738" y="3821182"/>
            <a:ext cx="1219200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675362" y="4515782"/>
            <a:ext cx="1489514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2910754" y="4458782"/>
            <a:ext cx="1489514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Minus 13"/>
          <p:cNvSpPr/>
          <p:nvPr/>
        </p:nvSpPr>
        <p:spPr bwMode="auto">
          <a:xfrm>
            <a:off x="5410200" y="4491662"/>
            <a:ext cx="1489514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7518424" y="4479136"/>
            <a:ext cx="1489514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26" y="4834823"/>
            <a:ext cx="1721250" cy="54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276" y="4701062"/>
            <a:ext cx="1345983" cy="56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691" y="4688564"/>
            <a:ext cx="1487506" cy="63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60917" y="5764832"/>
            <a:ext cx="319404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buồng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chuối</a:t>
            </a:r>
            <a:endParaRPr lang="en-US" sz="4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5764832"/>
            <a:ext cx="2263593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cuộn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endParaRPr lang="en-US" sz="4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5566" y="5759201"/>
            <a:ext cx="271608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chuông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88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/>
      <p:bldP spid="7" grpId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0718632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7674" y="1447800"/>
            <a:ext cx="6703325" cy="4343399"/>
          </a:xfrm>
          <a:prstGeom prst="rect">
            <a:avLst/>
          </a:prstGeom>
        </p:spPr>
      </p:pic>
      <p:pic>
        <p:nvPicPr>
          <p:cNvPr id="3" name="Picture 26" descr="2590374087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0" y="627190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6" descr="2590374087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0" y="161871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2590374087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325" y="605387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2590374087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1870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-61219" y="1262520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260959" y="2743200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8153400" y="2727542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8266444" y="1283998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9467" y="143722"/>
            <a:ext cx="395973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1" i="0" u="none" strike="noStrike" kern="1200" cap="none" spc="0" normalizeH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giãn</a:t>
            </a:r>
            <a:r>
              <a:rPr kumimoji="0" lang="en-US" sz="5400" b="1" i="0" u="none" strike="noStrike" kern="1200" cap="none" spc="0" normalizeH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</a:rPr>
              <a:t>nào</a:t>
            </a:r>
            <a:endParaRPr lang="vi-VN" sz="5400" b="1" cap="none" spc="0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9570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4" name="u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71600"/>
            <a:ext cx="6324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04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u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71600"/>
            <a:ext cx="807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46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phong-nen-powerpoint-de-thuong-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8600" cy="6804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447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Hãy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giúp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các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con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vật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đáng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yêu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dưới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đáy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đại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</a:rPr>
              <a:t>dương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nhé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!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40008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22904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95" y="304799"/>
            <a:ext cx="4762500" cy="160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28600" y="2286000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399" y="2895600"/>
            <a:ext cx="15985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cuộn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3657600" y="2923256"/>
            <a:ext cx="20778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buồng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6324600" y="2925343"/>
            <a:ext cx="24032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chuông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36121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534400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uôc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uôt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8712" y="823474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68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1200"/>
            <a:ext cx="8352927" cy="4800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24931" r="8028" b="34093"/>
          <a:stretch/>
        </p:blipFill>
        <p:spPr bwMode="auto">
          <a:xfrm>
            <a:off x="2125716" y="3276600"/>
            <a:ext cx="4435367" cy="14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90061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1000" y="122904"/>
            <a:ext cx="2209800" cy="715296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 bwMode="auto">
          <a:xfrm>
            <a:off x="6823554" y="67935"/>
            <a:ext cx="2209800" cy="1210596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76200" y="2369376"/>
            <a:ext cx="895715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17153" y="2361409"/>
            <a:ext cx="13516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uôn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7800" y="2361408"/>
            <a:ext cx="1694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uông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3592881"/>
            <a:ext cx="28184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cuộn chỉ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77912" y="3581399"/>
            <a:ext cx="42258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chuông chùa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2312"/>
            <a:ext cx="2514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6324600" y="5029200"/>
            <a:ext cx="2556354" cy="1573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842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2338"/>
            <a:ext cx="7267575" cy="2292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4360" y="2573055"/>
            <a:ext cx="8136904" cy="39703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     </a:t>
            </a:r>
            <a:r>
              <a:rPr lang="en-US" sz="3600" b="1" dirty="0" err="1">
                <a:latin typeface="UTM Avo" panose="02040603050506020204" pitchFamily="18" charset="0"/>
              </a:rPr>
              <a:t>Trời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sắp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mưa</a:t>
            </a:r>
            <a:r>
              <a:rPr lang="en-US" sz="3600" b="1" dirty="0"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</a:rPr>
              <a:t>Chuồn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chuồn</a:t>
            </a:r>
            <a:r>
              <a:rPr lang="en-US" sz="3600" b="1" dirty="0">
                <a:latin typeface="UTM Avo" panose="02040603050506020204" pitchFamily="18" charset="0"/>
              </a:rPr>
              <a:t> bay </a:t>
            </a:r>
            <a:r>
              <a:rPr lang="en-US" sz="3600" b="1" dirty="0" err="1">
                <a:latin typeface="UTM Avo" panose="02040603050506020204" pitchFamily="18" charset="0"/>
              </a:rPr>
              <a:t>thấp</a:t>
            </a:r>
            <a:r>
              <a:rPr lang="en-US" sz="3600" b="1" dirty="0"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latin typeface="UTM Avo" panose="02040603050506020204" pitchFamily="18" charset="0"/>
              </a:rPr>
              <a:t>Bầu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trời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đen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kịt</a:t>
            </a:r>
            <a:r>
              <a:rPr lang="en-US" sz="3600" b="1" dirty="0"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latin typeface="UTM Avo" panose="02040603050506020204" pitchFamily="18" charset="0"/>
              </a:rPr>
              <a:t>Gió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thổi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mạnh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cuốn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theo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đám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lá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khô</a:t>
            </a:r>
            <a:r>
              <a:rPr lang="en-US" sz="3600" b="1" dirty="0"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latin typeface="UTM Avo" panose="02040603050506020204" pitchFamily="18" charset="0"/>
              </a:rPr>
              <a:t>Rồi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mưa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ào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ào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trút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xuống</a:t>
            </a:r>
            <a:r>
              <a:rPr lang="en-US" sz="3600" b="1" dirty="0">
                <a:latin typeface="UTM Avo" panose="02040603050506020204" pitchFamily="18" charset="0"/>
              </a:rPr>
              <a:t>.</a:t>
            </a:r>
          </a:p>
          <a:p>
            <a:r>
              <a:rPr lang="en-US" sz="3600" b="1" dirty="0">
                <a:latin typeface="UTM Avo" panose="02040603050506020204" pitchFamily="18" charset="0"/>
              </a:rPr>
              <a:t>    </a:t>
            </a:r>
            <a:r>
              <a:rPr lang="en-US" sz="3600" b="1" dirty="0" err="1">
                <a:latin typeface="UTM Avo" panose="02040603050506020204" pitchFamily="18" charset="0"/>
              </a:rPr>
              <a:t>Mưa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tạnh</a:t>
            </a:r>
            <a:r>
              <a:rPr lang="en-US" sz="3600" b="1" dirty="0"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hạt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mưa</a:t>
            </a:r>
            <a:r>
              <a:rPr lang="en-US" sz="3600" b="1" dirty="0">
                <a:latin typeface="UTM Avo" panose="02040603050506020204" pitchFamily="18" charset="0"/>
              </a:rPr>
              <a:t> long </a:t>
            </a:r>
            <a:r>
              <a:rPr lang="en-US" sz="3600" b="1" dirty="0" err="1">
                <a:latin typeface="UTM Avo" panose="02040603050506020204" pitchFamily="18" charset="0"/>
              </a:rPr>
              <a:t>lanh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đọng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trên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các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cuống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lá</a:t>
            </a:r>
            <a:r>
              <a:rPr lang="en-US" sz="3600" b="1" dirty="0"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latin typeface="UTM Avo" panose="02040603050506020204" pitchFamily="18" charset="0"/>
              </a:rPr>
              <a:t>Bầu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trời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trong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xanh</a:t>
            </a:r>
            <a:r>
              <a:rPr lang="en-US" sz="3600" b="1" dirty="0"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</a:rPr>
              <a:t>không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khí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mát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mẻ</a:t>
            </a:r>
            <a:r>
              <a:rPr lang="en-US" sz="3600" b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9569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360" y="2743200"/>
            <a:ext cx="8136904" cy="36009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     </a:t>
            </a:r>
            <a:r>
              <a:rPr lang="en-US" sz="3200" b="1" dirty="0" err="1">
                <a:latin typeface="UTM Avo" panose="02040603050506020204" pitchFamily="18" charset="0"/>
              </a:rPr>
              <a:t>Trời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sắp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mưa</a:t>
            </a:r>
            <a:r>
              <a:rPr lang="en-US" sz="3200" b="1" dirty="0">
                <a:latin typeface="UTM Avo" panose="02040603050506020204" pitchFamily="18" charset="0"/>
              </a:rPr>
              <a:t>.   </a:t>
            </a:r>
            <a:r>
              <a:rPr lang="en-US" sz="3200" b="1" dirty="0" err="1">
                <a:latin typeface="UTM Avo" panose="02040603050506020204" pitchFamily="18" charset="0"/>
              </a:rPr>
              <a:t>Chuồn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chuồn</a:t>
            </a:r>
            <a:r>
              <a:rPr lang="en-US" sz="3200" b="1" dirty="0">
                <a:latin typeface="UTM Avo" panose="02040603050506020204" pitchFamily="18" charset="0"/>
              </a:rPr>
              <a:t> bay </a:t>
            </a:r>
            <a:r>
              <a:rPr lang="en-US" sz="3200" b="1" dirty="0" err="1">
                <a:latin typeface="UTM Avo" panose="02040603050506020204" pitchFamily="18" charset="0"/>
              </a:rPr>
              <a:t>thấp</a:t>
            </a:r>
            <a:r>
              <a:rPr lang="en-US" sz="3200" b="1" dirty="0">
                <a:latin typeface="UTM Avo" panose="02040603050506020204" pitchFamily="18" charset="0"/>
              </a:rPr>
              <a:t>.  </a:t>
            </a:r>
            <a:r>
              <a:rPr lang="en-US" sz="3200" b="1" dirty="0" err="1">
                <a:latin typeface="UTM Avo" panose="02040603050506020204" pitchFamily="18" charset="0"/>
              </a:rPr>
              <a:t>Bầu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trời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đen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kịt</a:t>
            </a:r>
            <a:r>
              <a:rPr lang="en-US" sz="3200" b="1" dirty="0">
                <a:latin typeface="UTM Avo" panose="02040603050506020204" pitchFamily="18" charset="0"/>
              </a:rPr>
              <a:t>.   </a:t>
            </a:r>
            <a:r>
              <a:rPr lang="en-US" sz="3200" b="1" dirty="0" err="1">
                <a:latin typeface="UTM Avo" panose="02040603050506020204" pitchFamily="18" charset="0"/>
              </a:rPr>
              <a:t>Gió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thổi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mạnh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cuốn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theo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đám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lá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khô</a:t>
            </a:r>
            <a:r>
              <a:rPr lang="en-US" sz="3200" b="1" dirty="0">
                <a:latin typeface="UTM Avo" panose="02040603050506020204" pitchFamily="18" charset="0"/>
              </a:rPr>
              <a:t>.   </a:t>
            </a:r>
            <a:r>
              <a:rPr lang="en-US" sz="3200" b="1" dirty="0" err="1">
                <a:latin typeface="UTM Avo" panose="02040603050506020204" pitchFamily="18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mưa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ào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ào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trút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xuống</a:t>
            </a:r>
            <a:r>
              <a:rPr lang="en-US" sz="3200" b="1" dirty="0">
                <a:latin typeface="UTM Avo" panose="02040603050506020204" pitchFamily="18" charset="0"/>
              </a:rPr>
              <a:t>.</a:t>
            </a:r>
          </a:p>
          <a:p>
            <a:r>
              <a:rPr lang="en-US" sz="3200" b="1" dirty="0">
                <a:latin typeface="UTM Avo" panose="02040603050506020204" pitchFamily="18" charset="0"/>
              </a:rPr>
              <a:t>    </a:t>
            </a:r>
            <a:r>
              <a:rPr lang="en-US" sz="3200" b="1" dirty="0" err="1">
                <a:latin typeface="UTM Avo" panose="02040603050506020204" pitchFamily="18" charset="0"/>
              </a:rPr>
              <a:t>Mưa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tạnh</a:t>
            </a:r>
            <a:r>
              <a:rPr lang="en-US" sz="3200" b="1" dirty="0">
                <a:latin typeface="UTM Avo" panose="02040603050506020204" pitchFamily="18" charset="0"/>
              </a:rPr>
              <a:t>.   </a:t>
            </a:r>
            <a:r>
              <a:rPr lang="en-US" sz="3200" b="1" dirty="0" err="1"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hạt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mưa</a:t>
            </a:r>
            <a:r>
              <a:rPr lang="en-US" sz="3200" b="1" dirty="0">
                <a:latin typeface="UTM Avo" panose="02040603050506020204" pitchFamily="18" charset="0"/>
              </a:rPr>
              <a:t> long </a:t>
            </a:r>
            <a:r>
              <a:rPr lang="en-US" sz="3200" b="1" dirty="0" err="1">
                <a:latin typeface="UTM Avo" panose="02040603050506020204" pitchFamily="18" charset="0"/>
              </a:rPr>
              <a:t>lanh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đọng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trên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các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cuống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lá</a:t>
            </a:r>
            <a:r>
              <a:rPr lang="en-US" sz="3200" b="1" dirty="0">
                <a:latin typeface="UTM Avo" panose="02040603050506020204" pitchFamily="18" charset="0"/>
              </a:rPr>
              <a:t>.   </a:t>
            </a:r>
            <a:r>
              <a:rPr lang="en-US" sz="3200" b="1" dirty="0" err="1">
                <a:latin typeface="UTM Avo" panose="02040603050506020204" pitchFamily="18" charset="0"/>
              </a:rPr>
              <a:t>Bầu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trời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trong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xanh</a:t>
            </a:r>
            <a:r>
              <a:rPr lang="en-US" sz="3200" b="1" dirty="0"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</a:rPr>
              <a:t>không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khí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mát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mẻ</a:t>
            </a:r>
            <a:r>
              <a:rPr lang="en-US" sz="32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2338"/>
            <a:ext cx="2466975" cy="2292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40654"/>
            <a:ext cx="1765738" cy="555378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990600" y="1219200"/>
            <a:ext cx="446949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Đoạn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mấy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  <a:endParaRPr lang="vi-VN" dirty="0"/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245" y="274209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612" y="272176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37" y="276995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84" y="277653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16" y="329645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83" y="329645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79" y="378374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559" y="376582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05" y="367903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417" y="36576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39" y="428950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83" y="429275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10" y="477133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84" y="477787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974575" y="1066800"/>
            <a:ext cx="4589718" cy="11891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dấu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hiệu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báo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hiệu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trời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mưa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?</a:t>
            </a:r>
            <a:endParaRPr lang="vi-VN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7642" y="1048878"/>
            <a:ext cx="4686651" cy="1224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mưa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rơi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xuống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rấtmạnh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?</a:t>
            </a:r>
            <a:endParaRPr lang="vi-VN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7641" y="944940"/>
            <a:ext cx="4686651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/>
                <a:ea typeface="Times New Roman"/>
              </a:rPr>
              <a:t>Cảnh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vật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sau</a:t>
            </a:r>
            <a:r>
              <a:rPr lang="en-US" sz="3200" b="1" dirty="0">
                <a:latin typeface="Times New Roman"/>
                <a:ea typeface="Times New Roman"/>
              </a:rPr>
              <a:t> con </a:t>
            </a:r>
            <a:r>
              <a:rPr lang="en-US" sz="3200" b="1" dirty="0" err="1">
                <a:latin typeface="Times New Roman"/>
                <a:ea typeface="Times New Roman"/>
              </a:rPr>
              <a:t>mưa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miêu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tả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như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thế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nào</a:t>
            </a:r>
            <a:r>
              <a:rPr lang="en-US" sz="3200" b="1" dirty="0">
                <a:latin typeface="Times New Roman"/>
                <a:ea typeface="Times New Roman"/>
              </a:rPr>
              <a:t>?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3456235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0654"/>
            <a:ext cx="1765738" cy="555378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2338"/>
            <a:ext cx="2924175" cy="2292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3800" y="318343"/>
            <a:ext cx="1304925" cy="733425"/>
          </a:xfrm>
          <a:prstGeom prst="rect">
            <a:avLst/>
          </a:prstGeom>
        </p:spPr>
      </p:pic>
      <p:pic>
        <p:nvPicPr>
          <p:cNvPr id="7" name="Picture 4" descr="doc sa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3" y="1051768"/>
            <a:ext cx="2041157" cy="1245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/>
          <p:nvPr/>
        </p:nvSpPr>
        <p:spPr bwMode="auto">
          <a:xfrm>
            <a:off x="2209800" y="1368469"/>
            <a:ext cx="3873062" cy="1371600"/>
          </a:xfrm>
          <a:prstGeom prst="wedgeEllipseCallout">
            <a:avLst/>
          </a:prstGeom>
          <a:solidFill>
            <a:srgbClr val="F2ACA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Luyện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nhóm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7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087" y="3124200"/>
            <a:ext cx="8136904" cy="280076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     </a:t>
            </a:r>
            <a:r>
              <a:rPr lang="en-US" sz="2800" b="1" dirty="0" err="1">
                <a:latin typeface="UTM Avo" panose="02040603050506020204" pitchFamily="18" charset="0"/>
              </a:rPr>
              <a:t>Trời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sắp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mưa</a:t>
            </a:r>
            <a:r>
              <a:rPr lang="en-US" sz="2800" b="1" dirty="0">
                <a:latin typeface="UTM Avo" panose="02040603050506020204" pitchFamily="18" charset="0"/>
              </a:rPr>
              <a:t>.   </a:t>
            </a:r>
            <a:r>
              <a:rPr lang="en-US" sz="2800" b="1" dirty="0" err="1">
                <a:latin typeface="UTM Avo" panose="02040603050506020204" pitchFamily="18" charset="0"/>
              </a:rPr>
              <a:t>Chuồn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chuồn</a:t>
            </a:r>
            <a:r>
              <a:rPr lang="en-US" sz="2800" b="1" dirty="0">
                <a:latin typeface="UTM Avo" panose="02040603050506020204" pitchFamily="18" charset="0"/>
              </a:rPr>
              <a:t> bay </a:t>
            </a:r>
            <a:r>
              <a:rPr lang="en-US" sz="2800" b="1" dirty="0" err="1">
                <a:latin typeface="UTM Avo" panose="02040603050506020204" pitchFamily="18" charset="0"/>
              </a:rPr>
              <a:t>thấp</a:t>
            </a:r>
            <a:r>
              <a:rPr lang="en-US" sz="2800" b="1" dirty="0">
                <a:latin typeface="UTM Avo" panose="02040603050506020204" pitchFamily="18" charset="0"/>
              </a:rPr>
              <a:t>.  </a:t>
            </a:r>
            <a:r>
              <a:rPr lang="en-US" sz="2800" b="1" dirty="0" err="1">
                <a:latin typeface="UTM Avo" panose="02040603050506020204" pitchFamily="18" charset="0"/>
              </a:rPr>
              <a:t>Bầu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trời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đen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kịt</a:t>
            </a:r>
            <a:r>
              <a:rPr lang="en-US" sz="2800" b="1" dirty="0">
                <a:latin typeface="UTM Avo" panose="02040603050506020204" pitchFamily="18" charset="0"/>
              </a:rPr>
              <a:t>.   </a:t>
            </a:r>
            <a:r>
              <a:rPr lang="en-US" sz="2800" b="1" dirty="0" err="1">
                <a:latin typeface="UTM Avo" panose="02040603050506020204" pitchFamily="18" charset="0"/>
              </a:rPr>
              <a:t>Gió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thổi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mạnh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cuốn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đám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lá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khô</a:t>
            </a:r>
            <a:r>
              <a:rPr lang="en-US" sz="2800" b="1" dirty="0">
                <a:latin typeface="UTM Avo" panose="02040603050506020204" pitchFamily="18" charset="0"/>
              </a:rPr>
              <a:t>.   </a:t>
            </a:r>
            <a:r>
              <a:rPr lang="en-US" sz="2800" b="1" dirty="0" err="1">
                <a:latin typeface="UTM Avo" panose="02040603050506020204" pitchFamily="18" charset="0"/>
              </a:rPr>
              <a:t>Rồi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mưa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ào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ào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trút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latin typeface="UTM Avo" panose="02040603050506020204" pitchFamily="18" charset="0"/>
              </a:rPr>
              <a:t>.</a:t>
            </a:r>
          </a:p>
          <a:p>
            <a:r>
              <a:rPr lang="en-US" sz="2800" b="1" dirty="0">
                <a:latin typeface="UTM Avo" panose="02040603050506020204" pitchFamily="18" charset="0"/>
              </a:rPr>
              <a:t>    </a:t>
            </a:r>
            <a:r>
              <a:rPr lang="en-US" sz="2800" b="1" dirty="0" err="1">
                <a:latin typeface="UTM Avo" panose="02040603050506020204" pitchFamily="18" charset="0"/>
              </a:rPr>
              <a:t>Mưa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tạnh</a:t>
            </a:r>
            <a:r>
              <a:rPr lang="en-US" sz="2800" b="1" dirty="0">
                <a:latin typeface="UTM Avo" panose="02040603050506020204" pitchFamily="18" charset="0"/>
              </a:rPr>
              <a:t>.   </a:t>
            </a:r>
            <a:r>
              <a:rPr lang="en-US" sz="2800" b="1" dirty="0" err="1"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mưa</a:t>
            </a:r>
            <a:r>
              <a:rPr lang="en-US" sz="2800" b="1" dirty="0">
                <a:latin typeface="UTM Avo" panose="02040603050506020204" pitchFamily="18" charset="0"/>
              </a:rPr>
              <a:t> long </a:t>
            </a:r>
            <a:r>
              <a:rPr lang="en-US" sz="2800" b="1" dirty="0" err="1">
                <a:latin typeface="UTM Avo" panose="02040603050506020204" pitchFamily="18" charset="0"/>
              </a:rPr>
              <a:t>lanh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cuống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lá</a:t>
            </a:r>
            <a:r>
              <a:rPr lang="en-US" sz="2800" b="1" dirty="0">
                <a:latin typeface="UTM Avo" panose="02040603050506020204" pitchFamily="18" charset="0"/>
              </a:rPr>
              <a:t>.   </a:t>
            </a:r>
            <a:r>
              <a:rPr lang="en-US" sz="2800" b="1" dirty="0" err="1">
                <a:latin typeface="UTM Avo" panose="02040603050506020204" pitchFamily="18" charset="0"/>
              </a:rPr>
              <a:t>Bầu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trời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xanh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không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khí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mẻ</a:t>
            </a:r>
            <a:r>
              <a:rPr lang="en-US" sz="2800" b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808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376" y="123180"/>
            <a:ext cx="1905000" cy="662467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19931" r="48095"/>
          <a:stretch/>
        </p:blipFill>
        <p:spPr>
          <a:xfrm>
            <a:off x="1009389" y="1066801"/>
            <a:ext cx="3350263" cy="3352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7" t="19931" r="5028" b="-726"/>
          <a:stretch/>
        </p:blipFill>
        <p:spPr>
          <a:xfrm>
            <a:off x="4800600" y="1066800"/>
            <a:ext cx="3120089" cy="335280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400216" y="304800"/>
            <a:ext cx="2795958" cy="646331"/>
          </a:xfrm>
          <a:prstGeom prst="rect">
            <a:avLst/>
          </a:prstGeom>
          <a:solidFill>
            <a:srgbClr val="F2ACAE"/>
          </a:solidFill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Mưa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nắng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1009389" y="4709633"/>
            <a:ext cx="6911300" cy="1224951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nhìn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thấy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ai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bức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? </a:t>
            </a:r>
            <a:endParaRPr lang="vi-VN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9389" y="4701699"/>
            <a:ext cx="6911300" cy="1366528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2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Bức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thể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? </a:t>
            </a:r>
            <a:endParaRPr lang="vi-VN" sz="28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7300" y="4696284"/>
            <a:ext cx="7069899" cy="1366528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Vì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sao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?</a:t>
            </a:r>
            <a:endParaRPr lang="vi-VN" sz="28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073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284956" y="836697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8382000" y="138279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47994" y="59436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8314816" y="57912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50438" y="1548952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759534" y="138279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6" y="339421"/>
            <a:ext cx="8915400" cy="6441233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2819400" y="904596"/>
            <a:ext cx="644356" cy="644356"/>
          </a:xfrm>
          <a:prstGeom prst="star5">
            <a:avLst/>
          </a:prstGeom>
          <a:solidFill>
            <a:schemeClr val="bg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5181600" y="904596"/>
            <a:ext cx="644356" cy="644356"/>
          </a:xfrm>
          <a:prstGeom prst="star5">
            <a:avLst/>
          </a:prstGeom>
          <a:solidFill>
            <a:schemeClr val="bg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4178402" y="836697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2819400" y="4343400"/>
            <a:ext cx="644356" cy="644356"/>
          </a:xfrm>
          <a:prstGeom prst="star5">
            <a:avLst/>
          </a:prstGeom>
          <a:solidFill>
            <a:srgbClr val="F2ACAE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87206" y="1954681"/>
            <a:ext cx="4609532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1950" y="2835078"/>
            <a:ext cx="4080044" cy="1077218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3993503" y="4343400"/>
            <a:ext cx="644356" cy="644356"/>
          </a:xfrm>
          <a:prstGeom prst="star5">
            <a:avLst/>
          </a:prstGeom>
          <a:solidFill>
            <a:srgbClr val="F2ACAE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7467600" y="313451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8401087" y="1158875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694794" y="6012251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5-Point Star 18">
            <a:hlinkClick r:id="" action="ppaction://noaction"/>
          </p:cNvPr>
          <p:cNvSpPr/>
          <p:nvPr/>
        </p:nvSpPr>
        <p:spPr>
          <a:xfrm>
            <a:off x="7504043" y="6012251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493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416510" y="1605929"/>
            <a:ext cx="299611" cy="520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228093" y="4700099"/>
            <a:ext cx="1295945" cy="1757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4047210" y="4778041"/>
            <a:ext cx="1942171" cy="1330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6900340" y="4654274"/>
            <a:ext cx="1286922" cy="1608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7987061" y="2138118"/>
            <a:ext cx="246125" cy="886048"/>
          </a:xfrm>
          <a:prstGeom prst="rect">
            <a:avLst/>
          </a:prstGeom>
        </p:spPr>
      </p:pic>
      <p:pic>
        <p:nvPicPr>
          <p:cNvPr id="8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942238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0" y="121887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lvl="0"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0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118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3" dur="3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25" dur="3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7" dur="2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9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31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33" dur="3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798419" y="4747638"/>
            <a:ext cx="867966" cy="1176903"/>
          </a:xfrm>
          <a:prstGeom prst="rect">
            <a:avLst/>
          </a:prstGeom>
        </p:spPr>
      </p:pic>
      <p:sp>
        <p:nvSpPr>
          <p:cNvPr id="10" name="8-Point Star 9">
            <a:hlinkClick r:id="rId10" action="ppaction://hlinksldjump"/>
          </p:cNvPr>
          <p:cNvSpPr/>
          <p:nvPr/>
        </p:nvSpPr>
        <p:spPr>
          <a:xfrm>
            <a:off x="2012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4346512" y="4115273"/>
            <a:ext cx="989885" cy="1665065"/>
          </a:xfrm>
          <a:prstGeom prst="rect">
            <a:avLst/>
          </a:prstGeom>
        </p:spPr>
      </p:pic>
      <p:sp>
        <p:nvSpPr>
          <p:cNvPr id="12" name="8-Point Star 11">
            <a:hlinkClick r:id="rId13" action="ppaction://hlinksldjump"/>
          </p:cNvPr>
          <p:cNvSpPr/>
          <p:nvPr/>
        </p:nvSpPr>
        <p:spPr>
          <a:xfrm>
            <a:off x="4413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6623158" y="5023005"/>
            <a:ext cx="219448" cy="790010"/>
          </a:xfrm>
          <a:prstGeom prst="rect">
            <a:avLst/>
          </a:prstGeom>
        </p:spPr>
      </p:pic>
      <p:sp>
        <p:nvSpPr>
          <p:cNvPr id="14" name="8-Point Star 13">
            <a:hlinkClick r:id="rId10" action="ppaction://hlinksldjump"/>
          </p:cNvPr>
          <p:cNvSpPr/>
          <p:nvPr/>
        </p:nvSpPr>
        <p:spPr>
          <a:xfrm>
            <a:off x="6382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2437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8" dur="3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6" dur="2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8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0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2" dur="3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 bldLvl="0" animBg="1"/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4" y="0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6411" y="1752600"/>
            <a:ext cx="48782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en-US" sz="7200" b="1" dirty="0" err="1">
                <a:latin typeface="UTM Avo" panose="02040603050506020204" pitchFamily="18" charset="0"/>
              </a:rPr>
              <a:t>Ngọn</a:t>
            </a:r>
            <a:r>
              <a:rPr lang="en-US" sz="7200" b="1" dirty="0">
                <a:latin typeface="UTM Avo" panose="02040603050506020204" pitchFamily="18" charset="0"/>
              </a:rPr>
              <a:t> đ……</a:t>
            </a:r>
          </a:p>
        </p:txBody>
      </p:sp>
      <p:sp>
        <p:nvSpPr>
          <p:cNvPr id="5" name="Rectangles 2"/>
          <p:cNvSpPr/>
          <p:nvPr/>
        </p:nvSpPr>
        <p:spPr>
          <a:xfrm>
            <a:off x="381001" y="3818573"/>
            <a:ext cx="2764632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" name="Rectangles 4"/>
          <p:cNvSpPr/>
          <p:nvPr/>
        </p:nvSpPr>
        <p:spPr>
          <a:xfrm>
            <a:off x="4593921" y="3818573"/>
            <a:ext cx="2624614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887530" y="5154980"/>
            <a:ext cx="867966" cy="1176903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 bwMode="auto">
          <a:xfrm>
            <a:off x="615142" y="3276600"/>
            <a:ext cx="1066800" cy="704671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83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4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6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4600" y="1371600"/>
            <a:ext cx="34323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en-US" sz="8000" b="1" dirty="0">
                <a:latin typeface="UTM Avo" panose="02040603050506020204" pitchFamily="18" charset="0"/>
              </a:rPr>
              <a:t>b…..</a:t>
            </a:r>
            <a:r>
              <a:rPr lang="en-US" sz="8000" b="1" dirty="0" err="1">
                <a:latin typeface="UTM Avo" panose="02040603050506020204" pitchFamily="18" charset="0"/>
              </a:rPr>
              <a:t>nơ</a:t>
            </a:r>
            <a:endParaRPr lang="en-US" sz="8000" b="1" dirty="0">
              <a:latin typeface="UTM Avo" panose="02040603050506020204" pitchFamily="18" charset="0"/>
            </a:endParaRPr>
          </a:p>
        </p:txBody>
      </p:sp>
      <p:sp>
        <p:nvSpPr>
          <p:cNvPr id="4" name="Rectangles 4"/>
          <p:cNvSpPr/>
          <p:nvPr/>
        </p:nvSpPr>
        <p:spPr>
          <a:xfrm>
            <a:off x="628390" y="2936762"/>
            <a:ext cx="2536032" cy="1017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s 5"/>
          <p:cNvSpPr/>
          <p:nvPr/>
        </p:nvSpPr>
        <p:spPr>
          <a:xfrm>
            <a:off x="4800600" y="2936761"/>
            <a:ext cx="2627491" cy="978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8" name="Smiley Face 7"/>
          <p:cNvSpPr/>
          <p:nvPr/>
        </p:nvSpPr>
        <p:spPr bwMode="auto">
          <a:xfrm>
            <a:off x="6705600" y="2364179"/>
            <a:ext cx="914400" cy="661720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6359187" y="4229244"/>
            <a:ext cx="989885" cy="16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20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6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022E-7 C -0.02135 -0.01295 -0.04549 -0.00439 -0.07101 -0.00347 C -0.1 0.00254 -0.12778 0.01249 -0.15677 0.01827 C -0.18802 0.02451 -0.22014 0.02729 -0.25174 0.02937 C -0.44254 0.02868 -0.63333 0.02937 -0.82396 0.02752 C -0.84636 0.02729 -0.8684 0.0111 -0.89115 0.0111 " pathEditMode="relative" rAng="0" ptsTypes="fffff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66" y="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7" grpI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60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28600"/>
            <a:ext cx="8563498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en-US" sz="6000" b="1" dirty="0" err="1">
                <a:latin typeface="UTM Avo" panose="02040603050506020204" pitchFamily="18" charset="0"/>
              </a:rPr>
              <a:t>Mẹ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cho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Hà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đi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công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viên</a:t>
            </a:r>
            <a:r>
              <a:rPr lang="en-US" sz="6000" b="1" dirty="0">
                <a:latin typeface="UTM Avo" panose="02040603050506020204" pitchFamily="18" charset="0"/>
              </a:rPr>
              <a:t>. </a:t>
            </a:r>
          </a:p>
          <a:p>
            <a:pPr lvl="0" defTabSz="685800">
              <a:defRPr/>
            </a:pPr>
            <a:r>
              <a:rPr lang="en-US" sz="6000" b="1" dirty="0" err="1">
                <a:latin typeface="UTM Avo" panose="02040603050506020204" pitchFamily="18" charset="0"/>
              </a:rPr>
              <a:t>Cô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bé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rất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thích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thú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và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háo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</a:p>
          <a:p>
            <a:pPr lvl="0" defTabSz="685800">
              <a:defRPr/>
            </a:pPr>
            <a:r>
              <a:rPr lang="en-US" sz="6000" b="1" dirty="0">
                <a:latin typeface="UTM Avo" panose="02040603050506020204" pitchFamily="18" charset="0"/>
              </a:rPr>
              <a:t>h</a:t>
            </a:r>
            <a:r>
              <a:rPr lang="en-US" sz="6000" b="1">
                <a:latin typeface="UTM Avo" panose="02040603050506020204" pitchFamily="18" charset="0"/>
              </a:rPr>
              <a:t>ức</a:t>
            </a:r>
            <a:r>
              <a:rPr lang="en-US" sz="60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4047210" y="4778041"/>
            <a:ext cx="1942171" cy="1330254"/>
          </a:xfrm>
          <a:prstGeom prst="rect">
            <a:avLst/>
          </a:prstGeom>
        </p:spPr>
      </p:pic>
      <p:sp>
        <p:nvSpPr>
          <p:cNvPr id="10" name="Smiley Face 9"/>
          <p:cNvSpPr/>
          <p:nvPr/>
        </p:nvSpPr>
        <p:spPr bwMode="auto">
          <a:xfrm>
            <a:off x="2209800" y="4050529"/>
            <a:ext cx="914400" cy="661720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21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9" dur="3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3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5" dur="3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1832E-6 C -0.05243 -0.01179 -0.20486 -0.00717 -0.22882 -0.0074 C -0.25989 -0.00994 -0.29062 -0.01943 -0.32187 -0.02197 C -0.33715 -0.02613 -0.35138 -0.02914 -0.36718 -0.03099 C -0.38246 -0.03608 -0.39809 -0.03747 -0.41388 -0.04024 C -0.4342 -0.04394 -0.45347 -0.04903 -0.47395 -0.05111 C -0.49392 -0.06198 -0.5184 -0.06152 -0.53993 -0.06383 C -0.55763 -0.06869 -0.57378 -0.07262 -0.59166 -0.07493 C -0.6052 -0.07863 -0.61753 -0.08071 -0.63142 -0.0821 C -0.63941 -0.08418 -0.64652 -0.0858 -0.65468 -0.0858 L -0.70399 -0.10592 " pathEditMode="relative" ptsTypes="fffffffff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60"/>
            <a:ext cx="9143999" cy="6858000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" name="Rectangle 2"/>
          <p:cNvSpPr/>
          <p:nvPr/>
        </p:nvSpPr>
        <p:spPr>
          <a:xfrm>
            <a:off x="-1" y="-109756"/>
            <a:ext cx="9143999" cy="230832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côn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trùng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đáng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yêu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này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tên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gì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, hay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xuất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khi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00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 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sao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ranh ghép con chuồn chuồn 20x25cm Viettoys VT3P-0126-23 | Yes24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8513"/>
            <a:ext cx="2390775" cy="19145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95" y="3391852"/>
            <a:ext cx="2638425" cy="17335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474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9" dur="3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3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5"/>
          <a:stretch/>
        </p:blipFill>
        <p:spPr>
          <a:xfrm>
            <a:off x="251520" y="65662"/>
            <a:ext cx="851148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77" y="625779"/>
            <a:ext cx="18557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87153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/>
          <p:nvPr/>
        </p:nvSpPr>
        <p:spPr>
          <a:xfrm>
            <a:off x="251520" y="4104262"/>
            <a:ext cx="9116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UTM Avo" panose="02040603050506020204" pitchFamily="18" charset="0"/>
                <a:cs typeface="UTM Avo" panose="02040603050506020204" pitchFamily="18" charset="0"/>
              </a:rPr>
              <a:t>Ch</a:t>
            </a:r>
            <a:r>
              <a:rPr lang="en-US" sz="6600" b="1" dirty="0" err="1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uồn</a:t>
            </a:r>
            <a:r>
              <a:rPr lang="en-US" sz="6600" b="1" dirty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cs typeface="UTM Avo" panose="02040603050506020204" pitchFamily="18" charset="0"/>
              </a:rPr>
              <a:t>ch</a:t>
            </a:r>
            <a:r>
              <a:rPr lang="en-US" sz="6600" b="1" dirty="0" err="1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uồn</a:t>
            </a:r>
            <a:r>
              <a:rPr lang="en-US" sz="6600" b="1" dirty="0">
                <a:latin typeface="UTM Avo" panose="02040603050506020204" pitchFamily="18" charset="0"/>
                <a:cs typeface="UTM Avo" panose="02040603050506020204" pitchFamily="18" charset="0"/>
              </a:rPr>
              <a:t> bay qua </a:t>
            </a:r>
          </a:p>
          <a:p>
            <a:r>
              <a:rPr lang="en-US" sz="6600" b="1" dirty="0"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lang="en-US" sz="6600" b="1">
                <a:latin typeface="UTM Avo" panose="02040603050506020204" pitchFamily="18" charset="0"/>
                <a:cs typeface="UTM Avo" panose="02040603050506020204" pitchFamily="18" charset="0"/>
              </a:rPr>
              <a:t>ác </a:t>
            </a:r>
            <a:r>
              <a:rPr lang="en-US" sz="6600" b="1" dirty="0" err="1">
                <a:latin typeface="UTM Avo" panose="02040603050506020204" pitchFamily="18" charset="0"/>
                <a:cs typeface="UTM Avo" panose="02040603050506020204" pitchFamily="18" charset="0"/>
              </a:rPr>
              <a:t>l</a:t>
            </a:r>
            <a:r>
              <a:rPr lang="en-US" sz="6600" b="1" dirty="0" err="1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uống</a:t>
            </a:r>
            <a:r>
              <a:rPr lang="en-US" sz="6600" b="1" dirty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cs typeface="UTM Avo" panose="02040603050506020204" pitchFamily="18" charset="0"/>
              </a:rPr>
              <a:t>rau</a:t>
            </a:r>
            <a:r>
              <a:rPr lang="en-US" sz="6600" b="1" dirty="0"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056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511</Words>
  <Application>Microsoft Office PowerPoint</Application>
  <PresentationFormat>On-screen Show (4:3)</PresentationFormat>
  <Paragraphs>111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.VnAvant</vt:lpstr>
      <vt:lpstr>.VnCooper</vt:lpstr>
      <vt:lpstr>Arial</vt:lpstr>
      <vt:lpstr>Calibri</vt:lpstr>
      <vt:lpstr>HP001 4 hàng</vt:lpstr>
      <vt:lpstr>Times New Roman</vt:lpstr>
      <vt:lpstr>Trebuchet MS</vt:lpstr>
      <vt:lpstr>UTM Avo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Bui Hue</cp:lastModifiedBy>
  <cp:revision>44</cp:revision>
  <dcterms:created xsi:type="dcterms:W3CDTF">2020-11-09T02:48:41Z</dcterms:created>
  <dcterms:modified xsi:type="dcterms:W3CDTF">2023-12-13T02:13:56Z</dcterms:modified>
</cp:coreProperties>
</file>