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5"/>
  </p:notesMasterIdLst>
  <p:sldIdLst>
    <p:sldId id="322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20" r:id="rId11"/>
    <p:sldId id="345" r:id="rId12"/>
    <p:sldId id="323" r:id="rId13"/>
    <p:sldId id="337" r:id="rId14"/>
    <p:sldId id="325" r:id="rId15"/>
    <p:sldId id="326" r:id="rId16"/>
    <p:sldId id="327" r:id="rId17"/>
    <p:sldId id="328" r:id="rId18"/>
    <p:sldId id="338" r:id="rId19"/>
    <p:sldId id="339" r:id="rId20"/>
    <p:sldId id="330" r:id="rId21"/>
    <p:sldId id="346" r:id="rId22"/>
    <p:sldId id="331" r:id="rId23"/>
    <p:sldId id="332" r:id="rId24"/>
    <p:sldId id="336" r:id="rId25"/>
    <p:sldId id="333" r:id="rId26"/>
    <p:sldId id="334" r:id="rId27"/>
    <p:sldId id="335" r:id="rId28"/>
    <p:sldId id="347" r:id="rId29"/>
    <p:sldId id="341" r:id="rId30"/>
    <p:sldId id="342" r:id="rId31"/>
    <p:sldId id="343" r:id="rId32"/>
    <p:sldId id="344" r:id="rId33"/>
    <p:sldId id="348" r:id="rId34"/>
  </p:sldIdLst>
  <p:sldSz cx="6858000" cy="5143500"/>
  <p:notesSz cx="6858000" cy="9144000"/>
  <p:embeddedFontLst>
    <p:embeddedFont>
      <p:font typeface="Kalam" panose="020B0604020202020204" charset="0"/>
      <p:regular r:id="rId36"/>
      <p:bold r:id="rId37"/>
    </p:embeddedFont>
    <p:embeddedFont>
      <p:font typeface="HP001 4 hàng" panose="020B0603050302020204" pitchFamily="34" charset="0"/>
      <p:regular r:id="rId38"/>
      <p:bold r:id="rId39"/>
    </p:embeddedFont>
    <p:embeddedFont>
      <p:font typeface="Montserrat" panose="020B060402020202020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8AB036"/>
    <a:srgbClr val="B7D574"/>
    <a:srgbClr val="FFAB40"/>
    <a:srgbClr val="17479D"/>
    <a:srgbClr val="3B64AC"/>
    <a:srgbClr val="F7446B"/>
    <a:srgbClr val="7EA131"/>
    <a:srgbClr val="F95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15"/>
  </p:normalViewPr>
  <p:slideViewPr>
    <p:cSldViewPr snapToGrid="0">
      <p:cViewPr varScale="1">
        <p:scale>
          <a:sx n="92" d="100"/>
          <a:sy n="92" d="100"/>
        </p:scale>
        <p:origin x="1440" y="66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1939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1B2AA4F-B828-4D7C-AFD3-893933DAFC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1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8AB036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E41DF2-1E9F-D04D-8A83-C875B540223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4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2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2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5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7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90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12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3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5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80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lIns="48388" tIns="24195" rIns="48388" bIns="24195"/>
          <a:lstStyle/>
          <a:p>
            <a:fld id="{B1CF2E77-4E87-4338-A6B2-93E833A84A3C}" type="datetimeFigureOut">
              <a:rPr lang="en-US" smtClean="0"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lIns="48388" tIns="24195" rIns="48388" bIns="24195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lIns="48388" tIns="24195" rIns="48388" bIns="24195"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08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lIns="57607" tIns="28804" rIns="57607" bIns="28804"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2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B7D574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212400-0E01-DA40-A2E2-B199DA8B6BD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76E52-75A9-0042-BF34-8A9AAD5E5537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25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4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microsoft.com/office/2007/relationships/hdphoto" Target="../media/hdphoto2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microsoft.com/office/2007/relationships/hdphoto" Target="../media/hdphoto2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2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25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25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2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1.png"/><Relationship Id="rId5" Type="http://schemas.microsoft.com/office/2007/relationships/hdphoto" Target="../media/hdphoto28.wdp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4.xml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15.xml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microsoft.com/office/2007/relationships/hdphoto" Target="../media/hdphoto29.wdp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34.png"/><Relationship Id="rId7" Type="http://schemas.openxmlformats.org/officeDocument/2006/relationships/image" Target="../media/image47.png"/><Relationship Id="rId12" Type="http://schemas.microsoft.com/office/2007/relationships/hdphoto" Target="../media/hdphoto3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microsoft.com/office/2007/relationships/hdphoto" Target="../media/hdphoto3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33.wdp"/><Relationship Id="rId4" Type="http://schemas.microsoft.com/office/2007/relationships/hdphoto" Target="../media/hdphoto30.wdp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8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5.wdp"/><Relationship Id="rId12" Type="http://schemas.openxmlformats.org/officeDocument/2006/relationships/image" Target="../media/image15.png"/><Relationship Id="rId17" Type="http://schemas.microsoft.com/office/2007/relationships/hdphoto" Target="../media/hdphoto10.wdp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6.wdp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6" Type="http://schemas.microsoft.com/office/2007/relationships/hdphoto" Target="../media/hdphoto36.wdp"/><Relationship Id="rId5" Type="http://schemas.openxmlformats.org/officeDocument/2006/relationships/image" Target="../media/image47.png"/><Relationship Id="rId10" Type="http://schemas.microsoft.com/office/2007/relationships/hdphoto" Target="../media/hdphoto38.wdp"/><Relationship Id="rId4" Type="http://schemas.microsoft.com/office/2007/relationships/hdphoto" Target="../media/hdphoto35.wdp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6" Type="http://schemas.microsoft.com/office/2007/relationships/hdphoto" Target="../media/hdphoto40.wdp"/><Relationship Id="rId11" Type="http://schemas.openxmlformats.org/officeDocument/2006/relationships/image" Target="../media/image50.jpeg"/><Relationship Id="rId5" Type="http://schemas.openxmlformats.org/officeDocument/2006/relationships/image" Target="../media/image47.png"/><Relationship Id="rId10" Type="http://schemas.microsoft.com/office/2007/relationships/hdphoto" Target="../media/hdphoto42.wdp"/><Relationship Id="rId4" Type="http://schemas.microsoft.com/office/2007/relationships/hdphoto" Target="../media/hdphoto39.wdp"/><Relationship Id="rId9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3.png"/><Relationship Id="rId18" Type="http://schemas.microsoft.com/office/2007/relationships/hdphoto" Target="../media/hdphoto16.wdp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microsoft.com/office/2007/relationships/hdphoto" Target="../media/hdphoto7.wdp"/><Relationship Id="rId17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microsoft.com/office/2007/relationships/hdphoto" Target="../media/hdphoto15.wdp"/><Relationship Id="rId20" Type="http://schemas.microsoft.com/office/2007/relationships/hdphoto" Target="../media/hdphoto9.wdp"/><Relationship Id="rId1" Type="http://schemas.microsoft.com/office/2007/relationships/media" Target="../media/media3.mp3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24.png"/><Relationship Id="rId10" Type="http://schemas.microsoft.com/office/2007/relationships/hdphoto" Target="../media/hdphoto13.wdp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Relationship Id="rId1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4.png"/><Relationship Id="rId18" Type="http://schemas.microsoft.com/office/2007/relationships/hdphoto" Target="../media/hdphoto19.wdp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microsoft.com/office/2007/relationships/hdphoto" Target="../media/hdphoto17.wdp"/><Relationship Id="rId17" Type="http://schemas.openxmlformats.org/officeDocument/2006/relationships/image" Target="../media/image29.png"/><Relationship Id="rId2" Type="http://schemas.openxmlformats.org/officeDocument/2006/relationships/audio" Target="../media/media3.mp3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1" Type="http://schemas.microsoft.com/office/2007/relationships/media" Target="../media/media3.mp3"/><Relationship Id="rId6" Type="http://schemas.microsoft.com/office/2007/relationships/hdphoto" Target="../media/hdphoto9.wdp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GIF"/><Relationship Id="rId5" Type="http://schemas.openxmlformats.org/officeDocument/2006/relationships/image" Target="../media/image9.png"/><Relationship Id="rId10" Type="http://schemas.microsoft.com/office/2007/relationships/hdphoto" Target="../media/hdphoto21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19656" y="617893"/>
            <a:ext cx="1635626" cy="603178"/>
            <a:chOff x="347364" y="617893"/>
            <a:chExt cx="1635626" cy="6031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7364" y="6362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66064" y="1263967"/>
            <a:ext cx="5572410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Bạn của em là ai? (bạn cùng lớp/ bạn hàng xóm/ 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bạn cũ…) 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5C1EC-8C5B-43EE-95C4-CF1A3893B387}"/>
              </a:ext>
            </a:extLst>
          </p:cNvPr>
          <p:cNvSpPr txBox="1"/>
          <p:nvPr/>
        </p:nvSpPr>
        <p:spPr>
          <a:xfrm>
            <a:off x="1566064" y="1271975"/>
            <a:ext cx="5365827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chơi với bạn từ bao giờ?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25FF7-2799-4101-8689-8B71C6B4E403}"/>
              </a:ext>
            </a:extLst>
          </p:cNvPr>
          <p:cNvSpPr txBox="1"/>
          <p:nvPr/>
        </p:nvSpPr>
        <p:spPr>
          <a:xfrm>
            <a:off x="1566063" y="1263966"/>
            <a:ext cx="5365827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thường chơi gì với bạn? Em thích nhất ỏ bạn </a:t>
            </a:r>
          </a:p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điều gì? 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933303" y="247076"/>
            <a:ext cx="3724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chemeClr val="accent2"/>
                </a:solidFill>
                <a:latin typeface="UTM Cookies" panose="02040603050506020204" pitchFamily="18" charset="0"/>
              </a:rPr>
              <a:t>GỌI BẠN </a:t>
            </a:r>
            <a:endParaRPr lang="en-US" sz="6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E52720-6E92-3B4D-BF89-2A2BA8D8A07A}"/>
              </a:ext>
            </a:extLst>
          </p:cNvPr>
          <p:cNvGrpSpPr/>
          <p:nvPr/>
        </p:nvGrpSpPr>
        <p:grpSpPr>
          <a:xfrm>
            <a:off x="230909" y="2003142"/>
            <a:ext cx="6400800" cy="2949763"/>
            <a:chOff x="230909" y="2046038"/>
            <a:chExt cx="6400800" cy="29068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65A6AF-58E8-274F-B594-038A81083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round2SameRect">
              <a:avLst>
                <a:gd name="adj1" fmla="val 5288"/>
                <a:gd name="adj2" fmla="val 29551"/>
              </a:avLst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A1BB48-D6DD-AF40-ACFA-09ACF2A5E45B}"/>
                </a:ext>
              </a:extLst>
            </p:cNvPr>
            <p:cNvSpPr/>
            <p:nvPr/>
          </p:nvSpPr>
          <p:spPr>
            <a:xfrm>
              <a:off x="1265882" y="2189018"/>
              <a:ext cx="1671282" cy="951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32301"/>
            <a:ext cx="6982693" cy="5175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0725" y="1449263"/>
            <a:ext cx="5691820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 lvl="1">
              <a:spcBef>
                <a:spcPts val="1008"/>
              </a:spcBef>
              <a:spcAft>
                <a:spcPts val="1008"/>
              </a:spcAft>
            </a:pPr>
            <a:r>
              <a:rPr lang="en-US" sz="2800" b="1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  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Đǌ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: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Gọi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(2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tiết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)</a:t>
            </a:r>
            <a:endParaRPr lang="en-US" sz="2800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0010" y="905771"/>
            <a:ext cx="2605189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>
              <a:spcBef>
                <a:spcPts val="1008"/>
              </a:spcBef>
              <a:spcAft>
                <a:spcPts val="1008"/>
              </a:spcAft>
            </a:pP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Tiếng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Việt</a:t>
            </a:r>
            <a:endParaRPr lang="en-US" sz="28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359" y="359021"/>
            <a:ext cx="6524804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>
              <a:spcBef>
                <a:spcPts val="1008"/>
              </a:spcBef>
              <a:spcAft>
                <a:spcPts val="1008"/>
              </a:spcAft>
            </a:pPr>
            <a:r>
              <a:rPr lang="en-US" sz="2800" b="1" dirty="0">
                <a:solidFill>
                  <a:schemeClr val="accent2"/>
                </a:solidFill>
                <a:latin typeface="HP001 4 hàng" pitchFamily="34" charset="0"/>
              </a:rPr>
              <a:t>Thứ 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Hai </a:t>
            </a:r>
            <a:r>
              <a:rPr lang="en-US" sz="2800" b="1" dirty="0">
                <a:solidFill>
                  <a:schemeClr val="accent2"/>
                </a:solidFill>
                <a:latin typeface="HP001 4 hàng" pitchFamily="34" charset="0"/>
              </a:rPr>
              <a:t>ngày 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11 </a:t>
            </a:r>
            <a:r>
              <a:rPr lang="en-US" sz="2800" b="1" dirty="0">
                <a:solidFill>
                  <a:schemeClr val="accent2"/>
                </a:solidFill>
                <a:latin typeface="HP001 4 hàng" pitchFamily="34" charset="0"/>
              </a:rPr>
              <a:t>tháng 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11 </a:t>
            </a:r>
            <a:r>
              <a:rPr lang="en-US" sz="2800" b="1" dirty="0">
                <a:solidFill>
                  <a:schemeClr val="accent2"/>
                </a:solidFill>
                <a:latin typeface="HP001 4 hàng" pitchFamily="34" charset="0"/>
              </a:rPr>
              <a:t>năm 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2024</a:t>
            </a:r>
            <a:endParaRPr lang="en-US" sz="28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0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726182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Gọi bạn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189779"/>
            <a:ext cx="59857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Tự xa xưa thuở nào	    </a:t>
            </a:r>
            <a:r>
              <a:rPr lang="en-US" sz="1600" dirty="0" smtClean="0">
                <a:latin typeface="UTM Avo" panose="02040603050506020204" pitchFamily="18" charset="0"/>
              </a:rPr>
              <a:t>                  </a:t>
            </a:r>
            <a:r>
              <a:rPr lang="vi-VN" sz="1600" dirty="0" smtClean="0">
                <a:latin typeface="UTM Avo" panose="02040603050506020204" pitchFamily="18" charset="0"/>
              </a:rPr>
              <a:t>Bê </a:t>
            </a:r>
            <a:r>
              <a:rPr lang="vi-VN" sz="1600" dirty="0">
                <a:latin typeface="UTM Avo" panose="02040603050506020204" pitchFamily="18" charset="0"/>
              </a:rPr>
              <a:t>vàng đi tìm cỏ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Trong </a:t>
            </a:r>
            <a:r>
              <a:rPr lang="vi-VN" sz="1600" dirty="0" smtClean="0">
                <a:latin typeface="UTM Avo" panose="02040603050506020204" pitchFamily="18" charset="0"/>
              </a:rPr>
              <a:t>rừn</a:t>
            </a:r>
            <a:r>
              <a:rPr lang="en-US" sz="1600" dirty="0" smtClean="0">
                <a:latin typeface="UTM Avo" panose="02040603050506020204" pitchFamily="18" charset="0"/>
              </a:rPr>
              <a:t>g xanh</a:t>
            </a:r>
            <a:r>
              <a:rPr lang="vi-VN" sz="1600" dirty="0" smtClean="0">
                <a:latin typeface="UTM Avo" panose="02040603050506020204" pitchFamily="18" charset="0"/>
              </a:rPr>
              <a:t> </a:t>
            </a:r>
            <a:r>
              <a:rPr lang="vi-VN" sz="1600" dirty="0">
                <a:latin typeface="UTM Avo" panose="02040603050506020204" pitchFamily="18" charset="0"/>
              </a:rPr>
              <a:t>sâu thẳm	    Lang thang quên đường về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Đôi bạn sống bên nhau	    Dê trắng thương bạn quá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Bê vàng và dê trắng	    </a:t>
            </a:r>
            <a:r>
              <a:rPr lang="en-US" sz="1600" dirty="0" smtClean="0">
                <a:latin typeface="UTM Avo" panose="02040603050506020204" pitchFamily="18" charset="0"/>
              </a:rPr>
              <a:t>                  </a:t>
            </a:r>
            <a:r>
              <a:rPr lang="vi-VN" sz="1600" dirty="0" smtClean="0">
                <a:latin typeface="UTM Avo" panose="02040603050506020204" pitchFamily="18" charset="0"/>
              </a:rPr>
              <a:t>Chạy </a:t>
            </a:r>
            <a:r>
              <a:rPr lang="vi-VN" sz="1600" dirty="0">
                <a:latin typeface="UTM Avo" panose="02040603050506020204" pitchFamily="18" charset="0"/>
              </a:rPr>
              <a:t>khắp nẻo tìm bê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			    Đến bây giờ dê trắng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Một năm, trời hạn hán	  </a:t>
            </a:r>
            <a:r>
              <a:rPr lang="en-US" sz="1600" smtClean="0">
                <a:latin typeface="UTM Avo" panose="02040603050506020204" pitchFamily="18" charset="0"/>
              </a:rPr>
              <a:t>  </a:t>
            </a:r>
            <a:r>
              <a:rPr lang="vi-VN" sz="1600" smtClean="0">
                <a:latin typeface="UTM Avo" panose="02040603050506020204" pitchFamily="18" charset="0"/>
              </a:rPr>
              <a:t> </a:t>
            </a:r>
            <a:r>
              <a:rPr lang="vi-VN" sz="1600" dirty="0">
                <a:latin typeface="UTM Avo" panose="02040603050506020204" pitchFamily="18" charset="0"/>
              </a:rPr>
              <a:t>Vẫn gọi hoài: “Bê! Bê!”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Suối cạn, cỏ héo khô			(Định Hải)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Lấy gì nuôi đôi bạn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2755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12074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265761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6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74516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189779"/>
            <a:ext cx="59857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thuở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nào	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   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</a:t>
            </a:r>
            <a:r>
              <a: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rừng </a:t>
            </a:r>
            <a:r>
              <a:rPr lang="en-US" sz="1600" smtClean="0">
                <a:latin typeface="UTM Avo" panose="02040603050506020204" pitchFamily="18" charset="0"/>
              </a:rPr>
              <a:t>xanh</a:t>
            </a:r>
            <a:r>
              <a:rPr kumimoji="0" lang="vi-VN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   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Chạy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khắp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nẻo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   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Vẫn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35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câu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1960350" y="1629962"/>
            <a:ext cx="3337759" cy="211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Một năm, trời hạn hán	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cạn, cỏ héo khô	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Lấy gì nuôi đôi bạn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Chờ mưa đến bao giờ?</a:t>
            </a:r>
          </a:p>
          <a:p>
            <a:pPr algn="just">
              <a:lnSpc>
                <a:spcPct val="150000"/>
              </a:lnSpc>
            </a:pPr>
            <a:endParaRPr lang="vi-VN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2916667" y="171852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7919CD-4816-4F2E-BB42-70A80787DE0B}"/>
              </a:ext>
            </a:extLst>
          </p:cNvPr>
          <p:cNvCxnSpPr/>
          <p:nvPr/>
        </p:nvCxnSpPr>
        <p:spPr>
          <a:xfrm flipH="1">
            <a:off x="2879454" y="214635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3884423" y="253496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3961106" y="2130275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4104283" y="171852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C9B04D-77F6-4ABC-A7F4-7426302A4626}"/>
              </a:ext>
            </a:extLst>
          </p:cNvPr>
          <p:cNvCxnSpPr/>
          <p:nvPr/>
        </p:nvCxnSpPr>
        <p:spPr>
          <a:xfrm flipH="1">
            <a:off x="4122407" y="294060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3CBC27-4077-460A-A843-2A2D268BAADA}"/>
              </a:ext>
            </a:extLst>
          </p:cNvPr>
          <p:cNvCxnSpPr/>
          <p:nvPr/>
        </p:nvCxnSpPr>
        <p:spPr>
          <a:xfrm flipH="1">
            <a:off x="4095026" y="294060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F690967-064D-8748-A92F-E0115BD8DAEC}"/>
              </a:ext>
            </a:extLst>
          </p:cNvPr>
          <p:cNvSpPr/>
          <p:nvPr/>
        </p:nvSpPr>
        <p:spPr>
          <a:xfrm>
            <a:off x="1960350" y="2453191"/>
            <a:ext cx="3429000" cy="8644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pPr lvl="0" algn="just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4" y="1435196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sâu thẳm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5" y="157262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443723" y="1988211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hạn hán</a:t>
            </a:r>
            <a:endParaRPr lang="vi-VN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7A823-F02D-42E8-B9FF-4F60A41569EE}"/>
              </a:ext>
            </a:extLst>
          </p:cNvPr>
          <p:cNvSpPr/>
          <p:nvPr/>
        </p:nvSpPr>
        <p:spPr>
          <a:xfrm>
            <a:off x="534104" y="21256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28293F-F72F-43FB-9BA4-B9D0C61407F1}"/>
              </a:ext>
            </a:extLst>
          </p:cNvPr>
          <p:cNvSpPr/>
          <p:nvPr/>
        </p:nvSpPr>
        <p:spPr>
          <a:xfrm>
            <a:off x="430620" y="2902754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lang thang</a:t>
            </a:r>
            <a:endParaRPr lang="vi-VN" sz="18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9D35A2D-7C61-42A0-A3D0-621EF4C4A8B9}"/>
              </a:ext>
            </a:extLst>
          </p:cNvPr>
          <p:cNvSpPr/>
          <p:nvPr/>
        </p:nvSpPr>
        <p:spPr>
          <a:xfrm>
            <a:off x="521001" y="304018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77000" y="1435120"/>
            <a:ext cx="162034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rất sâu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B31532-EB2E-4893-AE1C-4532B4B27355}"/>
              </a:ext>
            </a:extLst>
          </p:cNvPr>
          <p:cNvSpPr txBox="1"/>
          <p:nvPr/>
        </p:nvSpPr>
        <p:spPr>
          <a:xfrm>
            <a:off x="1728878" y="1987389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tình trạng thiếu nước do nắng lâu, không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D2C794-FA8D-4AD2-81B3-5C706935CCDB}"/>
              </a:ext>
            </a:extLst>
          </p:cNvPr>
          <p:cNvSpPr txBox="1"/>
          <p:nvPr/>
        </p:nvSpPr>
        <p:spPr>
          <a:xfrm>
            <a:off x="2102240" y="2914685"/>
            <a:ext cx="4415523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đi hết chỗ này đến chỗ khác, không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468B57-FA7B-9E49-93A8-F96975D88D23}"/>
              </a:ext>
            </a:extLst>
          </p:cNvPr>
          <p:cNvSpPr txBox="1"/>
          <p:nvPr/>
        </p:nvSpPr>
        <p:spPr>
          <a:xfrm>
            <a:off x="746084" y="2379881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mưa gây ra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81C6D7-AB98-514A-A3F5-ED5DF746614F}"/>
              </a:ext>
            </a:extLst>
          </p:cNvPr>
          <p:cNvSpPr/>
          <p:nvPr/>
        </p:nvSpPr>
        <p:spPr>
          <a:xfrm>
            <a:off x="727884" y="3307177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dừng lại ở nơi nào</a:t>
            </a:r>
            <a:endParaRPr lang="x-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4" grpId="0"/>
      <p:bldP spid="25" grpId="0" animBg="1"/>
      <p:bldP spid="27" grpId="0"/>
      <p:bldP spid="28" grpId="0" animBg="1"/>
      <p:bldP spid="29" grpId="0"/>
      <p:bldP spid="30" grpId="0"/>
      <p:bldP spid="31" grpId="0"/>
      <p:bldP spid="18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Câu chuyện được kể trong bài thơ diễn ra ở đâu? Khi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9087" y="2933834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Chuyện gì xảy ra khi bê vàng lang thang đi tìm cỏ?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9087" y="3326762"/>
            <a:ext cx="61198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 năm trời hạn hán, cỏ cây héo khô, bê vàng không chờ được mưa để có cỏ ăn nên đã lang thang đi </a:t>
            </a:r>
            <a:r>
              <a:rPr lang="vi-VN" sz="15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tìm </a:t>
            </a:r>
            <a:r>
              <a:rPr lang="vi-VN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cỏ</a:t>
            </a:r>
            <a:r>
              <a:rPr lang="en-US" sz="150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và quên đường về.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E2D3D4-2484-7740-9823-338975BA474D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F52794-E1CD-FE42-907A-C64592F92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1F34C2-A394-354A-B0C2-F935E88F598E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9087" y="2059338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Câu chuyện được kể diễn ra từ thuở xa xưa, trong rừng xanh sâu thẳm.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455481" y="829103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dirty="0">
                <a:latin typeface="UTM Avo" panose="02040603050506020204" pitchFamily="18" charset="0"/>
              </a:rPr>
              <a:t>Khi bê vàng quên đường về, dê trắng đã làm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455481" y="1185599"/>
            <a:ext cx="6119826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Dê trắng chạy khắp nẻo tìm bê và gọi bê.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C31278-DE2E-4526-AD44-9F3D6AAAB580}"/>
              </a:ext>
            </a:extLst>
          </p:cNvPr>
          <p:cNvSpPr txBox="1"/>
          <p:nvPr/>
        </p:nvSpPr>
        <p:spPr>
          <a:xfrm>
            <a:off x="455481" y="1967226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</a:rPr>
              <a:t>Nêu cảm nghĩ của em về bê vàng và dê trắng?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FFEDE6-1EDD-1A47-A218-9F0B7397E44A}"/>
              </a:ext>
            </a:extLst>
          </p:cNvPr>
          <p:cNvSpPr txBox="1"/>
          <p:nvPr/>
        </p:nvSpPr>
        <p:spPr>
          <a:xfrm>
            <a:off x="455481" y="2364317"/>
            <a:ext cx="6119826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Dê trắng và bê vàng là hai người bạn rất thân thiết. Tình bạn của hai bạn thật đẹp và đáng quý.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89116" y="427126"/>
            <a:ext cx="5160769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Học thuộc lòng 2 khổ thơ đầu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9893" y="427126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76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281218"/>
            <a:ext cx="59857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thuở nào	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   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</a:t>
            </a:r>
            <a:r>
              <a: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rừng </a:t>
            </a:r>
            <a:r>
              <a:rPr lang="en-US" sz="1600" smtClean="0">
                <a:latin typeface="UTM Avo" panose="02040603050506020204" pitchFamily="18" charset="0"/>
              </a:rPr>
              <a:t>xanh</a:t>
            </a:r>
            <a:r>
              <a:rPr kumimoji="0" lang="vi-VN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   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Chạy khắp nẻo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    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366959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212179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357200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39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89116" y="427126"/>
            <a:ext cx="5160769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9893" y="427126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76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281218"/>
            <a:ext cx="59857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thuở nào	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   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</a:t>
            </a:r>
            <a:r>
              <a:rPr kumimoji="0" lang="vi-VN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rừng </a:t>
            </a:r>
            <a:r>
              <a:rPr lang="en-US" sz="1600" smtClean="0">
                <a:latin typeface="UTM Avo" panose="02040603050506020204" pitchFamily="18" charset="0"/>
              </a:rPr>
              <a:t>xanh</a:t>
            </a:r>
            <a:r>
              <a:rPr kumimoji="0" lang="vi-VN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   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Chạy khắp nẻo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                 </a:t>
            </a: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Vẫn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366959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212179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357200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8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1885951"/>
            <a:ext cx="3429000" cy="2707481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3763" y="400050"/>
            <a:ext cx="342900" cy="4572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071563" y="0"/>
            <a:ext cx="4114800" cy="188595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marL="468059" indent="-468059" algn="ctr">
              <a:buAutoNum type="arabicPeriod"/>
            </a:pPr>
            <a:r>
              <a:rPr lang="en-US" sz="2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lvl="0" algn="ctr"/>
            <a:r>
              <a:rPr lang="en-US" sz="1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43100"/>
            <a:ext cx="1326088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6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829689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từ ngữ thể hiện tâm trạng của dê trắng khi không thấy bạn trở về?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6889" y="3027929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Đóng vai một người bạn trong rừng, nói lời an ủi dê trắng.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6889" y="2453636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 bạn quá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E9D45-67EF-4AB1-80E5-0AB1231A2BFF}"/>
              </a:ext>
            </a:extLst>
          </p:cNvPr>
          <p:cNvSpPr txBox="1"/>
          <p:nvPr/>
        </p:nvSpPr>
        <p:spPr>
          <a:xfrm>
            <a:off x="366889" y="3372300"/>
            <a:ext cx="61198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Mình biết cậu đang rất </a:t>
            </a:r>
            <a:r>
              <a:rPr lang="vi-VN" sz="15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ồ</a:t>
            </a:r>
            <a:r>
              <a:rPr lang="vi-VN" sz="15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 nhớ bê vàng. Đừng lo lắng quá, bê vàng sẽ sớm tìm được đường về nhà thôi!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AA0CD-3CB0-A342-B7A2-3C0456D13B7A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0E7F41-22B8-FB40-B638-09ED47948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DB01AC-A7EC-2946-8155-D4E44F9E55A3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11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32301"/>
            <a:ext cx="6982693" cy="5175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0725" y="1449263"/>
            <a:ext cx="4777420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 lvl="1">
              <a:spcBef>
                <a:spcPts val="1008"/>
              </a:spcBef>
              <a:spcAft>
                <a:spcPts val="1008"/>
              </a:spcAft>
            </a:pP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    Viết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: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Chữ</a:t>
            </a:r>
            <a:r>
              <a:rPr lang="en-US" sz="2800" b="1" dirty="0">
                <a:solidFill>
                  <a:schemeClr val="accent2"/>
                </a:solidFill>
                <a:latin typeface="HP001 4 hàng" pitchFamily="34" charset="0"/>
              </a:rPr>
              <a:t> h</a:t>
            </a:r>
            <a:r>
              <a:rPr lang="el-GR" sz="2800" b="1" dirty="0" smtClean="0">
                <a:solidFill>
                  <a:schemeClr val="accent2"/>
                </a:solidFill>
                <a:latin typeface="HP001 4 hàng" pitchFamily="34" charset="0"/>
              </a:rPr>
              <a:t>Ξ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HP001 4 hàng" pitchFamily="34" charset="0"/>
              </a:rPr>
              <a:t>H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endParaRPr lang="en-US" sz="2800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0011" y="905771"/>
            <a:ext cx="2974644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>
              <a:spcBef>
                <a:spcPts val="1008"/>
              </a:spcBef>
              <a:spcAft>
                <a:spcPts val="1008"/>
              </a:spcAft>
            </a:pP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Tiếng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Việt</a:t>
            </a:r>
            <a:endParaRPr lang="en-US" sz="28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359" y="359021"/>
            <a:ext cx="6524804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>
              <a:spcBef>
                <a:spcPts val="1008"/>
              </a:spcBef>
              <a:spcAft>
                <a:spcPts val="1008"/>
              </a:spcAft>
            </a:pPr>
            <a:r>
              <a:rPr lang="en-US" sz="2800" b="1" dirty="0">
                <a:solidFill>
                  <a:schemeClr val="accent2"/>
                </a:solidFill>
                <a:latin typeface="HP001 4 hàng" pitchFamily="34" charset="0"/>
              </a:rPr>
              <a:t>Thứ 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Ba </a:t>
            </a:r>
            <a:r>
              <a:rPr lang="en-US" sz="2800" b="1">
                <a:solidFill>
                  <a:schemeClr val="accent2"/>
                </a:solidFill>
                <a:latin typeface="HP001 4 hàng" pitchFamily="34" charset="0"/>
              </a:rPr>
              <a:t>ngày 12 </a:t>
            </a:r>
            <a:r>
              <a:rPr lang="en-US" sz="2800" b="1" dirty="0">
                <a:solidFill>
                  <a:schemeClr val="accent2"/>
                </a:solidFill>
                <a:latin typeface="HP001 4 hàng" pitchFamily="34" charset="0"/>
              </a:rPr>
              <a:t>tháng 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11 </a:t>
            </a:r>
            <a:r>
              <a:rPr lang="en-US" sz="2800" b="1" dirty="0">
                <a:solidFill>
                  <a:schemeClr val="accent2"/>
                </a:solidFill>
                <a:latin typeface="HP001 4 hàng" pitchFamily="34" charset="0"/>
              </a:rPr>
              <a:t>năm 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2024</a:t>
            </a:r>
            <a:endParaRPr lang="en-US" sz="28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3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4055" t="23026" r="12378" b="24378"/>
          <a:stretch/>
        </p:blipFill>
        <p:spPr bwMode="auto">
          <a:xfrm>
            <a:off x="4123113" y="2745764"/>
            <a:ext cx="1767488" cy="178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870C7D-0388-6549-979D-59540251770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09BA43-2626-BB4C-8B6B-5BF9CEBD0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CB31EC-3EF7-1443-8749-0BA41016D176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49"/>
          <a:stretch/>
        </p:blipFill>
        <p:spPr>
          <a:xfrm>
            <a:off x="831273" y="1983041"/>
            <a:ext cx="2485506" cy="2549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smtClean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 ( cỡ vừa)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955570"/>
            <a:ext cx="5334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H.mp4" descr="H.mp4">
            <a:hlinkClick r:id="" action="ppaction://media"/>
            <a:extLst>
              <a:ext uri="{FF2B5EF4-FFF2-40B4-BE49-F238E27FC236}">
                <a16:creationId xmlns:a16="http://schemas.microsoft.com/office/drawing/2014/main" id="{A887E4F8-724E-A748-9AAF-0F9DCB85D35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6959" b="10151"/>
          <a:stretch/>
        </p:blipFill>
        <p:spPr>
          <a:xfrm>
            <a:off x="1247930" y="957734"/>
            <a:ext cx="4709008" cy="3828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338042" y="194684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338041" y="1090487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06205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HP001 4 hàng" pitchFamily="34" charset="0"/>
                <a:sym typeface="Wingdings" panose="05000000000000000000" pitchFamily="2" charset="2"/>
              </a:rPr>
              <a:t>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HP001 4 hàng" pitchFamily="34" charset="0"/>
              </a:rPr>
              <a:t>H, h, k, b, g, y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F41E5-AB08-1F47-AE8F-C31CF33E944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D8A831-2128-7340-911D-A194ECC7B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17C94B-46DF-334C-9666-950CAFE1106D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32301"/>
            <a:ext cx="6982693" cy="5175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055" y="1442213"/>
            <a:ext cx="6524804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 lvl="1">
              <a:spcBef>
                <a:spcPts val="1008"/>
              </a:spcBef>
              <a:spcAft>
                <a:spcPts val="1008"/>
              </a:spcAft>
            </a:pP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NĀ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và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nghe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: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Kể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chuyện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Gọi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endParaRPr lang="en-US" sz="2800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1811" y="905771"/>
            <a:ext cx="2159622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>
              <a:spcBef>
                <a:spcPts val="1008"/>
              </a:spcBef>
              <a:spcAft>
                <a:spcPts val="1008"/>
              </a:spcAft>
            </a:pP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Tiếng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Việt</a:t>
            </a:r>
            <a:endParaRPr lang="en-US" sz="28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3359" y="359021"/>
            <a:ext cx="6524804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>
              <a:spcBef>
                <a:spcPts val="1008"/>
              </a:spcBef>
              <a:spcAft>
                <a:spcPts val="1008"/>
              </a:spcAft>
            </a:pPr>
            <a:r>
              <a:rPr lang="en-US" sz="2800" b="1" dirty="0">
                <a:solidFill>
                  <a:schemeClr val="accent2"/>
                </a:solidFill>
                <a:latin typeface="HP001 4 hàng" pitchFamily="34" charset="0"/>
              </a:rPr>
              <a:t>Thứ B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a </a:t>
            </a:r>
            <a:r>
              <a:rPr lang="en-US" sz="2800" b="1" dirty="0">
                <a:solidFill>
                  <a:schemeClr val="accent2"/>
                </a:solidFill>
                <a:latin typeface="HP001 4 hàng" pitchFamily="34" charset="0"/>
              </a:rPr>
              <a:t>ngày 12 tháng 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11 </a:t>
            </a:r>
            <a:r>
              <a:rPr lang="en-US" sz="2800" b="1" dirty="0">
                <a:solidFill>
                  <a:schemeClr val="accent2"/>
                </a:solidFill>
                <a:latin typeface="HP001 4 hàng" pitchFamily="34" charset="0"/>
              </a:rPr>
              <a:t>năm 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2024</a:t>
            </a:r>
            <a:endParaRPr lang="en-US" sz="28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3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AA0CD-3CB0-A342-B7A2-3C0456D13B7A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0E7F41-22B8-FB40-B638-09ED47948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DB01AC-A7EC-2946-8155-D4E44F9E55A3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36401" y="1338756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36166" y="1338757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37965" y="3185482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36165" y="3185482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678210" y="2988456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>
                    <a:lumMod val="50000"/>
                  </a:schemeClr>
                </a:solidFill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939235" y="2980559"/>
            <a:ext cx="2080800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>
                    <a:lumMod val="50000"/>
                  </a:schemeClr>
                </a:solidFill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678210" y="4787204"/>
            <a:ext cx="3114068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>
                    <a:lumMod val="50000"/>
                  </a:schemeClr>
                </a:solidFill>
              </a:rPr>
              <a:t>Bê vàng đi tìm cỏ</a:t>
            </a:r>
            <a:r>
              <a:rPr lang="x-none" sz="1200">
                <a:solidFill>
                  <a:schemeClr val="tx1">
                    <a:lumMod val="50000"/>
                  </a:schemeClr>
                </a:solidFill>
              </a:rPr>
              <a:t>… 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</a:rPr>
              <a:t>D</a:t>
            </a:r>
            <a:r>
              <a:rPr lang="x-none" sz="1200" smtClean="0">
                <a:solidFill>
                  <a:schemeClr val="tx1">
                    <a:lumMod val="50000"/>
                  </a:schemeClr>
                </a:solidFill>
              </a:rPr>
              <a:t>ê </a:t>
            </a:r>
            <a:r>
              <a:rPr lang="x-none" sz="1200" dirty="0">
                <a:solidFill>
                  <a:schemeClr val="tx1">
                    <a:lumMod val="50000"/>
                  </a:schemeClr>
                </a:solidFill>
              </a:rPr>
              <a:t>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4112350" y="4783511"/>
            <a:ext cx="1925669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>
                    <a:lumMod val="50000"/>
                  </a:schemeClr>
                </a:solidFill>
              </a:rPr>
              <a:t>Đến bây giờ dê trắng….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6" y="2892547"/>
            <a:ext cx="926695" cy="1328738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6" y="3122661"/>
            <a:ext cx="845864" cy="13716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6" y="1314450"/>
            <a:ext cx="1704608" cy="1603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148788" y="3105003"/>
            <a:ext cx="811176" cy="1771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24" y="2998192"/>
            <a:ext cx="799789" cy="1741763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3148788" y="4739955"/>
            <a:ext cx="300038" cy="3429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en-US" sz="18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03" y="24620"/>
            <a:ext cx="1757363" cy="1962388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8" y="4371458"/>
            <a:ext cx="773259" cy="711398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6343650" y="4837129"/>
            <a:ext cx="514350" cy="24572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42975" y="1283462"/>
            <a:ext cx="3429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4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1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4142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19775" y="819304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19540" y="819305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21339" y="2840598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19539" y="2840598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436141" y="2460826"/>
            <a:ext cx="3486467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766368" y="2469076"/>
            <a:ext cx="2418403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436141" y="4471229"/>
            <a:ext cx="361931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  <a:r>
              <a:rPr lang="x-none" sz="120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… 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D</a:t>
            </a:r>
            <a:r>
              <a:rPr lang="x-none" sz="1200" smtClean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ê </a:t>
            </a:r>
            <a:r>
              <a:rPr lang="x-none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3971418" y="4471229"/>
            <a:ext cx="2238102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 kể 1 - 2 đoạn của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câu chuyện theo tranh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4142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19775" y="819304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19540" y="819305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21339" y="2840598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19539" y="2840598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436141" y="2460826"/>
            <a:ext cx="3486467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766368" y="2469076"/>
            <a:ext cx="2418403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436141" y="4471229"/>
            <a:ext cx="361931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  <a:r>
              <a:rPr lang="x-none" sz="120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… 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D</a:t>
            </a:r>
            <a:r>
              <a:rPr lang="x-none" sz="1200" smtClean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ê </a:t>
            </a:r>
            <a:r>
              <a:rPr lang="x-none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3971418" y="4471229"/>
            <a:ext cx="2238102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505142" y="346361"/>
            <a:ext cx="602866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tiếp đoạn kết của câu chuyện theo ý của em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Bright idea icon bulb icon brainstorming Vector Image">
            <a:extLst>
              <a:ext uri="{FF2B5EF4-FFF2-40B4-BE49-F238E27FC236}">
                <a16:creationId xmlns:a16="http://schemas.microsoft.com/office/drawing/2014/main" id="{7DDC2617-D63A-BF4D-8C39-34B8471C7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b="20485"/>
          <a:stretch/>
        </p:blipFill>
        <p:spPr bwMode="auto">
          <a:xfrm>
            <a:off x="205003" y="244685"/>
            <a:ext cx="594435" cy="5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543098" y="1569478"/>
            <a:ext cx="5771804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 2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– 3 câu nêu nhận xét của em về đôi bạn bê vàng và dê trắng trong câu chuyện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32301"/>
            <a:ext cx="6982693" cy="5175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592" y="1442213"/>
            <a:ext cx="6877267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 lvl="1">
              <a:spcBef>
                <a:spcPts val="1008"/>
              </a:spcBef>
              <a:spcAft>
                <a:spcPts val="1008"/>
              </a:spcAft>
            </a:pPr>
            <a:r>
              <a:rPr lang="en-US" sz="2800" b="1" dirty="0" err="1">
                <a:solidFill>
                  <a:schemeClr val="accent2"/>
                </a:solidFill>
                <a:latin typeface="HP001 4 hàng" pitchFamily="34" charset="0"/>
              </a:rPr>
              <a:t>v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àng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bị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lạc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, </a:t>
            </a:r>
            <a:r>
              <a:rPr lang="en-US" sz="2800" b="1">
                <a:solidFill>
                  <a:schemeClr val="accent2"/>
                </a:solidFill>
                <a:latin typeface="HP001 4 hàng" pitchFamily="34" charset="0"/>
              </a:rPr>
              <a:t>d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ê </a:t>
            </a:r>
            <a:r>
              <a:rPr lang="en-US" sz="2800" b="1" dirty="0" err="1">
                <a:solidFill>
                  <a:schemeClr val="accent2"/>
                </a:solidFill>
                <a:latin typeface="HP001 4 hàng" pitchFamily="34" charset="0"/>
              </a:rPr>
              <a:t>t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rắng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thương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err="1" smtClean="0">
                <a:solidFill>
                  <a:schemeClr val="accent2"/>
                </a:solidFill>
                <a:latin typeface="HP001 4 hàng" pitchFamily="34" charset="0"/>
              </a:rPr>
              <a:t>và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 chạy </a:t>
            </a:r>
            <a:endParaRPr lang="en-US" sz="2800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592" y="905771"/>
            <a:ext cx="6736408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>
              <a:spcBef>
                <a:spcPts val="1008"/>
              </a:spcBef>
              <a:spcAft>
                <a:spcPts val="1008"/>
              </a:spcAft>
            </a:pP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Cả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hai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luôn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yêu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thương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nhau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. </a:t>
            </a:r>
            <a:r>
              <a:rPr lang="en-US" sz="2800" b="1" err="1" smtClean="0">
                <a:solidFill>
                  <a:schemeClr val="accent2"/>
                </a:solidFill>
                <a:latin typeface="HP001 4 hàng" pitchFamily="34" charset="0"/>
              </a:rPr>
              <a:t>Khi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>
                <a:solidFill>
                  <a:schemeClr val="accent2"/>
                </a:solidFill>
                <a:latin typeface="HP001 4 hàng" pitchFamily="34" charset="0"/>
              </a:rPr>
              <a:t>b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ê</a:t>
            </a:r>
            <a:endParaRPr lang="en-US" sz="28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38" y="359021"/>
            <a:ext cx="7134615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>
              <a:spcBef>
                <a:spcPts val="1008"/>
              </a:spcBef>
              <a:spcAft>
                <a:spcPts val="1008"/>
              </a:spcAft>
            </a:pP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   Bê </a:t>
            </a:r>
            <a:r>
              <a:rPr lang="en-US" sz="2800" b="1" dirty="0" err="1">
                <a:solidFill>
                  <a:schemeClr val="accent2"/>
                </a:solidFill>
                <a:latin typeface="HP001 4 hàng" pitchFamily="34" charset="0"/>
              </a:rPr>
              <a:t>v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àng </a:t>
            </a:r>
            <a:r>
              <a:rPr lang="en-US" sz="2800" b="1" err="1" smtClean="0">
                <a:solidFill>
                  <a:schemeClr val="accent2"/>
                </a:solidFill>
                <a:latin typeface="HP001 4 hàng" pitchFamily="34" charset="0"/>
              </a:rPr>
              <a:t>và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err="1">
                <a:solidFill>
                  <a:schemeClr val="accent2"/>
                </a:solidFill>
                <a:latin typeface="HP001 4 hàng" pitchFamily="34" charset="0"/>
              </a:rPr>
              <a:t>d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ê </a:t>
            </a:r>
            <a:r>
              <a:rPr lang="en-US" sz="2800" b="1" dirty="0" err="1">
                <a:solidFill>
                  <a:schemeClr val="accent2"/>
                </a:solidFill>
                <a:latin typeface="HP001 4 hàng" pitchFamily="34" charset="0"/>
              </a:rPr>
              <a:t>t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rắng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là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đôi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err="1" smtClean="0">
                <a:solidFill>
                  <a:schemeClr val="accent2"/>
                </a:solidFill>
                <a:latin typeface="HP001 4 hàng" pitchFamily="34" charset="0"/>
              </a:rPr>
              <a:t>bạn</a:t>
            </a: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 thân.</a:t>
            </a:r>
            <a:endParaRPr lang="en-US" sz="2800" b="1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72" y="1990356"/>
            <a:ext cx="6877267" cy="508445"/>
          </a:xfrm>
          <a:prstGeom prst="rect">
            <a:avLst/>
          </a:prstGeom>
          <a:noFill/>
        </p:spPr>
        <p:txBody>
          <a:bodyPr wrap="square" lIns="76808" tIns="38404" rIns="76808" bIns="38404" rtlCol="0">
            <a:spAutoFit/>
          </a:bodyPr>
          <a:lstStyle/>
          <a:p>
            <a:pPr lvl="1">
              <a:spcBef>
                <a:spcPts val="1008"/>
              </a:spcBef>
              <a:spcAft>
                <a:spcPts val="1008"/>
              </a:spcAft>
            </a:pPr>
            <a:r>
              <a:rPr lang="en-US" sz="2800" b="1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khắp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nơi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tìm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HP001 4 hàng" pitchFamily="34" charset="0"/>
              </a:rPr>
              <a:t>bạn</a:t>
            </a:r>
            <a:r>
              <a:rPr lang="en-US" sz="2800" b="1" dirty="0" smtClean="0">
                <a:solidFill>
                  <a:schemeClr val="accent2"/>
                </a:solidFill>
                <a:latin typeface="HP001 4 hàng" pitchFamily="34" charset="0"/>
              </a:rPr>
              <a:t>.  </a:t>
            </a:r>
            <a:endParaRPr lang="en-US" sz="2800" dirty="0">
              <a:solidFill>
                <a:schemeClr val="accent2"/>
              </a:solidFill>
              <a:latin typeface="HP001 4 hàng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700981" y="2802194"/>
            <a:ext cx="3608438" cy="1966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78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31067" y="590524"/>
            <a:ext cx="2776475" cy="412114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sz="23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0075" y="1201922"/>
            <a:ext cx="2772182" cy="7279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>
              <a:defRPr/>
            </a:pP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tivi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09513" y="1184337"/>
            <a:ext cx="3162762" cy="7455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>
              <a:defRPr/>
            </a:pP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đồng hồ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075" y="2090505"/>
            <a:ext cx="2759387" cy="6526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>
              <a:defRPr/>
            </a:pP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máy tính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37087" y="2066764"/>
            <a:ext cx="3135188" cy="6764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>
              <a:defRPr/>
            </a:pP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quạt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081" y="1182770"/>
            <a:ext cx="365864" cy="4286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89" y="2076293"/>
            <a:ext cx="365419" cy="4281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59" y="1182771"/>
            <a:ext cx="365419" cy="3897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42" y="2051177"/>
            <a:ext cx="365419" cy="428168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6341500" y="4569740"/>
            <a:ext cx="504797" cy="57018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0075" y="165469"/>
            <a:ext cx="6043613" cy="80608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en-US" sz="2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 nằm ở trong nhà, Nhìn lên mặt nó biết ngay giờ nào - Là cái gì?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" y="2903833"/>
            <a:ext cx="4243388" cy="2239668"/>
          </a:xfrm>
        </p:spPr>
      </p:pic>
    </p:spTree>
    <p:extLst>
      <p:ext uri="{BB962C8B-B14F-4D97-AF65-F5344CB8AC3E}">
        <p14:creationId xmlns:p14="http://schemas.microsoft.com/office/powerpoint/2010/main" val="405639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154072"/>
            <a:ext cx="1243013" cy="211804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165976" y="3139268"/>
            <a:ext cx="802299" cy="137989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31" y="3082932"/>
            <a:ext cx="757659" cy="1478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2528888" y="2936586"/>
            <a:ext cx="682588" cy="187237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2753228"/>
            <a:ext cx="1608615" cy="205572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37" y="3669469"/>
            <a:ext cx="1128273" cy="1504364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1526227" y="4536485"/>
            <a:ext cx="231136" cy="27247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en-US" sz="1800" b="1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823" y="470433"/>
            <a:ext cx="1176516" cy="1503527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841361" y="690512"/>
            <a:ext cx="802299" cy="1379895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2528888" y="-39914"/>
            <a:ext cx="1138034" cy="1375997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6300787" y="4629150"/>
            <a:ext cx="557213" cy="460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286625" y="419485"/>
            <a:ext cx="3429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2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2938" y="1028700"/>
            <a:ext cx="2387428" cy="7743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>
              <a:defRPr/>
            </a:pP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cây đỗ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57588" y="1028700"/>
            <a:ext cx="2871787" cy="7743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>
              <a:defRPr/>
            </a:pP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bó đũa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57588" y="2258068"/>
            <a:ext cx="2871787" cy="75207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đỗ con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938" y="2236754"/>
            <a:ext cx="2395865" cy="8210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đỗ</a:t>
            </a:r>
            <a:endParaRPr lang="vi-VN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88" y="1224909"/>
            <a:ext cx="339914" cy="5310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61" y="2501953"/>
            <a:ext cx="339414" cy="482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621" y="2236755"/>
            <a:ext cx="339501" cy="530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17" y="1018308"/>
            <a:ext cx="309062" cy="482845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6344843" y="4726855"/>
            <a:ext cx="485276" cy="4138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567" y="1028700"/>
            <a:ext cx="3602485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r>
              <a:rPr lang="en-US" sz="1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15" y="3057820"/>
            <a:ext cx="4165122" cy="2223194"/>
          </a:xfrm>
        </p:spPr>
      </p:pic>
      <p:sp>
        <p:nvSpPr>
          <p:cNvPr id="16" name="Rounded Rectangle 15"/>
          <p:cNvSpPr/>
          <p:nvPr/>
        </p:nvSpPr>
        <p:spPr>
          <a:xfrm>
            <a:off x="1278415" y="125710"/>
            <a:ext cx="4296347" cy="7847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en-US" sz="1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hình ảnh của câu chuyện gì?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4232" y="3195637"/>
            <a:ext cx="1873448" cy="196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200526" y="-285750"/>
            <a:ext cx="1138034" cy="137599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3" y="2699028"/>
            <a:ext cx="1170433" cy="194355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841399" y="3814762"/>
            <a:ext cx="926695" cy="1328738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31" y="2971801"/>
            <a:ext cx="845864" cy="16508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2228850" y="3086101"/>
            <a:ext cx="560145" cy="153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2911439" y="3670804"/>
            <a:ext cx="922171" cy="620087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1206022" y="2085975"/>
            <a:ext cx="347847" cy="514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en-US" sz="2300" b="1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38" y="2493059"/>
            <a:ext cx="2386662" cy="1400175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5186363" y="1779612"/>
            <a:ext cx="515496" cy="147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6257925" y="4622604"/>
            <a:ext cx="558359" cy="443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771525" y="628650"/>
            <a:ext cx="3429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5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4425" y="1443736"/>
            <a:ext cx="5272088" cy="158521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>
              <a:defRPr/>
            </a:pPr>
            <a:r>
              <a:rPr lang="en-US" sz="3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anh em</a:t>
            </a:r>
            <a:endParaRPr lang="vi-VN" sz="3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6303447" y="4705209"/>
            <a:ext cx="545689" cy="4380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31" y="3942696"/>
            <a:ext cx="3196615" cy="1400175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336" y="3200400"/>
            <a:ext cx="2348444" cy="1671656"/>
          </a:xfrm>
        </p:spPr>
      </p:pic>
      <p:sp>
        <p:nvSpPr>
          <p:cNvPr id="18" name="Rounded Rectangle 17"/>
          <p:cNvSpPr/>
          <p:nvPr/>
        </p:nvSpPr>
        <p:spPr>
          <a:xfrm>
            <a:off x="1342017" y="57150"/>
            <a:ext cx="4787321" cy="10183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57607" tIns="28804" rIns="57607" bIns="28804" rtlCol="0" anchor="ctr"/>
          <a:lstStyle/>
          <a:p>
            <a:pPr algn="ctr"/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Câu chuyện bó đũa, gia đình đó có mấy anh em?</a:t>
            </a:r>
          </a:p>
        </p:txBody>
      </p:sp>
    </p:spTree>
    <p:extLst>
      <p:ext uri="{BB962C8B-B14F-4D97-AF65-F5344CB8AC3E}">
        <p14:creationId xmlns:p14="http://schemas.microsoft.com/office/powerpoint/2010/main" val="140378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14388" y="1093877"/>
            <a:ext cx="3429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637" y="114300"/>
            <a:ext cx="3043238" cy="26208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05" y="2857500"/>
            <a:ext cx="3686174" cy="2096600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4617460" y="114300"/>
            <a:ext cx="2228850" cy="2620873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7" tIns="28804" rIns="57607" bIns="28804" rtlCol="0" anchor="ctr"/>
          <a:lstStyle/>
          <a:p>
            <a:pPr lvl="0" algn="ctr"/>
            <a:r>
              <a:rPr lang="en-US" sz="1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" y="1711901"/>
            <a:ext cx="1393031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9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886</Words>
  <Application>Microsoft Office PowerPoint</Application>
  <PresentationFormat>Custom</PresentationFormat>
  <Paragraphs>157</Paragraphs>
  <Slides>33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UTM Cookies</vt:lpstr>
      <vt:lpstr>UTM Avo</vt:lpstr>
      <vt:lpstr>Kalam</vt:lpstr>
      <vt:lpstr>Arial</vt:lpstr>
      <vt:lpstr>Arial-Rounded</vt:lpstr>
      <vt:lpstr>Wingdings</vt:lpstr>
      <vt:lpstr>HP001 4 hàng</vt:lpstr>
      <vt:lpstr>Montserrat</vt:lpstr>
      <vt:lpstr>Times New Roman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118</cp:revision>
  <dcterms:modified xsi:type="dcterms:W3CDTF">2024-11-15T08:56:45Z</dcterms:modified>
</cp:coreProperties>
</file>