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7"/>
  </p:notesMasterIdLst>
  <p:sldIdLst>
    <p:sldId id="257" r:id="rId4"/>
    <p:sldId id="282" r:id="rId5"/>
    <p:sldId id="283" r:id="rId6"/>
    <p:sldId id="284" r:id="rId7"/>
    <p:sldId id="285" r:id="rId8"/>
    <p:sldId id="286" r:id="rId9"/>
    <p:sldId id="288" r:id="rId10"/>
    <p:sldId id="256" r:id="rId11"/>
    <p:sldId id="289" r:id="rId12"/>
    <p:sldId id="290" r:id="rId13"/>
    <p:sldId id="291" r:id="rId14"/>
    <p:sldId id="292" r:id="rId15"/>
    <p:sldId id="311" r:id="rId16"/>
    <p:sldId id="309" r:id="rId17"/>
    <p:sldId id="310" r:id="rId18"/>
    <p:sldId id="312" r:id="rId19"/>
    <p:sldId id="313" r:id="rId20"/>
    <p:sldId id="297" r:id="rId21"/>
    <p:sldId id="298" r:id="rId22"/>
    <p:sldId id="301" r:id="rId23"/>
    <p:sldId id="303" r:id="rId24"/>
    <p:sldId id="304" r:id="rId25"/>
    <p:sldId id="4410"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3" d="100"/>
          <a:sy n="63" d="100"/>
        </p:scale>
        <p:origin x="80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1DE556-D5C7-48A4-AC23-3049029BCE2B}" type="datetimeFigureOut">
              <a:rPr lang="en-US" smtClean="0"/>
              <a:t>8/22/2024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B92A1-7059-4C1C-A53E-42BE8EFB572B}" type="slidenum">
              <a:rPr lang="en-US" smtClean="0"/>
              <a:t>‹#›</a:t>
            </a:fld>
            <a:endParaRPr lang="en-US"/>
          </a:p>
        </p:txBody>
      </p:sp>
    </p:spTree>
    <p:extLst>
      <p:ext uri="{BB962C8B-B14F-4D97-AF65-F5344CB8AC3E}">
        <p14:creationId xmlns:p14="http://schemas.microsoft.com/office/powerpoint/2010/main" val="287236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7B92A1-7059-4C1C-A53E-42BE8EFB572B}" type="slidenum">
              <a:rPr lang="en-US" smtClean="0"/>
              <a:t>17</a:t>
            </a:fld>
            <a:endParaRPr lang="en-US"/>
          </a:p>
        </p:txBody>
      </p:sp>
    </p:spTree>
    <p:extLst>
      <p:ext uri="{BB962C8B-B14F-4D97-AF65-F5344CB8AC3E}">
        <p14:creationId xmlns:p14="http://schemas.microsoft.com/office/powerpoint/2010/main" val="943430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55E8-30B2-D981-EB3A-139DCCF3ED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DAFABCA-540A-49D1-A4CE-CA574C5824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871496-03FC-F04F-DB1D-01C01187778C}"/>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94E3A53-53D5-9743-B1BC-8A2D229C6D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C9E383-0AE7-4489-E716-099C1A891C02}"/>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7216260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B0C75-CA10-C421-8874-388D9A3EA8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DBF109-C757-6DA2-73F8-D99DAC904E9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C8A0C-8ABF-4098-E20D-A4ADB16BA46C}"/>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0F7E66D6-9DE2-13FA-E43D-F73D2A682E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E39556-FA87-63A1-3EFF-EF27D38177A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67519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59467-D562-AE40-86C3-6E5DC2E5A5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B800DB5-8978-499A-D1E8-1603AF6228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837D72-5DAE-C228-1276-C7CCFADACB7F}"/>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759566C-D8B3-EB4E-F610-2F25F19C0A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969A1E-BD7D-AD95-2340-CCA8EFAB002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09931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79078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986202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610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550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59633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290101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44039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6920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B711A-BE11-DF61-A4DC-661881D33E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70F3C5-DE54-EF8F-AF11-AA96E509EA2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456AA6-C728-5284-3420-FE5137459637}"/>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0DF73103-8F8A-62EF-8314-D4C942C1C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5D843E-D039-6063-CF50-961B7EEE6DED}"/>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4161363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26468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0327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5053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54183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771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68714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27947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12452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66291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76572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4E1D7-3E7B-2175-386C-7EE136D0112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2AFAF5-1FA7-0203-9390-4DC48E8F35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0915D7-0083-C960-07F2-BB7222303405}"/>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3C604243-AE92-8AD6-C034-E15849183E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F3C256-242A-90D9-A4C9-01280A82AF76}"/>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2719857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76052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0527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35783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997846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5A164-36A3-596F-FC86-DC4AB3E2E6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008F4E-CB91-D9FE-8188-5A34CF1844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B7F7B76-D969-3CF9-8EE7-69C3D3412C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B14392-CF6C-3986-3E3C-3C50B3E9A92D}"/>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3A3DBF45-14DB-B0E3-4EBD-9891B1780B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2B6626-8724-421C-100E-772FF69F6CAC}"/>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474213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679F-3A22-704C-2A03-2D7498E8F4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E665604-C334-FCF2-D8E6-8282CF65A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5096ECD-782A-153C-A7EE-93908D70C2E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1A95E93-6CED-0673-3F2A-672B41C435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E6BCB2-A8D1-5584-9596-530B09F443C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DD7622-0487-A85C-C95C-4A4867DE4EC6}"/>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8" name="Footer Placeholder 7">
            <a:extLst>
              <a:ext uri="{FF2B5EF4-FFF2-40B4-BE49-F238E27FC236}">
                <a16:creationId xmlns:a16="http://schemas.microsoft.com/office/drawing/2014/main" id="{6C71BA15-DEFB-6343-5C39-31D4C6BDBF1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F2555D-9210-7B64-9CE1-B3E6DF6B1D47}"/>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783731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90B9C-9519-F86A-7545-465C4D4F16F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A7C16E-2CFB-1A29-FA43-FBF39E67679B}"/>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4" name="Footer Placeholder 3">
            <a:extLst>
              <a:ext uri="{FF2B5EF4-FFF2-40B4-BE49-F238E27FC236}">
                <a16:creationId xmlns:a16="http://schemas.microsoft.com/office/drawing/2014/main" id="{019C8E7B-E00F-51B4-6139-D19EDC26A8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5D7657-5F10-7874-54CC-D551B2723393}"/>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716539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788DFC-1CA0-0C87-F8A6-CC0E2BBA59F3}"/>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3" name="Footer Placeholder 2">
            <a:extLst>
              <a:ext uri="{FF2B5EF4-FFF2-40B4-BE49-F238E27FC236}">
                <a16:creationId xmlns:a16="http://schemas.microsoft.com/office/drawing/2014/main" id="{CB4D7D63-62E6-8086-E92D-B9C9039D42C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CD51055-F8C9-CB52-4C6C-1AE38933D66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3155693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3BDE-AB1C-1977-69D5-51AED9530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A00B29-832B-23E6-6937-C2C2545D3C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FD9ABD6-A0D7-D1D6-B1B2-63EFA146EA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E8DCF1-2F4A-838B-75C0-FBD1A9D743F4}"/>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A3E736F4-D87F-10EB-7E4A-85388A3A1D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60ADC7-11E5-45B7-1623-FA736E4AD18B}"/>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2944587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05C9C7-27CB-6941-CDB9-69990D1469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894826-E00B-D0F7-25F7-66B6C24FE3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467964C-0032-BD89-6255-FE82AD8A9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B68E66-BCB3-8CAF-49ED-55FB0A382046}"/>
              </a:ext>
            </a:extLst>
          </p:cNvPr>
          <p:cNvSpPr>
            <a:spLocks noGrp="1"/>
          </p:cNvSpPr>
          <p:nvPr>
            <p:ph type="dt" sz="half" idx="10"/>
          </p:nvPr>
        </p:nvSpPr>
        <p:spPr/>
        <p:txBody>
          <a:bodyPr/>
          <a:lstStyle/>
          <a:p>
            <a:fld id="{BCE0B36E-18E8-402E-A3EB-7BFBCC91DD66}" type="datetimeFigureOut">
              <a:rPr lang="en-US" smtClean="0"/>
              <a:t>8/22/2024</a:t>
            </a:fld>
            <a:endParaRPr lang="en-US"/>
          </a:p>
        </p:txBody>
      </p:sp>
      <p:sp>
        <p:nvSpPr>
          <p:cNvPr id="6" name="Footer Placeholder 5">
            <a:extLst>
              <a:ext uri="{FF2B5EF4-FFF2-40B4-BE49-F238E27FC236}">
                <a16:creationId xmlns:a16="http://schemas.microsoft.com/office/drawing/2014/main" id="{11A4EC7E-8C04-76C1-21D8-71D4084533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3685D6-E0B5-759E-B48A-FAB012388018}"/>
              </a:ext>
            </a:extLst>
          </p:cNvPr>
          <p:cNvSpPr>
            <a:spLocks noGrp="1"/>
          </p:cNvSpPr>
          <p:nvPr>
            <p:ph type="sldNum" sz="quarter" idx="12"/>
          </p:nvPr>
        </p:nvSpPr>
        <p:spPr/>
        <p:txBody>
          <a:bodyPr/>
          <a:lstStyle/>
          <a:p>
            <a:fld id="{91ABEB7F-1860-490C-8393-23233693F6E5}" type="slidenum">
              <a:rPr lang="en-US" smtClean="0"/>
              <a:t>‹#›</a:t>
            </a:fld>
            <a:endParaRPr lang="en-US"/>
          </a:p>
        </p:txBody>
      </p:sp>
    </p:spTree>
    <p:extLst>
      <p:ext uri="{BB962C8B-B14F-4D97-AF65-F5344CB8AC3E}">
        <p14:creationId xmlns:p14="http://schemas.microsoft.com/office/powerpoint/2010/main" val="1060679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1F3431-0F49-91E3-0A05-249B3DDE87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AB3C118-117B-07A1-8422-168EACF4DB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D4AC58-BFBB-CCD7-4043-B546C72484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E0B36E-18E8-402E-A3EB-7BFBCC91DD66}" type="datetimeFigureOut">
              <a:rPr lang="en-US" smtClean="0"/>
              <a:t>8/22/2024</a:t>
            </a:fld>
            <a:endParaRPr lang="en-US"/>
          </a:p>
        </p:txBody>
      </p:sp>
      <p:sp>
        <p:nvSpPr>
          <p:cNvPr id="5" name="Footer Placeholder 4">
            <a:extLst>
              <a:ext uri="{FF2B5EF4-FFF2-40B4-BE49-F238E27FC236}">
                <a16:creationId xmlns:a16="http://schemas.microsoft.com/office/drawing/2014/main" id="{2886164F-C430-036B-D357-87A9033189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2046370-434D-A7D7-EA73-3D2A0D8BE1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BEB7F-1860-490C-8393-23233693F6E5}"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CF55CF53-6898-3AC2-88BF-B476A0E5E0A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4788" y="0"/>
            <a:ext cx="1755641" cy="1755641"/>
          </a:xfrm>
          <a:prstGeom prst="rect">
            <a:avLst/>
          </a:prstGeom>
        </p:spPr>
      </p:pic>
    </p:spTree>
    <p:extLst>
      <p:ext uri="{BB962C8B-B14F-4D97-AF65-F5344CB8AC3E}">
        <p14:creationId xmlns:p14="http://schemas.microsoft.com/office/powerpoint/2010/main" val="13672378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0A27654-2794-211E-6C1F-A8F604AA2B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0861" y="86513"/>
            <a:ext cx="1619739" cy="1619739"/>
          </a:xfrm>
          <a:prstGeom prst="rect">
            <a:avLst/>
          </a:prstGeom>
        </p:spPr>
      </p:pic>
    </p:spTree>
    <p:extLst>
      <p:ext uri="{BB962C8B-B14F-4D97-AF65-F5344CB8AC3E}">
        <p14:creationId xmlns:p14="http://schemas.microsoft.com/office/powerpoint/2010/main" val="2994202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2024/8/22</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165194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5.jpg"/><Relationship Id="rId1" Type="http://schemas.openxmlformats.org/officeDocument/2006/relationships/slideLayout" Target="../slideLayouts/slideLayout1.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 Id="rId9" Type="http://schemas.openxmlformats.org/officeDocument/2006/relationships/image" Target="../media/image25.sv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sv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C85D6AA1-82DA-3937-25BD-04EC69EFF0BF}"/>
              </a:ext>
            </a:extLst>
          </p:cNvPr>
          <p:cNvPicPr>
            <a:picLocks noChangeAspect="1"/>
          </p:cNvPicPr>
          <p:nvPr/>
        </p:nvPicPr>
        <p:blipFill>
          <a:blip r:embed="rId3">
            <a:extLst>
              <a:ext uri="{28A0092B-C50C-407E-A947-70E740481C1C}">
                <a14:useLocalDpi xmlns:a14="http://schemas.microsoft.com/office/drawing/2010/main" val="0"/>
              </a:ext>
            </a:extLst>
          </a:blip>
          <a:srcRect l="9189" r="10715" b="-2"/>
          <a:stretch/>
        </p:blipFill>
        <p:spPr>
          <a:xfrm>
            <a:off x="5158339" y="295276"/>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Tree>
    <p:extLst>
      <p:ext uri="{BB962C8B-B14F-4D97-AF65-F5344CB8AC3E}">
        <p14:creationId xmlns:p14="http://schemas.microsoft.com/office/powerpoint/2010/main" val="1131818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685800" y="521208"/>
            <a:ext cx="10820400" cy="5535137"/>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l="-74505"/>
              </a:stretch>
            </a:blipFill>
          </p:spPr>
          <p:txBody>
            <a:bodyPr/>
            <a:lstStyle/>
            <a:p>
              <a:pPr defTabSz="609630"/>
              <a:endParaRPr lang="en-US" sz="1200">
                <a:solidFill>
                  <a:prstClr val="black"/>
                </a:solidFill>
                <a:latin typeface="Calibri"/>
              </a:endParaRPr>
            </a:p>
          </p:txBody>
        </p:sp>
      </p:grpSp>
      <p:sp>
        <p:nvSpPr>
          <p:cNvPr id="23" name="Freeform 8">
            <a:extLst>
              <a:ext uri="{FF2B5EF4-FFF2-40B4-BE49-F238E27FC236}">
                <a16:creationId xmlns:a16="http://schemas.microsoft.com/office/drawing/2014/main" id="{274BA2B2-B3DF-19F5-1D22-FD7008FB1EFD}"/>
              </a:ext>
            </a:extLst>
          </p:cNvPr>
          <p:cNvSpPr/>
          <p:nvPr/>
        </p:nvSpPr>
        <p:spPr>
          <a:xfrm rot="1068124">
            <a:off x="9931689" y="39110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5" name="Freeform 12">
            <a:extLst>
              <a:ext uri="{FF2B5EF4-FFF2-40B4-BE49-F238E27FC236}">
                <a16:creationId xmlns:a16="http://schemas.microsoft.com/office/drawing/2014/main" id="{26415D45-DD5E-5F7D-45AE-A0C65D7318C4}"/>
              </a:ext>
            </a:extLst>
          </p:cNvPr>
          <p:cNvSpPr/>
          <p:nvPr/>
        </p:nvSpPr>
        <p:spPr>
          <a:xfrm rot="-425332">
            <a:off x="107537" y="3825196"/>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26" name="Freeform 13">
            <a:extLst>
              <a:ext uri="{FF2B5EF4-FFF2-40B4-BE49-F238E27FC236}">
                <a16:creationId xmlns:a16="http://schemas.microsoft.com/office/drawing/2014/main" id="{33723899-DA08-C5AF-E0E0-B67D149F8728}"/>
              </a:ext>
            </a:extLst>
          </p:cNvPr>
          <p:cNvSpPr/>
          <p:nvPr/>
        </p:nvSpPr>
        <p:spPr>
          <a:xfrm>
            <a:off x="558800" y="12700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27" name="TextBox 26">
            <a:extLst>
              <a:ext uri="{FF2B5EF4-FFF2-40B4-BE49-F238E27FC236}">
                <a16:creationId xmlns:a16="http://schemas.microsoft.com/office/drawing/2014/main" id="{7BD51D66-6A2F-1DCB-4E5D-9B469539C0CE}"/>
              </a:ext>
            </a:extLst>
          </p:cNvPr>
          <p:cNvSpPr txBox="1"/>
          <p:nvPr/>
        </p:nvSpPr>
        <p:spPr>
          <a:xfrm>
            <a:off x="1895475" y="2463800"/>
            <a:ext cx="8582025" cy="2123658"/>
          </a:xfrm>
          <a:prstGeom prst="rect">
            <a:avLst/>
          </a:prstGeom>
          <a:noFill/>
        </p:spPr>
        <p:txBody>
          <a:bodyPr wrap="square" rtlCol="0">
            <a:spAutoFit/>
          </a:bodyPr>
          <a:lstStyle/>
          <a:p>
            <a:pPr algn="ctr" defTabSz="609630"/>
            <a:r>
              <a:rPr lang="vi-VN" sz="4400" b="1" dirty="0">
                <a:solidFill>
                  <a:prstClr val="black"/>
                </a:solidFill>
                <a:latin typeface="Cambria" panose="02040503050406030204" pitchFamily="18" charset="0"/>
                <a:ea typeface="Cambria" panose="02040503050406030204" pitchFamily="18" charset="0"/>
              </a:rPr>
              <a:t>Hoạt động 1. Tìm hiểu sự ra đời Nhà nước Văn Lang, Nhà nước Âu Lạc</a:t>
            </a:r>
            <a:endParaRPr lang="en-US" sz="4400" b="1" dirty="0">
              <a:solidFill>
                <a:prstClr val="black"/>
              </a:solidFill>
              <a:latin typeface="Cambria" panose="02040503050406030204" pitchFamily="18" charset="0"/>
              <a:ea typeface="Cambria" panose="02040503050406030204" pitchFamily="18" charset="0"/>
            </a:endParaRPr>
          </a:p>
        </p:txBody>
      </p:sp>
      <p:sp>
        <p:nvSpPr>
          <p:cNvPr id="28" name="Freeform 13">
            <a:extLst>
              <a:ext uri="{FF2B5EF4-FFF2-40B4-BE49-F238E27FC236}">
                <a16:creationId xmlns:a16="http://schemas.microsoft.com/office/drawing/2014/main" id="{4362BE7E-8836-87BE-3AE4-45706021BBCA}"/>
              </a:ext>
            </a:extLst>
          </p:cNvPr>
          <p:cNvSpPr/>
          <p:nvPr/>
        </p:nvSpPr>
        <p:spPr>
          <a:xfrm>
            <a:off x="9769475"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359849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defTabSz="609630"/>
            <a:endParaRPr lang="en-US" sz="1200" dirty="0">
              <a:solidFill>
                <a:prstClr val="black"/>
              </a:solidFill>
              <a:latin typeface="Calibri"/>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algn="ctr"/>
            <a:r>
              <a:rPr lang="vi-VN" sz="2800" dirty="0">
                <a:solidFill>
                  <a:srgbClr val="000000"/>
                </a:solidFill>
                <a:latin typeface="Cambria" panose="02040503050406030204" pitchFamily="18" charset="0"/>
                <a:ea typeface="Cambria" panose="02040503050406030204" pitchFamily="18" charset="0"/>
              </a:rPr>
              <a:t>Thông qua tìm hiểu truyền thuyết, đọc thông tin và quan sát hình </a:t>
            </a:r>
            <a:r>
              <a:rPr lang="en-US" sz="2800" dirty="0">
                <a:solidFill>
                  <a:srgbClr val="000000"/>
                </a:solidFill>
                <a:latin typeface="Cambria" panose="02040503050406030204" pitchFamily="18" charset="0"/>
                <a:ea typeface="Cambria" panose="02040503050406030204" pitchFamily="18" charset="0"/>
              </a:rPr>
              <a:t>1: </a:t>
            </a:r>
            <a:r>
              <a:rPr lang="vi-VN" sz="2800" b="1" i="1" dirty="0">
                <a:solidFill>
                  <a:srgbClr val="000000"/>
                </a:solidFill>
                <a:latin typeface="Cambria" panose="02040503050406030204" pitchFamily="18" charset="0"/>
                <a:ea typeface="Cambria" panose="02040503050406030204" pitchFamily="18" charset="0"/>
              </a:rPr>
              <a:t>Trình bày sự ra đời của Nhà nước Văn Lang.</a:t>
            </a:r>
            <a:endParaRPr lang="en-US" sz="2800" b="1" i="1" dirty="0">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D01D2437-28D0-12B1-2EAD-A59DB9302233}"/>
              </a:ext>
            </a:extLst>
          </p:cNvPr>
          <p:cNvPicPr>
            <a:picLocks noChangeAspect="1"/>
          </p:cNvPicPr>
          <p:nvPr/>
        </p:nvPicPr>
        <p:blipFill>
          <a:blip r:embed="rId4"/>
          <a:stretch>
            <a:fillRect/>
          </a:stretch>
        </p:blipFill>
        <p:spPr>
          <a:xfrm>
            <a:off x="1285875" y="1833562"/>
            <a:ext cx="9296400" cy="3560599"/>
          </a:xfrm>
          <a:prstGeom prst="rect">
            <a:avLst/>
          </a:prstGeom>
        </p:spPr>
      </p:pic>
    </p:spTree>
    <p:extLst>
      <p:ext uri="{BB962C8B-B14F-4D97-AF65-F5344CB8AC3E}">
        <p14:creationId xmlns:p14="http://schemas.microsoft.com/office/powerpoint/2010/main" val="1957492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3046988"/>
          </a:xfrm>
          <a:prstGeom prst="rect">
            <a:avLst/>
          </a:prstGeom>
          <a:noFill/>
        </p:spPr>
        <p:txBody>
          <a:bodyPr wrap="square" rtlCol="0">
            <a:spAutoFit/>
          </a:bodyPr>
          <a:lstStyle/>
          <a:p>
            <a:pPr algn="ctr"/>
            <a:r>
              <a:rPr lang="en-US" sz="4800" b="1" dirty="0" err="1">
                <a:solidFill>
                  <a:srgbClr val="FF0000"/>
                </a:solidFill>
              </a:rPr>
              <a:t>Nhà</a:t>
            </a:r>
            <a:r>
              <a:rPr lang="en-US" sz="4800" b="1" dirty="0">
                <a:solidFill>
                  <a:srgbClr val="FF0000"/>
                </a:solidFill>
              </a:rPr>
              <a:t> </a:t>
            </a:r>
            <a:r>
              <a:rPr lang="en-US" sz="4800" b="1" dirty="0" err="1">
                <a:solidFill>
                  <a:srgbClr val="FF0000"/>
                </a:solidFill>
              </a:rPr>
              <a:t>nước</a:t>
            </a:r>
            <a:r>
              <a:rPr lang="en-US" sz="4800" b="1" dirty="0">
                <a:solidFill>
                  <a:srgbClr val="FF0000"/>
                </a:solidFill>
              </a:rPr>
              <a:t> Văn Lang</a:t>
            </a: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Thời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gian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Khoảng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thế</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kỉ</a:t>
            </a:r>
            <a:r>
              <a:rPr lang="en-US" sz="2800" b="1" dirty="0">
                <a:latin typeface="Cambria" panose="02040503050406030204" pitchFamily="18" charset="0"/>
                <a:ea typeface="Cambria" panose="02040503050406030204" pitchFamily="18" charset="0"/>
              </a:rPr>
              <a:t> VII TCN</a:t>
            </a: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7972425" cy="954107"/>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Đứng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đầu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nhà</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nước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Hùng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tương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truyền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trả</a:t>
            </a:r>
            <a:r>
              <a:rPr lang="en-US" sz="2800" b="1" dirty="0">
                <a:latin typeface="Cambria" panose="02040503050406030204" pitchFamily="18" charset="0"/>
                <a:ea typeface="Cambria" panose="02040503050406030204" pitchFamily="18" charset="0"/>
              </a:rPr>
              <a:t> qua 18 </a:t>
            </a:r>
            <a:r>
              <a:rPr lang="en-US" sz="2800" b="1" dirty="0" err="1">
                <a:latin typeface="Cambria" panose="02040503050406030204" pitchFamily="18" charset="0"/>
                <a:ea typeface="Cambria" panose="02040503050406030204" pitchFamily="18" charset="0"/>
              </a:rPr>
              <a:t>đời</a:t>
            </a:r>
            <a:r>
              <a:rPr lang="en-US" sz="2800" b="1" dirty="0">
                <a:latin typeface="Cambria" panose="02040503050406030204" pitchFamily="18" charset="0"/>
                <a:ea typeface="Cambria" panose="02040503050406030204" pitchFamily="18" charset="0"/>
              </a:rPr>
              <a:t>.</a:t>
            </a: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algn="just"/>
            <a:r>
              <a:rPr lang="en-US" sz="2800" b="1" dirty="0" err="1">
                <a:latin typeface="Cambria" panose="02040503050406030204" pitchFamily="18" charset="0"/>
                <a:ea typeface="Cambria" panose="02040503050406030204" pitchFamily="18" charset="0"/>
              </a:rPr>
              <a:t>Kinh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đô</a:t>
            </a:r>
            <a:r>
              <a:rPr lang="en-US" sz="2800" b="1" dirty="0">
                <a:latin typeface="Cambria" panose="02040503050406030204" pitchFamily="18" charset="0"/>
                <a:ea typeface="Cambria" panose="02040503050406030204" pitchFamily="18" charset="0"/>
              </a:rPr>
              <a:t>: Phong Châu (</a:t>
            </a:r>
            <a:r>
              <a:rPr lang="en-US" sz="2800" b="1" dirty="0" err="1">
                <a:latin typeface="Cambria" panose="02040503050406030204" pitchFamily="18" charset="0"/>
                <a:ea typeface="Cambria" panose="02040503050406030204" pitchFamily="18" charset="0"/>
              </a:rPr>
              <a:t>Phú</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Thọ</a:t>
            </a:r>
            <a:r>
              <a:rPr lang="en-US" sz="2800" b="1" dirty="0">
                <a:latin typeface="Cambria" panose="02040503050406030204" pitchFamily="18" charset="0"/>
                <a:ea typeface="Cambria" panose="02040503050406030204" pitchFamily="18" charset="0"/>
              </a:rPr>
              <a:t>)</a:t>
            </a: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726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Sự ra đời nhà nước Văn Lang_360p">
            <a:hlinkClick r:id="" action="ppaction://media"/>
            <a:extLst>
              <a:ext uri="{FF2B5EF4-FFF2-40B4-BE49-F238E27FC236}">
                <a16:creationId xmlns:a16="http://schemas.microsoft.com/office/drawing/2014/main" id="{45EA276D-79FC-47EC-7E9E-6FBE1AE3D6AD}"/>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1702794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Freeform 12">
            <a:extLst>
              <a:ext uri="{FF2B5EF4-FFF2-40B4-BE49-F238E27FC236}">
                <a16:creationId xmlns:a16="http://schemas.microsoft.com/office/drawing/2014/main" id="{57AA4F66-1F46-DC2B-CE1C-19AA2B456518}"/>
              </a:ext>
            </a:extLst>
          </p:cNvPr>
          <p:cNvSpPr/>
          <p:nvPr/>
        </p:nvSpPr>
        <p:spPr>
          <a:xfrm>
            <a:off x="678373" y="0"/>
            <a:ext cx="10808777" cy="1737004"/>
          </a:xfrm>
          <a:custGeom>
            <a:avLst/>
            <a:gdLst/>
            <a:ahLst/>
            <a:cxnLst/>
            <a:rect l="l" t="t" r="r" b="b"/>
            <a:pathLst>
              <a:path w="12128005" h="7794293">
                <a:moveTo>
                  <a:pt x="0" y="0"/>
                </a:moveTo>
                <a:lnTo>
                  <a:pt x="12128006" y="0"/>
                </a:lnTo>
                <a:lnTo>
                  <a:pt x="12128006" y="7794293"/>
                </a:lnTo>
                <a:lnTo>
                  <a:pt x="0" y="7794293"/>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98F92220-3028-3E24-A531-5976F2DC5520}"/>
              </a:ext>
            </a:extLst>
          </p:cNvPr>
          <p:cNvSpPr txBox="1"/>
          <p:nvPr/>
        </p:nvSpPr>
        <p:spPr>
          <a:xfrm>
            <a:off x="1257300" y="257175"/>
            <a:ext cx="977265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Thông qua tìm hiểu truyền thuyết, đọc thông tin và quan sát hình </a:t>
            </a:r>
            <a:r>
              <a:rPr kumimoji="0" lang="en-US"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2-3: </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Trình bày sự ra đời của Nhà nước </a:t>
            </a:r>
            <a:r>
              <a:rPr lang="en-US" sz="2800" b="1" i="1" dirty="0" err="1">
                <a:solidFill>
                  <a:srgbClr val="000000"/>
                </a:solidFill>
                <a:latin typeface="Cambria" panose="02040503050406030204" pitchFamily="18" charset="0"/>
                <a:ea typeface="Cambria" panose="02040503050406030204" pitchFamily="18" charset="0"/>
              </a:rPr>
              <a:t>Âu</a:t>
            </a:r>
            <a:r>
              <a:rPr lang="en-US" sz="2800" b="1" i="1" dirty="0">
                <a:solidFill>
                  <a:srgbClr val="000000"/>
                </a:solidFill>
                <a:latin typeface="Cambria" panose="02040503050406030204" pitchFamily="18" charset="0"/>
                <a:ea typeface="Cambria" panose="02040503050406030204" pitchFamily="18" charset="0"/>
              </a:rPr>
              <a:t> </a:t>
            </a:r>
            <a:r>
              <a:rPr lang="en-US" sz="2800" b="1" i="1" dirty="0" err="1">
                <a:solidFill>
                  <a:srgbClr val="000000"/>
                </a:solidFill>
                <a:latin typeface="Cambria" panose="02040503050406030204" pitchFamily="18" charset="0"/>
                <a:ea typeface="Cambria" panose="02040503050406030204" pitchFamily="18" charset="0"/>
              </a:rPr>
              <a:t>Lạc</a:t>
            </a:r>
            <a:r>
              <a:rPr kumimoji="0" lang="vi-VN" sz="2800" b="1"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84898272-2E90-7281-EB75-351B6D152DCE}"/>
              </a:ext>
            </a:extLst>
          </p:cNvPr>
          <p:cNvPicPr>
            <a:picLocks noChangeAspect="1"/>
          </p:cNvPicPr>
          <p:nvPr/>
        </p:nvPicPr>
        <p:blipFill>
          <a:blip r:embed="rId4"/>
          <a:stretch>
            <a:fillRect/>
          </a:stretch>
        </p:blipFill>
        <p:spPr>
          <a:xfrm>
            <a:off x="966787" y="2033587"/>
            <a:ext cx="9596438" cy="3423649"/>
          </a:xfrm>
          <a:prstGeom prst="rect">
            <a:avLst/>
          </a:prstGeom>
        </p:spPr>
      </p:pic>
    </p:spTree>
    <p:extLst>
      <p:ext uri="{BB962C8B-B14F-4D97-AF65-F5344CB8AC3E}">
        <p14:creationId xmlns:p14="http://schemas.microsoft.com/office/powerpoint/2010/main" val="3238751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cxnSp>
        <p:nvCxnSpPr>
          <p:cNvPr id="5" name="Straight Connector 4">
            <a:extLst>
              <a:ext uri="{FF2B5EF4-FFF2-40B4-BE49-F238E27FC236}">
                <a16:creationId xmlns:a16="http://schemas.microsoft.com/office/drawing/2014/main" id="{717C04FA-5262-E190-56FC-7DC426891623}"/>
              </a:ext>
            </a:extLst>
          </p:cNvPr>
          <p:cNvCxnSpPr>
            <a:cxnSpLocks/>
          </p:cNvCxnSpPr>
          <p:nvPr/>
        </p:nvCxnSpPr>
        <p:spPr>
          <a:xfrm>
            <a:off x="2990850" y="1438275"/>
            <a:ext cx="0" cy="3819525"/>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554C505-FA65-DB20-B936-52D5C74C9A20}"/>
              </a:ext>
            </a:extLst>
          </p:cNvPr>
          <p:cNvSpPr txBox="1"/>
          <p:nvPr/>
        </p:nvSpPr>
        <p:spPr>
          <a:xfrm>
            <a:off x="619125" y="1685925"/>
            <a:ext cx="2105025"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libri"/>
                <a:ea typeface="+mn-ea"/>
                <a:cs typeface="+mn-cs"/>
              </a:rPr>
              <a:t>Nhà</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a:ea typeface="+mn-ea"/>
                <a:cs typeface="+mn-cs"/>
              </a:rPr>
              <a:t>nước</a:t>
            </a:r>
            <a:r>
              <a:rPr kumimoji="0" lang="en-US" sz="4800" b="1" i="0" u="none" strike="noStrike" kern="1200" cap="none" spc="0" normalizeH="0" baseline="0" noProof="0" dirty="0">
                <a:ln>
                  <a:noFill/>
                </a:ln>
                <a:solidFill>
                  <a:srgbClr val="FF0000"/>
                </a:solidFill>
                <a:effectLst/>
                <a:uLnTx/>
                <a:uFillTx/>
                <a:latin typeface="Calibri"/>
                <a:ea typeface="+mn-ea"/>
                <a:cs typeface="+mn-cs"/>
              </a:rPr>
              <a:t> </a:t>
            </a:r>
            <a:r>
              <a:rPr lang="en-US" sz="4800" b="1" dirty="0" err="1">
                <a:solidFill>
                  <a:srgbClr val="FF0000"/>
                </a:solidFill>
                <a:latin typeface="Calibri"/>
              </a:rPr>
              <a:t>Âu</a:t>
            </a:r>
            <a:r>
              <a:rPr lang="en-US" sz="4800" b="1" dirty="0">
                <a:solidFill>
                  <a:srgbClr val="FF0000"/>
                </a:solidFill>
                <a:latin typeface="Calibri"/>
              </a:rPr>
              <a:t> </a:t>
            </a:r>
            <a:r>
              <a:rPr lang="en-US" sz="4800" b="1" dirty="0" err="1">
                <a:solidFill>
                  <a:srgbClr val="FF0000"/>
                </a:solidFill>
                <a:latin typeface="Calibri"/>
              </a:rPr>
              <a:t>Lạc</a:t>
            </a:r>
            <a:endParaRPr kumimoji="0" lang="en-US" sz="4800" b="1"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Oval 12">
            <a:extLst>
              <a:ext uri="{FF2B5EF4-FFF2-40B4-BE49-F238E27FC236}">
                <a16:creationId xmlns:a16="http://schemas.microsoft.com/office/drawing/2014/main" id="{A65F8D59-B0D4-6A72-FA2A-AB98580D28F9}"/>
              </a:ext>
            </a:extLst>
          </p:cNvPr>
          <p:cNvSpPr/>
          <p:nvPr/>
        </p:nvSpPr>
        <p:spPr>
          <a:xfrm>
            <a:off x="2828925" y="1362075"/>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4E417C8-1CDF-85DB-3D1D-8AB8A20CCC07}"/>
              </a:ext>
            </a:extLst>
          </p:cNvPr>
          <p:cNvSpPr txBox="1"/>
          <p:nvPr/>
        </p:nvSpPr>
        <p:spPr>
          <a:xfrm>
            <a:off x="3238500" y="1228725"/>
            <a:ext cx="797242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Khoảng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năm</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208 TCN.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5" name="Oval 14">
            <a:extLst>
              <a:ext uri="{FF2B5EF4-FFF2-40B4-BE49-F238E27FC236}">
                <a16:creationId xmlns:a16="http://schemas.microsoft.com/office/drawing/2014/main" id="{28F8CB26-C100-6472-0940-5E76A3D48E74}"/>
              </a:ext>
            </a:extLst>
          </p:cNvPr>
          <p:cNvSpPr/>
          <p:nvPr/>
        </p:nvSpPr>
        <p:spPr>
          <a:xfrm>
            <a:off x="2838450" y="32385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TextBox 15">
            <a:extLst>
              <a:ext uri="{FF2B5EF4-FFF2-40B4-BE49-F238E27FC236}">
                <a16:creationId xmlns:a16="http://schemas.microsoft.com/office/drawing/2014/main" id="{B8C7CA50-3B71-81CD-BE3A-625E4DF8E8FE}"/>
              </a:ext>
            </a:extLst>
          </p:cNvPr>
          <p:cNvSpPr txBox="1"/>
          <p:nvPr/>
        </p:nvSpPr>
        <p:spPr>
          <a:xfrm>
            <a:off x="3248025" y="3105150"/>
            <a:ext cx="8639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đầu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Thục</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Phán</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 An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Vương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8" name="TextBox 17">
            <a:extLst>
              <a:ext uri="{FF2B5EF4-FFF2-40B4-BE49-F238E27FC236}">
                <a16:creationId xmlns:a16="http://schemas.microsoft.com/office/drawing/2014/main" id="{BCC00D53-C6A3-188E-6E33-6EFECA531DBE}"/>
              </a:ext>
            </a:extLst>
          </p:cNvPr>
          <p:cNvSpPr txBox="1"/>
          <p:nvPr/>
        </p:nvSpPr>
        <p:spPr>
          <a:xfrm>
            <a:off x="3190875" y="4752975"/>
            <a:ext cx="7972425"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Kinh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đô</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Cổ</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Đông</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Anh, Hà </a:t>
            </a:r>
            <a:r>
              <a:rPr kumimoji="0" lang="en-US" sz="28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Nội</a:t>
            </a:r>
            <a:r>
              <a:rPr kumimoji="0" lang="en-US"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Oval 18">
            <a:extLst>
              <a:ext uri="{FF2B5EF4-FFF2-40B4-BE49-F238E27FC236}">
                <a16:creationId xmlns:a16="http://schemas.microsoft.com/office/drawing/2014/main" id="{AB2B82F7-9C04-E39B-1A87-90578AAE8897}"/>
              </a:ext>
            </a:extLst>
          </p:cNvPr>
          <p:cNvSpPr/>
          <p:nvPr/>
        </p:nvSpPr>
        <p:spPr>
          <a:xfrm>
            <a:off x="2847975" y="4953000"/>
            <a:ext cx="323850" cy="257175"/>
          </a:xfrm>
          <a:prstGeom prst="ellips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0162124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500"/>
                                        <p:tgtEl>
                                          <p:spTgt spid="1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8" grpId="0"/>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NHÀ NƯỚC ÂU LẠC   THỤC PHÁN   AN DƯƠNG VƯƠNG_v720P">
            <a:hlinkClick r:id="" action="ppaction://media"/>
            <a:extLst>
              <a:ext uri="{FF2B5EF4-FFF2-40B4-BE49-F238E27FC236}">
                <a16:creationId xmlns:a16="http://schemas.microsoft.com/office/drawing/2014/main" id="{12F5408C-BF90-1661-1D8B-3CABA3ACB37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1"/>
            <a:ext cx="12073467" cy="6791325"/>
          </a:xfrm>
          <a:prstGeom prst="rect">
            <a:avLst/>
          </a:prstGeom>
        </p:spPr>
      </p:pic>
    </p:spTree>
    <p:extLst>
      <p:ext uri="{BB962C8B-B14F-4D97-AF65-F5344CB8AC3E}">
        <p14:creationId xmlns:p14="http://schemas.microsoft.com/office/powerpoint/2010/main" val="28674709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11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3">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grpSp>
        <p:nvGrpSpPr>
          <p:cNvPr id="17" name="Group 2">
            <a:extLst>
              <a:ext uri="{FF2B5EF4-FFF2-40B4-BE49-F238E27FC236}">
                <a16:creationId xmlns:a16="http://schemas.microsoft.com/office/drawing/2014/main" id="{6B212DC7-530B-1D87-F1DC-152F92D3590B}"/>
              </a:ext>
            </a:extLst>
          </p:cNvPr>
          <p:cNvGrpSpPr/>
          <p:nvPr/>
        </p:nvGrpSpPr>
        <p:grpSpPr>
          <a:xfrm>
            <a:off x="400050" y="-219075"/>
            <a:ext cx="11639550" cy="7077075"/>
            <a:chOff x="0" y="0"/>
            <a:chExt cx="21640800" cy="11070274"/>
          </a:xfrm>
        </p:grpSpPr>
        <p:grpSp>
          <p:nvGrpSpPr>
            <p:cNvPr id="18" name="Group 3">
              <a:extLst>
                <a:ext uri="{FF2B5EF4-FFF2-40B4-BE49-F238E27FC236}">
                  <a16:creationId xmlns:a16="http://schemas.microsoft.com/office/drawing/2014/main" id="{E5CF4EE8-D46D-C4AC-4A99-C9B137A5BF00}"/>
                </a:ext>
              </a:extLst>
            </p:cNvPr>
            <p:cNvGrpSpPr/>
            <p:nvPr/>
          </p:nvGrpSpPr>
          <p:grpSpPr>
            <a:xfrm>
              <a:off x="1368062" y="1907071"/>
              <a:ext cx="19081623" cy="7355293"/>
              <a:chOff x="0" y="0"/>
              <a:chExt cx="9464596" cy="3648268"/>
            </a:xfrm>
          </p:grpSpPr>
          <p:sp>
            <p:nvSpPr>
              <p:cNvPr id="22" name="Freeform 4">
                <a:extLst>
                  <a:ext uri="{FF2B5EF4-FFF2-40B4-BE49-F238E27FC236}">
                    <a16:creationId xmlns:a16="http://schemas.microsoft.com/office/drawing/2014/main" id="{7BB80FD7-43F0-3DF1-26F5-E9187FE1A44C}"/>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AutoShape 5">
              <a:extLst>
                <a:ext uri="{FF2B5EF4-FFF2-40B4-BE49-F238E27FC236}">
                  <a16:creationId xmlns:a16="http://schemas.microsoft.com/office/drawing/2014/main" id="{C1636445-2F55-A42B-B0B4-A1B12FF4A194}"/>
                </a:ext>
              </a:extLst>
            </p:cNvPr>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6">
              <a:extLst>
                <a:ext uri="{FF2B5EF4-FFF2-40B4-BE49-F238E27FC236}">
                  <a16:creationId xmlns:a16="http://schemas.microsoft.com/office/drawing/2014/main" id="{FA92A0D6-6B5A-7DB8-87E6-A2569D151E75}"/>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7">
              <a:extLst>
                <a:ext uri="{FF2B5EF4-FFF2-40B4-BE49-F238E27FC236}">
                  <a16:creationId xmlns:a16="http://schemas.microsoft.com/office/drawing/2014/main" id="{707288EE-FBBF-DD00-4FE1-8295EF420EAF}"/>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4">
                <a:extLst>
                  <a:ext uri="{96DAC541-7B7A-43D3-8B79-37D633B846F1}">
                    <asvg:svgBlip xmlns:asvg="http://schemas.microsoft.com/office/drawing/2016/SVG/main" r:embed="rId5"/>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6">
            <a:extLst>
              <a:ext uri="{FF2B5EF4-FFF2-40B4-BE49-F238E27FC236}">
                <a16:creationId xmlns:a16="http://schemas.microsoft.com/office/drawing/2014/main" id="{7BD51D66-6A2F-1DCB-4E5D-9B469539C0CE}"/>
              </a:ext>
            </a:extLst>
          </p:cNvPr>
          <p:cNvSpPr txBox="1"/>
          <p:nvPr/>
        </p:nvSpPr>
        <p:spPr>
          <a:xfrm>
            <a:off x="1600835" y="1153160"/>
            <a:ext cx="9382125" cy="4524315"/>
          </a:xfrm>
          <a:prstGeom prst="rect">
            <a:avLst/>
          </a:prstGeom>
          <a:noFill/>
        </p:spPr>
        <p:txBody>
          <a:bodyPr wrap="square" rtlCol="0">
            <a:spAutoFit/>
          </a:bodyPr>
          <a:lstStyle/>
          <a:p>
            <a:pPr lvl="0" algn="just" defTabSz="609630"/>
            <a:r>
              <a:rPr lang="en-US" sz="3200" b="1" dirty="0">
                <a:solidFill>
                  <a:prstClr val="black"/>
                </a:solidFill>
                <a:latin typeface="Cambria" panose="02040503050406030204" pitchFamily="18" charset="0"/>
                <a:ea typeface="Cambria" panose="02040503050406030204" pitchFamily="18" charset="0"/>
              </a:rPr>
              <a:t>    </a:t>
            </a:r>
            <a:r>
              <a:rPr lang="vi-VN" sz="3200" b="1" dirty="0">
                <a:solidFill>
                  <a:prstClr val="black"/>
                </a:solidFill>
                <a:latin typeface="Cambria" panose="02040503050406030204" pitchFamily="18" charset="0"/>
                <a:ea typeface="Cambria" panose="02040503050406030204" pitchFamily="18" charset="0"/>
              </a:rPr>
              <a:t>Cách đây gần 3 000 năm, trên lãnh thổ Việt Nam đã xuất hiện những nhà nước đầu tiên, đó là Nhà nước Văn Lang và Nhà nước Âu Lạc. Sự ra đời của hai nhà nước này đã mở đầu thời kì dựng nước và giữ nước của dân tộc, mở đầu cho nền văn minh sông Hồng. Điều đó chứng tỏ, nước Việt Nam có lịch sử dựng nước lâu đời. Ngày nay, chúng ta có ngày giỗ Tổ lập nước đó là Hùng Vương vào ngày 10 – 3 âm lịch hằng năm</a:t>
            </a:r>
          </a:p>
        </p:txBody>
      </p:sp>
    </p:spTree>
    <p:extLst>
      <p:ext uri="{BB962C8B-B14F-4D97-AF65-F5344CB8AC3E}">
        <p14:creationId xmlns:p14="http://schemas.microsoft.com/office/powerpoint/2010/main" val="348465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Scale>
                                      <p:cBhvr>
                                        <p:cTn id="7" dur="1000" decel="50000" fill="hold">
                                          <p:stCondLst>
                                            <p:cond delay="0"/>
                                          </p:stCondLst>
                                        </p:cTn>
                                        <p:tgtEl>
                                          <p:spTgt spid="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7"/>
                                        </p:tgtEl>
                                        <p:attrNameLst>
                                          <p:attrName>ppt_x</p:attrName>
                                          <p:attrName>ppt_y</p:attrName>
                                        </p:attrNameLst>
                                      </p:cBhvr>
                                    </p:animMotion>
                                    <p:animEffect transition="in" filter="fade">
                                      <p:cBhvr>
                                        <p:cTn id="9" dur="1000"/>
                                        <p:tgtEl>
                                          <p:spTgt spid="27"/>
                                        </p:tgtEl>
                                      </p:cBhvr>
                                    </p:animEffect>
                                  </p:childTnLst>
                                </p:cTn>
                              </p:par>
                              <p:par>
                                <p:cTn id="10" presetID="5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Scale>
                                      <p:cBhvr>
                                        <p:cTn id="12"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7"/>
                                        </p:tgtEl>
                                        <p:attrNameLst>
                                          <p:attrName>ppt_x</p:attrName>
                                          <p:attrName>ppt_y</p:attrName>
                                        </p:attrNameLst>
                                      </p:cBhvr>
                                    </p:animMotion>
                                    <p:animEffect transition="in" filter="fade">
                                      <p:cBhvr>
                                        <p:cTn id="1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logo with a black background&#10;&#10;Description automatically generated">
            <a:extLst>
              <a:ext uri="{FF2B5EF4-FFF2-40B4-BE49-F238E27FC236}">
                <a16:creationId xmlns:a16="http://schemas.microsoft.com/office/drawing/2014/main" id="{977DD946-5185-8989-7F12-63D16DA64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4267" y="1282929"/>
            <a:ext cx="8315665" cy="6425741"/>
          </a:xfrm>
          <a:prstGeom prst="rect">
            <a:avLst/>
          </a:prstGeom>
        </p:spPr>
      </p:pic>
    </p:spTree>
    <p:extLst>
      <p:ext uri="{BB962C8B-B14F-4D97-AF65-F5344CB8AC3E}">
        <p14:creationId xmlns:p14="http://schemas.microsoft.com/office/powerpoint/2010/main" val="141080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04799" y="200026"/>
            <a:ext cx="11553825" cy="6306394"/>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 name="Group 6">
            <a:extLst>
              <a:ext uri="{FF2B5EF4-FFF2-40B4-BE49-F238E27FC236}">
                <a16:creationId xmlns:a16="http://schemas.microsoft.com/office/drawing/2014/main" id="{C4D0C997-2EDD-A02E-E91E-6C9C43A909D5}"/>
              </a:ext>
            </a:extLst>
          </p:cNvPr>
          <p:cNvGrpSpPr/>
          <p:nvPr/>
        </p:nvGrpSpPr>
        <p:grpSpPr>
          <a:xfrm>
            <a:off x="645160" y="106541"/>
            <a:ext cx="10938438" cy="1315859"/>
            <a:chOff x="0" y="0"/>
            <a:chExt cx="21876876" cy="3597486"/>
          </a:xfrm>
        </p:grpSpPr>
        <p:grpSp>
          <p:nvGrpSpPr>
            <p:cNvPr id="3" name="Group 7">
              <a:extLst>
                <a:ext uri="{FF2B5EF4-FFF2-40B4-BE49-F238E27FC236}">
                  <a16:creationId xmlns:a16="http://schemas.microsoft.com/office/drawing/2014/main" id="{ED4DC97D-4AD0-5C73-E7BE-81DD32AC27AE}"/>
                </a:ext>
              </a:extLst>
            </p:cNvPr>
            <p:cNvGrpSpPr/>
            <p:nvPr/>
          </p:nvGrpSpPr>
          <p:grpSpPr>
            <a:xfrm>
              <a:off x="0" y="0"/>
              <a:ext cx="21876876" cy="3597486"/>
              <a:chOff x="0" y="0"/>
              <a:chExt cx="4321358" cy="710614"/>
            </a:xfrm>
          </p:grpSpPr>
          <p:sp>
            <p:nvSpPr>
              <p:cNvPr id="6" name="Freeform 8">
                <a:extLst>
                  <a:ext uri="{FF2B5EF4-FFF2-40B4-BE49-F238E27FC236}">
                    <a16:creationId xmlns:a16="http://schemas.microsoft.com/office/drawing/2014/main" id="{61B1A53A-6426-6888-3D3B-387F56F7D611}"/>
                  </a:ext>
                </a:extLst>
              </p:cNvPr>
              <p:cNvSpPr/>
              <p:nvPr/>
            </p:nvSpPr>
            <p:spPr>
              <a:xfrm>
                <a:off x="0" y="0"/>
                <a:ext cx="4321358" cy="710614"/>
              </a:xfrm>
              <a:custGeom>
                <a:avLst/>
                <a:gdLst/>
                <a:ahLst/>
                <a:cxnLst/>
                <a:rect l="l" t="t" r="r" b="b"/>
                <a:pathLst>
                  <a:path w="4321358" h="710614">
                    <a:moveTo>
                      <a:pt x="24064" y="0"/>
                    </a:moveTo>
                    <a:lnTo>
                      <a:pt x="4297294" y="0"/>
                    </a:lnTo>
                    <a:cubicBezTo>
                      <a:pt x="4310585" y="0"/>
                      <a:pt x="4321358" y="10774"/>
                      <a:pt x="4321358" y="24064"/>
                    </a:cubicBezTo>
                    <a:lnTo>
                      <a:pt x="4321358" y="686550"/>
                    </a:lnTo>
                    <a:cubicBezTo>
                      <a:pt x="4321358" y="692932"/>
                      <a:pt x="4318823" y="699053"/>
                      <a:pt x="4314310" y="703566"/>
                    </a:cubicBezTo>
                    <a:cubicBezTo>
                      <a:pt x="4309797" y="708079"/>
                      <a:pt x="4303676" y="710614"/>
                      <a:pt x="4297294" y="710614"/>
                    </a:cubicBezTo>
                    <a:lnTo>
                      <a:pt x="24064" y="710614"/>
                    </a:lnTo>
                    <a:cubicBezTo>
                      <a:pt x="17682" y="710614"/>
                      <a:pt x="11561" y="708079"/>
                      <a:pt x="7048" y="703566"/>
                    </a:cubicBezTo>
                    <a:cubicBezTo>
                      <a:pt x="2535" y="699053"/>
                      <a:pt x="0" y="692932"/>
                      <a:pt x="0" y="686550"/>
                    </a:cubicBezTo>
                    <a:lnTo>
                      <a:pt x="0" y="24064"/>
                    </a:lnTo>
                    <a:cubicBezTo>
                      <a:pt x="0" y="17682"/>
                      <a:pt x="2535" y="11561"/>
                      <a:pt x="7048" y="7048"/>
                    </a:cubicBezTo>
                    <a:cubicBezTo>
                      <a:pt x="11561" y="2535"/>
                      <a:pt x="17682" y="0"/>
                      <a:pt x="24064" y="0"/>
                    </a:cubicBezTo>
                    <a:close/>
                  </a:path>
                </a:pathLst>
              </a:custGeom>
              <a:solidFill>
                <a:schemeClr val="accent6"/>
              </a:solidFill>
              <a:ln>
                <a:noFill/>
              </a:ln>
            </p:spPr>
            <p:style>
              <a:lnRef idx="0">
                <a:scrgbClr r="0" g="0" b="0"/>
              </a:lnRef>
              <a:fillRef idx="0">
                <a:scrgbClr r="0" g="0" b="0"/>
              </a:fillRef>
              <a:effectRef idx="0">
                <a:scrgbClr r="0" g="0" b="0"/>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9">
                <a:extLst>
                  <a:ext uri="{FF2B5EF4-FFF2-40B4-BE49-F238E27FC236}">
                    <a16:creationId xmlns:a16="http://schemas.microsoft.com/office/drawing/2014/main" id="{A395E2E2-B8A6-B253-93EB-43A45FE515ED}"/>
                  </a:ext>
                </a:extLst>
              </p:cNvPr>
              <p:cNvSpPr txBox="1"/>
              <p:nvPr/>
            </p:nvSpPr>
            <p:spPr>
              <a:xfrm>
                <a:off x="0" y="-47625"/>
                <a:ext cx="4321358" cy="758239"/>
              </a:xfrm>
              <a:prstGeom prst="rect">
                <a:avLst/>
              </a:prstGeom>
            </p:spPr>
            <p:txBody>
              <a:bodyPr lIns="33867" tIns="33867" rIns="33867" bIns="33867"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10">
              <a:extLst>
                <a:ext uri="{FF2B5EF4-FFF2-40B4-BE49-F238E27FC236}">
                  <a16:creationId xmlns:a16="http://schemas.microsoft.com/office/drawing/2014/main" id="{FBAF9208-6084-C27F-C01E-01499DDE7945}"/>
                </a:ext>
              </a:extLst>
            </p:cNvPr>
            <p:cNvSpPr txBox="1"/>
            <p:nvPr/>
          </p:nvSpPr>
          <p:spPr>
            <a:xfrm>
              <a:off x="897734" y="458401"/>
              <a:ext cx="20203332" cy="2692621"/>
            </a:xfrm>
            <a:prstGeom prst="rect">
              <a:avLst/>
            </a:prstGeom>
          </p:spPr>
          <p:txBody>
            <a:bodyPr lIns="0" tIns="0" rIns="0" bIns="0" rtlCol="0" anchor="t">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Hoàn thành bảng (theo gợi ý dưới đây vào vở) về Nhà nước Văn Lang và Nhà nước Âu Lạc.</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aphicFrame>
        <p:nvGraphicFramePr>
          <p:cNvPr id="5" name="Table 4">
            <a:extLst>
              <a:ext uri="{FF2B5EF4-FFF2-40B4-BE49-F238E27FC236}">
                <a16:creationId xmlns:a16="http://schemas.microsoft.com/office/drawing/2014/main" id="{6D503DB5-30ED-E76C-2BD7-37196FA2EE24}"/>
              </a:ext>
            </a:extLst>
          </p:cNvPr>
          <p:cNvGraphicFramePr>
            <a:graphicFrameLocks noGrp="1"/>
          </p:cNvGraphicFramePr>
          <p:nvPr>
            <p:extLst>
              <p:ext uri="{D42A27DB-BD31-4B8C-83A1-F6EECF244321}">
                <p14:modId xmlns:p14="http://schemas.microsoft.com/office/powerpoint/2010/main" val="3804559783"/>
              </p:ext>
            </p:extLst>
          </p:nvPr>
        </p:nvGraphicFramePr>
        <p:xfrm>
          <a:off x="741680" y="1837266"/>
          <a:ext cx="10657839" cy="4116496"/>
        </p:xfrm>
        <a:graphic>
          <a:graphicData uri="http://schemas.openxmlformats.org/drawingml/2006/table">
            <a:tbl>
              <a:tblPr firstRow="1" bandRow="1">
                <a:tableStyleId>{F5AB1C69-6EDB-4FF4-983F-18BD219EF322}</a:tableStyleId>
              </a:tblPr>
              <a:tblGrid>
                <a:gridCol w="3251200">
                  <a:extLst>
                    <a:ext uri="{9D8B030D-6E8A-4147-A177-3AD203B41FA5}">
                      <a16:colId xmlns:a16="http://schemas.microsoft.com/office/drawing/2014/main" val="1030707720"/>
                    </a:ext>
                  </a:extLst>
                </a:gridCol>
                <a:gridCol w="3854026">
                  <a:extLst>
                    <a:ext uri="{9D8B030D-6E8A-4147-A177-3AD203B41FA5}">
                      <a16:colId xmlns:a16="http://schemas.microsoft.com/office/drawing/2014/main" val="4259315772"/>
                    </a:ext>
                  </a:extLst>
                </a:gridCol>
                <a:gridCol w="3552613">
                  <a:extLst>
                    <a:ext uri="{9D8B030D-6E8A-4147-A177-3AD203B41FA5}">
                      <a16:colId xmlns:a16="http://schemas.microsoft.com/office/drawing/2014/main" val="3467518616"/>
                    </a:ext>
                  </a:extLst>
                </a:gridCol>
              </a:tblGrid>
              <a:tr h="1029124">
                <a:tc>
                  <a:txBody>
                    <a:bodyPr/>
                    <a:lstStyle/>
                    <a:p>
                      <a:pPr algn="ctr"/>
                      <a:r>
                        <a:rPr lang="en-US" sz="3200" dirty="0" err="1">
                          <a:latin typeface="Cambria" panose="02040503050406030204" pitchFamily="18" charset="0"/>
                          <a:ea typeface="Cambria" panose="02040503050406030204" pitchFamily="18" charset="0"/>
                        </a:rPr>
                        <a:t>Nội</a:t>
                      </a:r>
                      <a:r>
                        <a:rPr lang="en-US" sz="3200" dirty="0">
                          <a:latin typeface="Cambria" panose="02040503050406030204" pitchFamily="18" charset="0"/>
                          <a:ea typeface="Cambria" panose="02040503050406030204" pitchFamily="18" charset="0"/>
                        </a:rPr>
                        <a:t> dung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Văn Lang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Nhà</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nước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Âu</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Lạc</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2256986"/>
                  </a:ext>
                </a:extLst>
              </a:tr>
              <a:tr h="1029124">
                <a:tc>
                  <a:txBody>
                    <a:bodyPr/>
                    <a:lstStyle/>
                    <a:p>
                      <a:pPr algn="just"/>
                      <a:r>
                        <a:rPr lang="en-US" sz="2400" b="1" dirty="0" err="1">
                          <a:latin typeface="Cambria" panose="02040503050406030204" pitchFamily="18" charset="0"/>
                          <a:ea typeface="Cambria" panose="02040503050406030204" pitchFamily="18" charset="0"/>
                        </a:rPr>
                        <a:t>Thời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gian</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ra</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đời</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62681776"/>
                  </a:ext>
                </a:extLst>
              </a:tr>
              <a:tr h="1029124">
                <a:tc>
                  <a:txBody>
                    <a:bodyPr/>
                    <a:lstStyle/>
                    <a:p>
                      <a:pPr algn="just"/>
                      <a:r>
                        <a:rPr lang="en-US" sz="2400" b="1" dirty="0" err="1">
                          <a:latin typeface="Cambria" panose="02040503050406030204" pitchFamily="18" charset="0"/>
                          <a:ea typeface="Cambria" panose="02040503050406030204" pitchFamily="18" charset="0"/>
                        </a:rPr>
                        <a:t>Kinh</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đô</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7244165"/>
                  </a:ext>
                </a:extLst>
              </a:tr>
              <a:tr h="1029124">
                <a:tc>
                  <a:txBody>
                    <a:bodyPr/>
                    <a:lstStyle/>
                    <a:p>
                      <a:pPr algn="just"/>
                      <a:r>
                        <a:rPr lang="en-US" sz="2400" b="1" dirty="0" err="1">
                          <a:latin typeface="Cambria" panose="02040503050406030204" pitchFamily="18" charset="0"/>
                          <a:ea typeface="Cambria" panose="02040503050406030204" pitchFamily="18" charset="0"/>
                        </a:rPr>
                        <a:t>Người</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đứng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đầu</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nhà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nước</a:t>
                      </a:r>
                      <a:endParaRPr lang="en-US" sz="2400" b="1"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85579181"/>
                  </a:ext>
                </a:extLst>
              </a:tr>
            </a:tbl>
          </a:graphicData>
        </a:graphic>
      </p:graphicFrame>
      <p:sp>
        <p:nvSpPr>
          <p:cNvPr id="14" name="TextBox 13">
            <a:extLst>
              <a:ext uri="{FF2B5EF4-FFF2-40B4-BE49-F238E27FC236}">
                <a16:creationId xmlns:a16="http://schemas.microsoft.com/office/drawing/2014/main" id="{C69A78EB-DB33-DE38-24DA-82E3B2315760}"/>
              </a:ext>
            </a:extLst>
          </p:cNvPr>
          <p:cNvSpPr txBox="1"/>
          <p:nvPr/>
        </p:nvSpPr>
        <p:spPr>
          <a:xfrm>
            <a:off x="4094480" y="30175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Thế</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kỉ</a:t>
            </a:r>
            <a:r>
              <a:rPr lang="en-US" sz="3600" dirty="0">
                <a:solidFill>
                  <a:srgbClr val="FF0000"/>
                </a:solidFill>
                <a:latin typeface="Cambria" panose="02040503050406030204" pitchFamily="18" charset="0"/>
                <a:ea typeface="Cambria" panose="02040503050406030204" pitchFamily="18" charset="0"/>
              </a:rPr>
              <a:t> VII TCN</a:t>
            </a:r>
          </a:p>
        </p:txBody>
      </p:sp>
      <p:sp>
        <p:nvSpPr>
          <p:cNvPr id="15" name="TextBox 14">
            <a:extLst>
              <a:ext uri="{FF2B5EF4-FFF2-40B4-BE49-F238E27FC236}">
                <a16:creationId xmlns:a16="http://schemas.microsoft.com/office/drawing/2014/main" id="{662E66FA-37F7-DDE0-B932-04C5F4E5E367}"/>
              </a:ext>
            </a:extLst>
          </p:cNvPr>
          <p:cNvSpPr txBox="1"/>
          <p:nvPr/>
        </p:nvSpPr>
        <p:spPr>
          <a:xfrm>
            <a:off x="8087360" y="301752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208 TCN</a:t>
            </a:r>
          </a:p>
        </p:txBody>
      </p:sp>
      <p:sp>
        <p:nvSpPr>
          <p:cNvPr id="16" name="TextBox 15">
            <a:extLst>
              <a:ext uri="{FF2B5EF4-FFF2-40B4-BE49-F238E27FC236}">
                <a16:creationId xmlns:a16="http://schemas.microsoft.com/office/drawing/2014/main" id="{AC1FA15E-4DBF-D3E2-84E3-EAC57B508FAD}"/>
              </a:ext>
            </a:extLst>
          </p:cNvPr>
          <p:cNvSpPr txBox="1"/>
          <p:nvPr/>
        </p:nvSpPr>
        <p:spPr>
          <a:xfrm>
            <a:off x="4094480" y="4084320"/>
            <a:ext cx="3474720" cy="646331"/>
          </a:xfrm>
          <a:prstGeom prst="rect">
            <a:avLst/>
          </a:prstGeom>
          <a:noFill/>
        </p:spPr>
        <p:txBody>
          <a:bodyPr wrap="square" rtlCol="0">
            <a:spAutoFit/>
          </a:bodyPr>
          <a:lstStyle/>
          <a:p>
            <a:pPr algn="ctr"/>
            <a:r>
              <a:rPr lang="en-US" sz="3600" dirty="0" err="1">
                <a:solidFill>
                  <a:srgbClr val="FF0000"/>
                </a:solidFill>
                <a:latin typeface="Cambria" panose="02040503050406030204" pitchFamily="18" charset="0"/>
                <a:ea typeface="Cambria" panose="02040503050406030204" pitchFamily="18" charset="0"/>
              </a:rPr>
              <a:t>Hùng</a:t>
            </a:r>
            <a:r>
              <a:rPr lang="en-US" sz="3600" dirty="0">
                <a:solidFill>
                  <a:srgbClr val="FF0000"/>
                </a:solidFill>
                <a:latin typeface="Cambria" panose="02040503050406030204" pitchFamily="18" charset="0"/>
                <a:ea typeface="Cambria" panose="02040503050406030204" pitchFamily="18" charset="0"/>
              </a:rPr>
              <a:t> </a:t>
            </a:r>
            <a:r>
              <a:rPr lang="en-US" sz="3600" dirty="0" err="1">
                <a:solidFill>
                  <a:srgbClr val="FF0000"/>
                </a:solidFill>
                <a:latin typeface="Cambria" panose="02040503050406030204" pitchFamily="18" charset="0"/>
                <a:ea typeface="Cambria" panose="02040503050406030204" pitchFamily="18" charset="0"/>
              </a:rPr>
              <a:t>Vương</a:t>
            </a:r>
            <a:endParaRPr lang="en-US" sz="3600" dirty="0">
              <a:solidFill>
                <a:srgbClr val="FF0000"/>
              </a:solidFill>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49BCE752-FC56-8815-6306-A4B5B8C306AA}"/>
              </a:ext>
            </a:extLst>
          </p:cNvPr>
          <p:cNvSpPr txBox="1"/>
          <p:nvPr/>
        </p:nvSpPr>
        <p:spPr>
          <a:xfrm>
            <a:off x="7995920" y="4074160"/>
            <a:ext cx="347472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An </a:t>
            </a:r>
            <a:r>
              <a:rPr lang="en-US" sz="3200" dirty="0" err="1">
                <a:solidFill>
                  <a:srgbClr val="FF0000"/>
                </a:solidFill>
                <a:latin typeface="Cambria" panose="02040503050406030204" pitchFamily="18" charset="0"/>
                <a:ea typeface="Cambria" panose="02040503050406030204" pitchFamily="18" charset="0"/>
              </a:rPr>
              <a:t>Dương</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Vương</a:t>
            </a:r>
            <a:endParaRPr lang="en-US" sz="3200" dirty="0">
              <a:solidFill>
                <a:srgbClr val="FF0000"/>
              </a:solidFill>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3764D19-4ED1-9CF2-F38E-402F50667026}"/>
              </a:ext>
            </a:extLst>
          </p:cNvPr>
          <p:cNvSpPr txBox="1"/>
          <p:nvPr/>
        </p:nvSpPr>
        <p:spPr>
          <a:xfrm>
            <a:off x="4135120" y="5069840"/>
            <a:ext cx="3474720" cy="646331"/>
          </a:xfrm>
          <a:prstGeom prst="rect">
            <a:avLst/>
          </a:prstGeom>
          <a:noFill/>
        </p:spPr>
        <p:txBody>
          <a:bodyPr wrap="square" rtlCol="0">
            <a:spAutoFit/>
          </a:bodyPr>
          <a:lstStyle/>
          <a:p>
            <a:pPr algn="ctr"/>
            <a:r>
              <a:rPr lang="en-US" sz="3600" dirty="0">
                <a:solidFill>
                  <a:srgbClr val="FF0000"/>
                </a:solidFill>
                <a:latin typeface="Cambria" panose="02040503050406030204" pitchFamily="18" charset="0"/>
                <a:ea typeface="Cambria" panose="02040503050406030204" pitchFamily="18" charset="0"/>
              </a:rPr>
              <a:t>Phong Châu</a:t>
            </a:r>
          </a:p>
        </p:txBody>
      </p:sp>
      <p:sp>
        <p:nvSpPr>
          <p:cNvPr id="19" name="TextBox 18">
            <a:extLst>
              <a:ext uri="{FF2B5EF4-FFF2-40B4-BE49-F238E27FC236}">
                <a16:creationId xmlns:a16="http://schemas.microsoft.com/office/drawing/2014/main" id="{A920F2D7-855D-9A14-504B-58B222ADFC7F}"/>
              </a:ext>
            </a:extLst>
          </p:cNvPr>
          <p:cNvSpPr txBox="1"/>
          <p:nvPr/>
        </p:nvSpPr>
        <p:spPr>
          <a:xfrm>
            <a:off x="8036560" y="5059680"/>
            <a:ext cx="3474720" cy="584775"/>
          </a:xfrm>
          <a:prstGeom prst="rect">
            <a:avLst/>
          </a:prstGeom>
          <a:noFill/>
        </p:spPr>
        <p:txBody>
          <a:bodyPr wrap="square" rtlCol="0">
            <a:spAutoFit/>
          </a:bodyPr>
          <a:lstStyle/>
          <a:p>
            <a:pPr algn="ctr"/>
            <a:r>
              <a:rPr lang="en-US" sz="3200" dirty="0" err="1">
                <a:solidFill>
                  <a:srgbClr val="FF0000"/>
                </a:solidFill>
                <a:latin typeface="Cambria" panose="02040503050406030204" pitchFamily="18" charset="0"/>
                <a:ea typeface="Cambria" panose="02040503050406030204" pitchFamily="18" charset="0"/>
              </a:rPr>
              <a:t>Cổ</a:t>
            </a:r>
            <a:r>
              <a:rPr lang="en-US" sz="3200" dirty="0">
                <a:solidFill>
                  <a:srgbClr val="FF0000"/>
                </a:solidFill>
                <a:latin typeface="Cambria" panose="02040503050406030204" pitchFamily="18" charset="0"/>
                <a:ea typeface="Cambria" panose="02040503050406030204" pitchFamily="18" charset="0"/>
              </a:rPr>
              <a:t> Loa</a:t>
            </a:r>
          </a:p>
        </p:txBody>
      </p:sp>
    </p:spTree>
    <p:extLst>
      <p:ext uri="{BB962C8B-B14F-4D97-AF65-F5344CB8AC3E}">
        <p14:creationId xmlns:p14="http://schemas.microsoft.com/office/powerpoint/2010/main" val="4304311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wipe(down)">
                                      <p:cBhvr>
                                        <p:cTn id="17" dur="500"/>
                                        <p:tgtEl>
                                          <p:spTgt spid="1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wipe(down)">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6">
                                            <p:txEl>
                                              <p:pRg st="0" end="0"/>
                                            </p:txEl>
                                          </p:spTgt>
                                        </p:tgtEl>
                                        <p:attrNameLst>
                                          <p:attrName>style.visibility</p:attrName>
                                        </p:attrNameLst>
                                      </p:cBhvr>
                                      <p:to>
                                        <p:strVal val="visible"/>
                                      </p:to>
                                    </p:set>
                                    <p:animEffect transition="in" filter="wipe(down)">
                                      <p:cBhvr>
                                        <p:cTn id="27" dur="500"/>
                                        <p:tgtEl>
                                          <p:spTgt spid="1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7">
                                            <p:txEl>
                                              <p:pRg st="0" end="0"/>
                                            </p:txEl>
                                          </p:spTgt>
                                        </p:tgtEl>
                                        <p:attrNameLst>
                                          <p:attrName>style.visibility</p:attrName>
                                        </p:attrNameLst>
                                      </p:cBhvr>
                                      <p:to>
                                        <p:strVal val="visible"/>
                                      </p:to>
                                    </p:set>
                                    <p:animEffect transition="in" filter="wipe(down)">
                                      <p:cBhvr>
                                        <p:cTn id="32" dur="500"/>
                                        <p:tgtEl>
                                          <p:spTgt spid="17">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8">
                                            <p:txEl>
                                              <p:pRg st="0" end="0"/>
                                            </p:txEl>
                                          </p:spTgt>
                                        </p:tgtEl>
                                        <p:attrNameLst>
                                          <p:attrName>style.visibility</p:attrName>
                                        </p:attrNameLst>
                                      </p:cBhvr>
                                      <p:to>
                                        <p:strVal val="visible"/>
                                      </p:to>
                                    </p:set>
                                    <p:animEffect transition="in" filter="wipe(down)">
                                      <p:cBhvr>
                                        <p:cTn id="37" dur="500"/>
                                        <p:tgtEl>
                                          <p:spTgt spid="18">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wipe(down)">
                                      <p:cBhvr>
                                        <p:cTn id="42"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EB459A44-0BD9-2A89-507C-5C9679F8F046}"/>
              </a:ext>
            </a:extLst>
          </p:cNvPr>
          <p:cNvPicPr>
            <a:picLocks noChangeAspect="1"/>
          </p:cNvPicPr>
          <p:nvPr/>
        </p:nvPicPr>
        <p:blipFill>
          <a:blip r:embed="rId3"/>
          <a:stretch>
            <a:fillRect/>
          </a:stretch>
        </p:blipFill>
        <p:spPr>
          <a:xfrm>
            <a:off x="1674109" y="1162979"/>
            <a:ext cx="8900931" cy="4932091"/>
          </a:xfrm>
          <a:prstGeom prst="rect">
            <a:avLst/>
          </a:prstGeom>
        </p:spPr>
      </p:pic>
      <p:pic>
        <p:nvPicPr>
          <p:cNvPr id="5" name="Picture 3">
            <a:extLst>
              <a:ext uri="{FF2B5EF4-FFF2-40B4-BE49-F238E27FC236}">
                <a16:creationId xmlns:a16="http://schemas.microsoft.com/office/drawing/2014/main" id="{56B361DB-2ED8-A441-7FCD-D4716B63F944}"/>
              </a:ext>
            </a:extLst>
          </p:cNvPr>
          <p:cNvPicPr>
            <a:picLocks noChangeAspect="1"/>
          </p:cNvPicPr>
          <p:nvPr/>
        </p:nvPicPr>
        <p:blipFill>
          <a:blip r:embed="rId4"/>
          <a:srcRect/>
          <a:stretch>
            <a:fillRect/>
          </a:stretch>
        </p:blipFill>
        <p:spPr>
          <a:xfrm>
            <a:off x="9662132" y="3023512"/>
            <a:ext cx="2166299" cy="3339188"/>
          </a:xfrm>
          <a:prstGeom prst="rect">
            <a:avLst/>
          </a:prstGeom>
        </p:spPr>
      </p:pic>
    </p:spTree>
    <p:extLst>
      <p:ext uri="{BB962C8B-B14F-4D97-AF65-F5344CB8AC3E}">
        <p14:creationId xmlns:p14="http://schemas.microsoft.com/office/powerpoint/2010/main" val="3429800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green and red text on a black background&#10;&#10;Description automatically generated">
            <a:extLst>
              <a:ext uri="{FF2B5EF4-FFF2-40B4-BE49-F238E27FC236}">
                <a16:creationId xmlns:a16="http://schemas.microsoft.com/office/drawing/2014/main" id="{686A1596-CD2D-6A9C-A3F4-CA3694AFA1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753" y="956059"/>
            <a:ext cx="7193903" cy="5791702"/>
          </a:xfrm>
          <a:prstGeom prst="rect">
            <a:avLst/>
          </a:prstGeom>
        </p:spPr>
      </p:pic>
    </p:spTree>
    <p:extLst>
      <p:ext uri="{BB962C8B-B14F-4D97-AF65-F5344CB8AC3E}">
        <p14:creationId xmlns:p14="http://schemas.microsoft.com/office/powerpoint/2010/main" val="63296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2mate.com - Tóm tắt Thời kỳ Văn Lang  Âu Lạc 800 TCN  208 TCN  Thời Hồng Bàng  Lịch sử Việt Nam_v720P">
            <a:hlinkClick r:id="" action="ppaction://media"/>
            <a:extLst>
              <a:ext uri="{FF2B5EF4-FFF2-40B4-BE49-F238E27FC236}">
                <a16:creationId xmlns:a16="http://schemas.microsoft.com/office/drawing/2014/main" id="{462450FA-B74F-FAA7-7493-E703D82A83A7}"/>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p:blipFill>
        <p:spPr>
          <a:xfrm>
            <a:off x="20" y="10"/>
            <a:ext cx="12191980" cy="6857990"/>
          </a:xfrm>
          <a:prstGeom prst="rect">
            <a:avLst/>
          </a:prstGeom>
          <a:noFill/>
        </p:spPr>
      </p:pic>
    </p:spTree>
    <p:extLst>
      <p:ext uri="{BB962C8B-B14F-4D97-AF65-F5344CB8AC3E}">
        <p14:creationId xmlns:p14="http://schemas.microsoft.com/office/powerpoint/2010/main" val="39021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53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BBE72DCE-1B55-C9B5-FDD5-4FB9761E8B99}"/>
              </a:ext>
            </a:extLst>
          </p:cNvPr>
          <p:cNvPicPr>
            <a:picLocks noChangeAspect="1"/>
          </p:cNvPicPr>
          <p:nvPr/>
        </p:nvPicPr>
        <p:blipFill>
          <a:blip r:embed="rId3"/>
          <a:stretch>
            <a:fillRect/>
          </a:stretch>
        </p:blipFill>
        <p:spPr>
          <a:xfrm>
            <a:off x="200025" y="1085850"/>
            <a:ext cx="11290351" cy="3886200"/>
          </a:xfrm>
          <a:prstGeom prst="rect">
            <a:avLst/>
          </a:prstGeom>
        </p:spPr>
      </p:pic>
    </p:spTree>
    <p:extLst>
      <p:ext uri="{BB962C8B-B14F-4D97-AF65-F5344CB8AC3E}">
        <p14:creationId xmlns:p14="http://schemas.microsoft.com/office/powerpoint/2010/main" val="3907036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4*#ppt_w"/>
                                          </p:val>
                                        </p:tav>
                                        <p:tav tm="100000">
                                          <p:val>
                                            <p:strVal val="#ppt_w"/>
                                          </p:val>
                                        </p:tav>
                                      </p:tavLst>
                                    </p:anim>
                                    <p:anim calcmode="lin" valueType="num">
                                      <p:cBhvr>
                                        <p:cTn id="8" dur="500" fill="hold"/>
                                        <p:tgtEl>
                                          <p:spTgt spid="2"/>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2AF13C4-4835-28C8-33E0-A3C5C9FA2BB6}"/>
              </a:ext>
            </a:extLst>
          </p:cNvPr>
          <p:cNvPicPr>
            <a:picLocks noChangeAspect="1"/>
          </p:cNvPicPr>
          <p:nvPr/>
        </p:nvPicPr>
        <p:blipFill>
          <a:blip r:embed="rId3"/>
          <a:stretch>
            <a:fillRect/>
          </a:stretch>
        </p:blipFill>
        <p:spPr>
          <a:xfrm>
            <a:off x="1638300" y="804862"/>
            <a:ext cx="8763000" cy="4314825"/>
          </a:xfrm>
          <a:prstGeom prst="rect">
            <a:avLst/>
          </a:prstGeom>
        </p:spPr>
      </p:pic>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b="1" dirty="0" err="1">
                <a:solidFill>
                  <a:srgbClr val="FF0000"/>
                </a:solidFill>
              </a:rPr>
              <a:t>Dân</a:t>
            </a:r>
            <a:r>
              <a:rPr lang="en-US" sz="4400" b="1" dirty="0">
                <a:solidFill>
                  <a:srgbClr val="FF0000"/>
                </a:solidFill>
              </a:rPr>
              <a:t> </a:t>
            </a:r>
            <a:r>
              <a:rPr lang="en-US" sz="4400" b="1" dirty="0" err="1">
                <a:solidFill>
                  <a:srgbClr val="FF0000"/>
                </a:solidFill>
              </a:rPr>
              <a:t>tộc</a:t>
            </a:r>
            <a:r>
              <a:rPr lang="en-US" sz="4400" b="1" dirty="0">
                <a:solidFill>
                  <a:srgbClr val="FF0000"/>
                </a:solidFill>
              </a:rPr>
              <a:t> Thái</a:t>
            </a:r>
          </a:p>
        </p:txBody>
      </p:sp>
    </p:spTree>
    <p:extLst>
      <p:ext uri="{BB962C8B-B14F-4D97-AF65-F5344CB8AC3E}">
        <p14:creationId xmlns:p14="http://schemas.microsoft.com/office/powerpoint/2010/main" val="2565414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Ba Na</a:t>
            </a:r>
          </a:p>
        </p:txBody>
      </p:sp>
      <p:pic>
        <p:nvPicPr>
          <p:cNvPr id="4" name="Picture 3">
            <a:extLst>
              <a:ext uri="{FF2B5EF4-FFF2-40B4-BE49-F238E27FC236}">
                <a16:creationId xmlns:a16="http://schemas.microsoft.com/office/drawing/2014/main" id="{14011464-9CC4-1D1C-4DA7-8457357A433B}"/>
              </a:ext>
            </a:extLst>
          </p:cNvPr>
          <p:cNvPicPr>
            <a:picLocks noChangeAspect="1"/>
          </p:cNvPicPr>
          <p:nvPr/>
        </p:nvPicPr>
        <p:blipFill>
          <a:blip r:embed="rId3"/>
          <a:stretch>
            <a:fillRect/>
          </a:stretch>
        </p:blipFill>
        <p:spPr>
          <a:xfrm>
            <a:off x="1352550" y="566737"/>
            <a:ext cx="9258300" cy="4448175"/>
          </a:xfrm>
          <a:prstGeom prst="rect">
            <a:avLst/>
          </a:prstGeom>
        </p:spPr>
      </p:pic>
    </p:spTree>
    <p:extLst>
      <p:ext uri="{BB962C8B-B14F-4D97-AF65-F5344CB8AC3E}">
        <p14:creationId xmlns:p14="http://schemas.microsoft.com/office/powerpoint/2010/main" val="3513487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Hoa</a:t>
            </a:r>
          </a:p>
        </p:txBody>
      </p:sp>
      <p:pic>
        <p:nvPicPr>
          <p:cNvPr id="3" name="Picture 2">
            <a:extLst>
              <a:ext uri="{FF2B5EF4-FFF2-40B4-BE49-F238E27FC236}">
                <a16:creationId xmlns:a16="http://schemas.microsoft.com/office/drawing/2014/main" id="{92DC77F2-FDB1-7BCB-11D2-D03E39E01F24}"/>
              </a:ext>
            </a:extLst>
          </p:cNvPr>
          <p:cNvPicPr>
            <a:picLocks noChangeAspect="1"/>
          </p:cNvPicPr>
          <p:nvPr/>
        </p:nvPicPr>
        <p:blipFill>
          <a:blip r:embed="rId3"/>
          <a:stretch>
            <a:fillRect/>
          </a:stretch>
        </p:blipFill>
        <p:spPr>
          <a:xfrm>
            <a:off x="1519237" y="862012"/>
            <a:ext cx="8620125" cy="4371975"/>
          </a:xfrm>
          <a:prstGeom prst="rect">
            <a:avLst/>
          </a:prstGeom>
        </p:spPr>
      </p:pic>
    </p:spTree>
    <p:extLst>
      <p:ext uri="{BB962C8B-B14F-4D97-AF65-F5344CB8AC3E}">
        <p14:creationId xmlns:p14="http://schemas.microsoft.com/office/powerpoint/2010/main" val="77949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528320" y="452120"/>
            <a:ext cx="11206480"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Rectangle: Rounded Corners 5">
            <a:extLst>
              <a:ext uri="{FF2B5EF4-FFF2-40B4-BE49-F238E27FC236}">
                <a16:creationId xmlns:a16="http://schemas.microsoft.com/office/drawing/2014/main" id="{D4FA93DF-9609-F237-EF09-AEB675214C93}"/>
              </a:ext>
            </a:extLst>
          </p:cNvPr>
          <p:cNvSpPr/>
          <p:nvPr/>
        </p:nvSpPr>
        <p:spPr>
          <a:xfrm>
            <a:off x="4505325" y="5324475"/>
            <a:ext cx="3648075" cy="914400"/>
          </a:xfrm>
          <a:prstGeom prst="roundRect">
            <a:avLst/>
          </a:prstGeom>
          <a:ln w="76200">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Calibri"/>
                <a:ea typeface="+mn-ea"/>
                <a:cs typeface="+mn-cs"/>
              </a:rPr>
              <a:t>Dân</a:t>
            </a:r>
            <a:r>
              <a:rPr kumimoji="0" lang="en-US" sz="4400" b="1" i="0" u="none" strike="noStrike" kern="1200" cap="none" spc="0" normalizeH="0" baseline="0" noProof="0" dirty="0">
                <a:ln>
                  <a:noFill/>
                </a:ln>
                <a:solidFill>
                  <a:srgbClr val="FF0000"/>
                </a:solidFill>
                <a:effectLst/>
                <a:uLnTx/>
                <a:uFillTx/>
                <a:latin typeface="Calibri"/>
                <a:ea typeface="+mn-ea"/>
                <a:cs typeface="+mn-cs"/>
              </a:rPr>
              <a:t> </a:t>
            </a:r>
            <a:r>
              <a:rPr kumimoji="0" lang="en-US" sz="4400" b="1" i="0" u="none" strike="noStrike" kern="1200" cap="none" spc="0" normalizeH="0" baseline="0" noProof="0" dirty="0" err="1">
                <a:ln>
                  <a:noFill/>
                </a:ln>
                <a:solidFill>
                  <a:srgbClr val="FF0000"/>
                </a:solidFill>
                <a:effectLst/>
                <a:uLnTx/>
                <a:uFillTx/>
                <a:latin typeface="Calibri"/>
                <a:ea typeface="+mn-ea"/>
                <a:cs typeface="+mn-cs"/>
              </a:rPr>
              <a:t>tộc</a:t>
            </a:r>
            <a:r>
              <a:rPr kumimoji="0" lang="en-US" sz="4400" b="1" i="0" u="none" strike="noStrike" kern="1200" cap="none" spc="0" normalizeH="0" baseline="0" noProof="0" dirty="0">
                <a:ln>
                  <a:noFill/>
                </a:ln>
                <a:solidFill>
                  <a:srgbClr val="FF0000"/>
                </a:solidFill>
                <a:effectLst/>
                <a:uLnTx/>
                <a:uFillTx/>
                <a:latin typeface="Calibri"/>
                <a:ea typeface="+mn-ea"/>
                <a:cs typeface="+mn-cs"/>
              </a:rPr>
              <a:t> Thái</a:t>
            </a:r>
          </a:p>
        </p:txBody>
      </p:sp>
      <p:pic>
        <p:nvPicPr>
          <p:cNvPr id="4" name="Picture 3">
            <a:extLst>
              <a:ext uri="{FF2B5EF4-FFF2-40B4-BE49-F238E27FC236}">
                <a16:creationId xmlns:a16="http://schemas.microsoft.com/office/drawing/2014/main" id="{2E43E5E3-92D5-4D10-7449-FC310A74E4DB}"/>
              </a:ext>
            </a:extLst>
          </p:cNvPr>
          <p:cNvPicPr>
            <a:picLocks noChangeAspect="1"/>
          </p:cNvPicPr>
          <p:nvPr/>
        </p:nvPicPr>
        <p:blipFill>
          <a:blip r:embed="rId3"/>
          <a:stretch>
            <a:fillRect/>
          </a:stretch>
        </p:blipFill>
        <p:spPr>
          <a:xfrm>
            <a:off x="1790700" y="647700"/>
            <a:ext cx="8591550" cy="4305300"/>
          </a:xfrm>
          <a:prstGeom prst="rect">
            <a:avLst/>
          </a:prstGeom>
        </p:spPr>
      </p:pic>
    </p:spTree>
    <p:extLst>
      <p:ext uri="{BB962C8B-B14F-4D97-AF65-F5344CB8AC3E}">
        <p14:creationId xmlns:p14="http://schemas.microsoft.com/office/powerpoint/2010/main" val="39401513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066" y="-20851"/>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466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3"/>
          <p:cNvGrpSpPr/>
          <p:nvPr/>
        </p:nvGrpSpPr>
        <p:grpSpPr>
          <a:xfrm>
            <a:off x="314325" y="452120"/>
            <a:ext cx="11420475" cy="6054299"/>
            <a:chOff x="0" y="0"/>
            <a:chExt cx="2333675" cy="2167467"/>
          </a:xfrm>
        </p:grpSpPr>
        <p:sp>
          <p:nvSpPr>
            <p:cNvPr id="11" name="Freeform 4"/>
            <p:cNvSpPr/>
            <p:nvPr/>
          </p:nvSpPr>
          <p:spPr>
            <a:xfrm>
              <a:off x="0" y="0"/>
              <a:ext cx="2333675" cy="2167467"/>
            </a:xfrm>
            <a:custGeom>
              <a:avLst/>
              <a:gdLst/>
              <a:ahLst/>
              <a:cxnLst/>
              <a:rect l="l" t="t" r="r" b="b"/>
              <a:pathLst>
                <a:path w="2333675" h="2167467">
                  <a:moveTo>
                    <a:pt x="44561" y="0"/>
                  </a:moveTo>
                  <a:lnTo>
                    <a:pt x="2289114" y="0"/>
                  </a:lnTo>
                  <a:cubicBezTo>
                    <a:pt x="2300932" y="0"/>
                    <a:pt x="2312267" y="4695"/>
                    <a:pt x="2320623" y="13052"/>
                  </a:cubicBezTo>
                  <a:cubicBezTo>
                    <a:pt x="2328980" y="21408"/>
                    <a:pt x="2333675" y="32742"/>
                    <a:pt x="2333675" y="44561"/>
                  </a:cubicBezTo>
                  <a:lnTo>
                    <a:pt x="2333675" y="2122906"/>
                  </a:lnTo>
                  <a:cubicBezTo>
                    <a:pt x="2333675" y="2147516"/>
                    <a:pt x="2313724" y="2167467"/>
                    <a:pt x="2289114" y="2167467"/>
                  </a:cubicBezTo>
                  <a:lnTo>
                    <a:pt x="44561" y="2167467"/>
                  </a:lnTo>
                  <a:cubicBezTo>
                    <a:pt x="32742" y="2167467"/>
                    <a:pt x="21408" y="2162772"/>
                    <a:pt x="13052" y="2154415"/>
                  </a:cubicBezTo>
                  <a:cubicBezTo>
                    <a:pt x="4695" y="2146059"/>
                    <a:pt x="0" y="2134724"/>
                    <a:pt x="0" y="2122906"/>
                  </a:cubicBezTo>
                  <a:lnTo>
                    <a:pt x="0" y="44561"/>
                  </a:lnTo>
                  <a:cubicBezTo>
                    <a:pt x="0" y="19951"/>
                    <a:pt x="19951" y="0"/>
                    <a:pt x="44561" y="0"/>
                  </a:cubicBezTo>
                  <a:close/>
                </a:path>
              </a:pathLst>
            </a:custGeom>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5"/>
            <p:cNvSpPr txBox="1"/>
            <p:nvPr/>
          </p:nvSpPr>
          <p:spPr>
            <a:xfrm>
              <a:off x="0" y="-47625"/>
              <a:ext cx="2333675" cy="221509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Rounded Corners 1">
            <a:extLst>
              <a:ext uri="{FF2B5EF4-FFF2-40B4-BE49-F238E27FC236}">
                <a16:creationId xmlns:a16="http://schemas.microsoft.com/office/drawing/2014/main" id="{1AEDBA81-F46C-CFFA-FEE1-97F9C97EB859}"/>
              </a:ext>
            </a:extLst>
          </p:cNvPr>
          <p:cNvSpPr/>
          <p:nvPr/>
        </p:nvSpPr>
        <p:spPr>
          <a:xfrm>
            <a:off x="6372225" y="866776"/>
            <a:ext cx="5271135" cy="5330824"/>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Năm 1954, trong lần về thăm Đền Hùng, Bác Hồ đã căn dặn cán bộ chiến sĩ Đại đoàn Quân Tiên phong: </a:t>
            </a:r>
            <a:r>
              <a:rPr lang="vi-VN" sz="2400" b="1" i="1" dirty="0">
                <a:latin typeface="Cambria" panose="02040503050406030204" pitchFamily="18" charset="0"/>
                <a:ea typeface="Cambria" panose="02040503050406030204" pitchFamily="18" charset="0"/>
              </a:rPr>
              <a:t>“Các Vua Hùng đã có công dựng nước, Bác cháu ta phải cùng nhau giữ lấy nước".</a:t>
            </a:r>
          </a:p>
          <a:p>
            <a:pPr marL="342900" indent="-342900" algn="just">
              <a:buFont typeface="Arial" panose="020B0604020202020204" pitchFamily="34" charset="0"/>
              <a:buChar char="•"/>
            </a:pPr>
            <a:r>
              <a:rPr lang="vi-VN" sz="2400" b="1" dirty="0">
                <a:latin typeface="Cambria" panose="02040503050406030204" pitchFamily="18" charset="0"/>
                <a:ea typeface="Cambria" panose="02040503050406030204" pitchFamily="18" charset="0"/>
              </a:rPr>
              <a:t>Câu nói của Bác không chỉ là lời nhắc nhở mà còn thể hiện lòng biết ơn đối với các Vua Hùng đã có công dựng nên Nhà nước Văn Lang. Hãy chia sẻ với bạn những điều em biết về Nhà nước này.</a:t>
            </a:r>
            <a:endParaRPr lang="vi-VN" sz="2400" dirty="0">
              <a:latin typeface="Cambria" panose="02040503050406030204" pitchFamily="18" charset="0"/>
              <a:ea typeface="Cambria" panose="02040503050406030204" pitchFamily="18" charset="0"/>
            </a:endParaRPr>
          </a:p>
        </p:txBody>
      </p:sp>
      <p:pic>
        <p:nvPicPr>
          <p:cNvPr id="1026" name="Picture 2" descr="Dấu ấn về bức ảnh Bác Hồ thăm Đền Hùng">
            <a:extLst>
              <a:ext uri="{FF2B5EF4-FFF2-40B4-BE49-F238E27FC236}">
                <a16:creationId xmlns:a16="http://schemas.microsoft.com/office/drawing/2014/main" id="{8CA9DC64-1897-85B1-024B-2E77323181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4" y="1552576"/>
            <a:ext cx="5425999" cy="41100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3342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F4D2D8BF-443C-C2BB-1559-AE274229618A}"/>
              </a:ext>
            </a:extLst>
          </p:cNvPr>
          <p:cNvPicPr>
            <a:picLocks noChangeAspect="1"/>
          </p:cNvPicPr>
          <p:nvPr/>
        </p:nvPicPr>
        <p:blipFill>
          <a:blip r:embed="rId2">
            <a:extLst>
              <a:ext uri="{28A0092B-C50C-407E-A947-70E740481C1C}">
                <a14:useLocalDpi xmlns:a14="http://schemas.microsoft.com/office/drawing/2010/main" val="0"/>
              </a:ext>
            </a:extLst>
          </a:blip>
          <a:srcRect t="16545" b="8718"/>
          <a:stretch/>
        </p:blipFill>
        <p:spPr>
          <a:xfrm>
            <a:off x="20" y="1282"/>
            <a:ext cx="12191980" cy="6856718"/>
          </a:xfrm>
          <a:prstGeom prst="rect">
            <a:avLst/>
          </a:prstGeom>
        </p:spPr>
      </p:pic>
      <p:pic>
        <p:nvPicPr>
          <p:cNvPr id="11" name="Picture 10">
            <a:extLst>
              <a:ext uri="{FF2B5EF4-FFF2-40B4-BE49-F238E27FC236}">
                <a16:creationId xmlns:a16="http://schemas.microsoft.com/office/drawing/2014/main" id="{A358CD66-D5B7-B53D-7B36-4D9E7467DDD0}"/>
              </a:ext>
            </a:extLst>
          </p:cNvPr>
          <p:cNvPicPr>
            <a:picLocks noChangeAspect="1"/>
          </p:cNvPicPr>
          <p:nvPr/>
        </p:nvPicPr>
        <p:blipFill>
          <a:blip r:embed="rId3"/>
          <a:stretch>
            <a:fillRect/>
          </a:stretch>
        </p:blipFill>
        <p:spPr>
          <a:xfrm>
            <a:off x="486849" y="316573"/>
            <a:ext cx="1579001" cy="871804"/>
          </a:xfrm>
          <a:prstGeom prst="rect">
            <a:avLst/>
          </a:prstGeom>
        </p:spPr>
      </p:pic>
      <p:pic>
        <p:nvPicPr>
          <p:cNvPr id="3" name="Picture 2" descr="A white and pink text on a black background&#10;&#10;Description automatically generated">
            <a:extLst>
              <a:ext uri="{FF2B5EF4-FFF2-40B4-BE49-F238E27FC236}">
                <a16:creationId xmlns:a16="http://schemas.microsoft.com/office/drawing/2014/main" id="{6A0C65E0-6B07-5449-B979-2EA2A1E41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875" y="947737"/>
            <a:ext cx="9753600" cy="3038475"/>
          </a:xfrm>
          <a:prstGeom prst="rect">
            <a:avLst/>
          </a:prstGeom>
        </p:spPr>
      </p:pic>
      <p:sp>
        <p:nvSpPr>
          <p:cNvPr id="2" name="TextBox 1">
            <a:extLst>
              <a:ext uri="{FF2B5EF4-FFF2-40B4-BE49-F238E27FC236}">
                <a16:creationId xmlns:a16="http://schemas.microsoft.com/office/drawing/2014/main" id="{316E6426-A12C-8EB8-DF11-F629446EA1B3}"/>
              </a:ext>
            </a:extLst>
          </p:cNvPr>
          <p:cNvSpPr txBox="1"/>
          <p:nvPr/>
        </p:nvSpPr>
        <p:spPr>
          <a:xfrm>
            <a:off x="8501297" y="87507"/>
            <a:ext cx="3785419" cy="307777"/>
          </a:xfrm>
          <a:prstGeom prst="rect">
            <a:avLst/>
          </a:prstGeom>
          <a:noFill/>
        </p:spPr>
        <p:txBody>
          <a:bodyPr wrap="square" rtlCol="0">
            <a:spAutoFit/>
          </a:bodyPr>
          <a:lstStyle/>
          <a:p>
            <a:r>
              <a:rPr lang="en-US" sz="1400" dirty="0" err="1"/>
              <a:t>Thiết</a:t>
            </a:r>
            <a:r>
              <a:rPr lang="en-US" sz="1400" dirty="0"/>
              <a:t> </a:t>
            </a:r>
            <a:r>
              <a:rPr lang="en-US" sz="1400" dirty="0" err="1"/>
              <a:t>kế</a:t>
            </a:r>
            <a:r>
              <a:rPr lang="en-US" sz="1400" dirty="0"/>
              <a:t>: </a:t>
            </a:r>
            <a:r>
              <a:rPr lang="en-US" sz="1400" dirty="0" err="1"/>
              <a:t>Hương</a:t>
            </a:r>
            <a:r>
              <a:rPr lang="en-US" sz="1400" dirty="0"/>
              <a:t> </a:t>
            </a:r>
            <a:r>
              <a:rPr lang="en-US" sz="1400" dirty="0" err="1"/>
              <a:t>Thảo</a:t>
            </a:r>
            <a:r>
              <a:rPr lang="en-US" sz="1400" dirty="0"/>
              <a:t> - 0972115126</a:t>
            </a:r>
          </a:p>
        </p:txBody>
      </p:sp>
    </p:spTree>
    <p:extLst>
      <p:ext uri="{BB962C8B-B14F-4D97-AF65-F5344CB8AC3E}">
        <p14:creationId xmlns:p14="http://schemas.microsoft.com/office/powerpoint/2010/main" val="51670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E38721-132C-AAA1-8F43-721F20ACAA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0495"/>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038" name="Freeform: Shape 103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A red and green text on a black background&#10;&#10;Description automatically generated">
            <a:extLst>
              <a:ext uri="{FF2B5EF4-FFF2-40B4-BE49-F238E27FC236}">
                <a16:creationId xmlns:a16="http://schemas.microsoft.com/office/drawing/2014/main" id="{14A6C601-B576-4C4D-1235-27B16E0D4C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0198" y="865390"/>
            <a:ext cx="7456054" cy="5584420"/>
          </a:xfrm>
          <a:prstGeom prst="rect">
            <a:avLst/>
          </a:prstGeom>
        </p:spPr>
      </p:pic>
    </p:spTree>
    <p:extLst>
      <p:ext uri="{BB962C8B-B14F-4D97-AF65-F5344CB8AC3E}">
        <p14:creationId xmlns:p14="http://schemas.microsoft.com/office/powerpoint/2010/main" val="1280678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536</Words>
  <Application>Microsoft Office PowerPoint</Application>
  <PresentationFormat>Widescreen</PresentationFormat>
  <Paragraphs>39</Paragraphs>
  <Slides>23</Slides>
  <Notes>1</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23</vt:i4>
      </vt:variant>
    </vt:vector>
  </HeadingPairs>
  <TitlesOfParts>
    <vt:vector size="33" baseType="lpstr">
      <vt:lpstr>等线</vt:lpstr>
      <vt:lpstr>等线 Light</vt:lpstr>
      <vt:lpstr>DFPOP1-W9</vt:lpstr>
      <vt:lpstr>Arial</vt:lpstr>
      <vt:lpstr>Calibri</vt:lpstr>
      <vt:lpstr>Calibri Light</vt:lpstr>
      <vt:lpstr>Cambria</vt:lpstr>
      <vt:lpstr>Office Theme</vt:lpstr>
      <vt:lpstr>1_Office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48</cp:revision>
  <dcterms:created xsi:type="dcterms:W3CDTF">2024-08-02T11:27:06Z</dcterms:created>
  <dcterms:modified xsi:type="dcterms:W3CDTF">2024-08-22T13:45:20Z</dcterms:modified>
</cp:coreProperties>
</file>