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341" r:id="rId2"/>
    <p:sldId id="258" r:id="rId3"/>
    <p:sldId id="330" r:id="rId4"/>
    <p:sldId id="294" r:id="rId5"/>
    <p:sldId id="296" r:id="rId6"/>
    <p:sldId id="317" r:id="rId7"/>
    <p:sldId id="320" r:id="rId8"/>
    <p:sldId id="322" r:id="rId9"/>
    <p:sldId id="370" r:id="rId10"/>
    <p:sldId id="272" r:id="rId11"/>
    <p:sldId id="379" r:id="rId12"/>
    <p:sldId id="280" r:id="rId13"/>
    <p:sldId id="337" r:id="rId14"/>
    <p:sldId id="359" r:id="rId15"/>
    <p:sldId id="360" r:id="rId16"/>
    <p:sldId id="332" r:id="rId17"/>
    <p:sldId id="334" r:id="rId18"/>
    <p:sldId id="335" r:id="rId19"/>
    <p:sldId id="340" r:id="rId20"/>
    <p:sldId id="339" r:id="rId21"/>
    <p:sldId id="354" r:id="rId22"/>
    <p:sldId id="355" r:id="rId23"/>
    <p:sldId id="356" r:id="rId24"/>
    <p:sldId id="378" r:id="rId25"/>
    <p:sldId id="357" r:id="rId26"/>
    <p:sldId id="342" r:id="rId27"/>
    <p:sldId id="373" r:id="rId28"/>
    <p:sldId id="376" r:id="rId29"/>
    <p:sldId id="343" r:id="rId30"/>
    <p:sldId id="344" r:id="rId31"/>
    <p:sldId id="371" r:id="rId32"/>
    <p:sldId id="346" r:id="rId33"/>
    <p:sldId id="352" r:id="rId34"/>
    <p:sldId id="351" r:id="rId35"/>
    <p:sldId id="372" r:id="rId36"/>
    <p:sldId id="377" r:id="rId37"/>
    <p:sldId id="326" r:id="rId38"/>
    <p:sldId id="347" r:id="rId39"/>
    <p:sldId id="324" r:id="rId40"/>
    <p:sldId id="374" r:id="rId41"/>
    <p:sldId id="382" r:id="rId42"/>
    <p:sldId id="262" r:id="rId43"/>
    <p:sldId id="375" r:id="rId44"/>
    <p:sldId id="380" r:id="rId45"/>
    <p:sldId id="381" r:id="rId46"/>
    <p:sldId id="368" r:id="rId47"/>
    <p:sldId id="348" r:id="rId48"/>
    <p:sldId id="349" r:id="rId49"/>
    <p:sldId id="318"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72016A"/>
    <a:srgbClr val="875BAA"/>
    <a:srgbClr val="007F71"/>
    <a:srgbClr val="B6BBC6"/>
    <a:srgbClr val="4C525A"/>
    <a:srgbClr val="ADB2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41" autoAdjust="0"/>
    <p:restoredTop sz="94660"/>
  </p:normalViewPr>
  <p:slideViewPr>
    <p:cSldViewPr snapToGrid="0">
      <p:cViewPr varScale="1">
        <p:scale>
          <a:sx n="68" d="100"/>
          <a:sy n="68" d="100"/>
        </p:scale>
        <p:origin x="388" y="4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7EF3A-340B-47D4-AC03-272209263F5C}" type="datetimeFigureOut">
              <a:rPr lang="zh-CN" altLang="en-US" smtClean="0"/>
              <a:t>2024/11/5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42E99-1137-4561-A7D8-F8C66E7E56D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14</a:t>
            </a:fld>
            <a:endParaRPr lang="zh-CN" altLang="en-US"/>
          </a:p>
        </p:txBody>
      </p:sp>
    </p:spTree>
    <p:extLst>
      <p:ext uri="{BB962C8B-B14F-4D97-AF65-F5344CB8AC3E}">
        <p14:creationId xmlns:p14="http://schemas.microsoft.com/office/powerpoint/2010/main" val="823517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16</a:t>
            </a:fld>
            <a:endParaRPr lang="zh-CN" altLang="en-US"/>
          </a:p>
        </p:txBody>
      </p:sp>
    </p:spTree>
    <p:extLst>
      <p:ext uri="{BB962C8B-B14F-4D97-AF65-F5344CB8AC3E}">
        <p14:creationId xmlns:p14="http://schemas.microsoft.com/office/powerpoint/2010/main" val="597834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17</a:t>
            </a:fld>
            <a:endParaRPr lang="zh-CN" altLang="en-US"/>
          </a:p>
        </p:txBody>
      </p:sp>
    </p:spTree>
    <p:extLst>
      <p:ext uri="{BB962C8B-B14F-4D97-AF65-F5344CB8AC3E}">
        <p14:creationId xmlns:p14="http://schemas.microsoft.com/office/powerpoint/2010/main" val="1744842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18</a:t>
            </a:fld>
            <a:endParaRPr lang="zh-CN" altLang="en-US"/>
          </a:p>
        </p:txBody>
      </p:sp>
    </p:spTree>
    <p:extLst>
      <p:ext uri="{BB962C8B-B14F-4D97-AF65-F5344CB8AC3E}">
        <p14:creationId xmlns:p14="http://schemas.microsoft.com/office/powerpoint/2010/main" val="419121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22</a:t>
            </a:fld>
            <a:endParaRPr lang="zh-CN" altLang="en-US"/>
          </a:p>
        </p:txBody>
      </p:sp>
    </p:spTree>
    <p:extLst>
      <p:ext uri="{BB962C8B-B14F-4D97-AF65-F5344CB8AC3E}">
        <p14:creationId xmlns:p14="http://schemas.microsoft.com/office/powerpoint/2010/main" val="188152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24</a:t>
            </a:fld>
            <a:endParaRPr lang="zh-CN" altLang="en-US"/>
          </a:p>
        </p:txBody>
      </p:sp>
    </p:spTree>
    <p:extLst>
      <p:ext uri="{BB962C8B-B14F-4D97-AF65-F5344CB8AC3E}">
        <p14:creationId xmlns:p14="http://schemas.microsoft.com/office/powerpoint/2010/main" val="206172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25</a:t>
            </a:fld>
            <a:endParaRPr lang="zh-CN" altLang="en-US"/>
          </a:p>
        </p:txBody>
      </p:sp>
    </p:spTree>
    <p:extLst>
      <p:ext uri="{BB962C8B-B14F-4D97-AF65-F5344CB8AC3E}">
        <p14:creationId xmlns:p14="http://schemas.microsoft.com/office/powerpoint/2010/main" val="223807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26</a:t>
            </a:fld>
            <a:endParaRPr lang="zh-CN" altLang="en-US"/>
          </a:p>
        </p:txBody>
      </p:sp>
    </p:spTree>
    <p:extLst>
      <p:ext uri="{BB962C8B-B14F-4D97-AF65-F5344CB8AC3E}">
        <p14:creationId xmlns:p14="http://schemas.microsoft.com/office/powerpoint/2010/main" val="1381959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27</a:t>
            </a:fld>
            <a:endParaRPr lang="zh-CN" altLang="en-US"/>
          </a:p>
        </p:txBody>
      </p:sp>
    </p:spTree>
    <p:extLst>
      <p:ext uri="{BB962C8B-B14F-4D97-AF65-F5344CB8AC3E}">
        <p14:creationId xmlns:p14="http://schemas.microsoft.com/office/powerpoint/2010/main" val="1635479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37</a:t>
            </a:fld>
            <a:endParaRPr lang="zh-CN" altLang="en-US"/>
          </a:p>
        </p:txBody>
      </p:sp>
    </p:spTree>
    <p:extLst>
      <p:ext uri="{BB962C8B-B14F-4D97-AF65-F5344CB8AC3E}">
        <p14:creationId xmlns:p14="http://schemas.microsoft.com/office/powerpoint/2010/main" val="79853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38</a:t>
            </a:fld>
            <a:endParaRPr lang="zh-CN" altLang="en-US"/>
          </a:p>
        </p:txBody>
      </p:sp>
    </p:spTree>
    <p:extLst>
      <p:ext uri="{BB962C8B-B14F-4D97-AF65-F5344CB8AC3E}">
        <p14:creationId xmlns:p14="http://schemas.microsoft.com/office/powerpoint/2010/main" val="20395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39</a:t>
            </a:fld>
            <a:endParaRPr lang="zh-CN" altLang="en-US"/>
          </a:p>
        </p:txBody>
      </p:sp>
    </p:spTree>
    <p:extLst>
      <p:ext uri="{BB962C8B-B14F-4D97-AF65-F5344CB8AC3E}">
        <p14:creationId xmlns:p14="http://schemas.microsoft.com/office/powerpoint/2010/main" val="293764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41</a:t>
            </a:fld>
            <a:endParaRPr lang="zh-CN" altLang="en-US"/>
          </a:p>
        </p:txBody>
      </p:sp>
    </p:spTree>
    <p:extLst>
      <p:ext uri="{BB962C8B-B14F-4D97-AF65-F5344CB8AC3E}">
        <p14:creationId xmlns:p14="http://schemas.microsoft.com/office/powerpoint/2010/main" val="3517733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42</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44</a:t>
            </a:fld>
            <a:endParaRPr lang="zh-CN" altLang="en-US"/>
          </a:p>
        </p:txBody>
      </p:sp>
    </p:spTree>
    <p:extLst>
      <p:ext uri="{BB962C8B-B14F-4D97-AF65-F5344CB8AC3E}">
        <p14:creationId xmlns:p14="http://schemas.microsoft.com/office/powerpoint/2010/main" val="2864320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46</a:t>
            </a:fld>
            <a:endParaRPr lang="zh-CN" altLang="en-US"/>
          </a:p>
        </p:txBody>
      </p:sp>
    </p:spTree>
    <p:extLst>
      <p:ext uri="{BB962C8B-B14F-4D97-AF65-F5344CB8AC3E}">
        <p14:creationId xmlns:p14="http://schemas.microsoft.com/office/powerpoint/2010/main" val="446093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47</a:t>
            </a:fld>
            <a:endParaRPr lang="zh-CN" altLang="en-US"/>
          </a:p>
        </p:txBody>
      </p:sp>
    </p:spTree>
    <p:extLst>
      <p:ext uri="{BB962C8B-B14F-4D97-AF65-F5344CB8AC3E}">
        <p14:creationId xmlns:p14="http://schemas.microsoft.com/office/powerpoint/2010/main" val="2362056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48</a:t>
            </a:fld>
            <a:endParaRPr lang="zh-CN" altLang="en-US"/>
          </a:p>
        </p:txBody>
      </p:sp>
    </p:spTree>
    <p:extLst>
      <p:ext uri="{BB962C8B-B14F-4D97-AF65-F5344CB8AC3E}">
        <p14:creationId xmlns:p14="http://schemas.microsoft.com/office/powerpoint/2010/main" val="1549373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49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7</a:t>
            </a:fld>
            <a:endParaRPr lang="zh-CN" altLang="en-US"/>
          </a:p>
        </p:txBody>
      </p:sp>
    </p:spTree>
    <p:extLst>
      <p:ext uri="{BB962C8B-B14F-4D97-AF65-F5344CB8AC3E}">
        <p14:creationId xmlns:p14="http://schemas.microsoft.com/office/powerpoint/2010/main" val="119954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8</a:t>
            </a:fld>
            <a:endParaRPr lang="zh-CN" altLang="en-US"/>
          </a:p>
        </p:txBody>
      </p:sp>
    </p:spTree>
    <p:extLst>
      <p:ext uri="{BB962C8B-B14F-4D97-AF65-F5344CB8AC3E}">
        <p14:creationId xmlns:p14="http://schemas.microsoft.com/office/powerpoint/2010/main" val="746667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11</a:t>
            </a:fld>
            <a:endParaRPr lang="zh-CN" altLang="en-US"/>
          </a:p>
        </p:txBody>
      </p:sp>
    </p:spTree>
    <p:extLst>
      <p:ext uri="{BB962C8B-B14F-4D97-AF65-F5344CB8AC3E}">
        <p14:creationId xmlns:p14="http://schemas.microsoft.com/office/powerpoint/2010/main" val="3694300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F042E99-1137-4561-A7D8-F8C66E7E56D2}"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056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Picture 2" descr="A white flowers on a pink background&#10;&#10;Description automatically generated">
            <a:extLst>
              <a:ext uri="{FF2B5EF4-FFF2-40B4-BE49-F238E27FC236}">
                <a16:creationId xmlns:a16="http://schemas.microsoft.com/office/drawing/2014/main" id="{96E26A13-29AF-A7EC-A24D-06DB829EA7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74062" cy="6858000"/>
          </a:xfrm>
          <a:prstGeom prst="rect">
            <a:avLst/>
          </a:prstGeom>
        </p:spPr>
      </p:pic>
    </p:spTree>
    <p:extLst>
      <p:ext uri="{BB962C8B-B14F-4D97-AF65-F5344CB8AC3E}">
        <p14:creationId xmlns:p14="http://schemas.microsoft.com/office/powerpoint/2010/main" val="593145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3293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179690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78428977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58844601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extLst>
      <p:ext uri="{BB962C8B-B14F-4D97-AF65-F5344CB8AC3E}">
        <p14:creationId xmlns:p14="http://schemas.microsoft.com/office/powerpoint/2010/main" val="238766558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80821A2-C1B7-40A8-9AD4-F868C31DAC1B}" type="datetimeFigureOut">
              <a:rPr lang="zh-CN" altLang="en-US" smtClean="0"/>
              <a:t>2024/11/5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332FFE7-3918-4A6E-801E-3B7F987216D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67" r:id="rId2"/>
    <p:sldLayoutId id="2147483666" r:id="rId3"/>
    <p:sldLayoutId id="2147483661"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8" r:id="rId15"/>
    <p:sldLayoutId id="2147483669" r:id="rId16"/>
    <p:sldLayoutId id="2147483670" r:id="rId17"/>
    <p:sldLayoutId id="2147483671" r:id="rId18"/>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21.sv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19.svg"/><Relationship Id="rId4" Type="http://schemas.openxmlformats.org/officeDocument/2006/relationships/image" Target="../media/image24.png"/><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1.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vdo.ai/contact?utm_medium=video&amp;utm_term=vndoc.com&amp;utm_source=vdoai_logo"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nd child painting in a field&#10;&#10;Description automatically generated">
            <a:extLst>
              <a:ext uri="{FF2B5EF4-FFF2-40B4-BE49-F238E27FC236}">
                <a16:creationId xmlns:a16="http://schemas.microsoft.com/office/drawing/2014/main" id="{8EEE6055-73BB-5FC9-2666-0B75A7575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1275"/>
          </a:xfrm>
          <a:prstGeom prst="rect">
            <a:avLst/>
          </a:prstGeom>
        </p:spPr>
      </p:pic>
      <p:grpSp>
        <p:nvGrpSpPr>
          <p:cNvPr id="6" name="组合 26">
            <a:extLst>
              <a:ext uri="{FF2B5EF4-FFF2-40B4-BE49-F238E27FC236}">
                <a16:creationId xmlns:a16="http://schemas.microsoft.com/office/drawing/2014/main" id="{317C0B01-1B8D-575D-DFAC-EBD60496A34B}"/>
              </a:ext>
            </a:extLst>
          </p:cNvPr>
          <p:cNvGrpSpPr/>
          <p:nvPr/>
        </p:nvGrpSpPr>
        <p:grpSpPr>
          <a:xfrm>
            <a:off x="568876" y="1520956"/>
            <a:ext cx="6580401" cy="1573863"/>
            <a:chOff x="7123346" y="1918595"/>
            <a:chExt cx="3500186" cy="1152586"/>
          </a:xfrm>
        </p:grpSpPr>
        <p:sp>
          <p:nvSpPr>
            <p:cNvPr id="7" name="矩形 27">
              <a:extLst>
                <a:ext uri="{FF2B5EF4-FFF2-40B4-BE49-F238E27FC236}">
                  <a16:creationId xmlns:a16="http://schemas.microsoft.com/office/drawing/2014/main" id="{348D9F91-83E7-5457-28FF-DCE7B99DDB15}"/>
                </a:ext>
              </a:extLst>
            </p:cNvPr>
            <p:cNvSpPr/>
            <p:nvPr/>
          </p:nvSpPr>
          <p:spPr>
            <a:xfrm>
              <a:off x="7123346" y="1918595"/>
              <a:ext cx="3396166" cy="1152586"/>
            </a:xfrm>
            <a:prstGeom prst="rect">
              <a:avLst/>
            </a:prstGeom>
            <a:noFill/>
            <a:ln>
              <a:noFill/>
            </a:ln>
          </p:spPr>
          <p:txBody>
            <a:bodyPr vert="horz" wrap="none">
              <a:prstTxWarp prst="textArchUp">
                <a:avLst/>
              </a:prstTxWarp>
              <a:spAutoFit/>
            </a:bodyPr>
            <a:lstStyle/>
            <a:p>
              <a:pPr algn="ctr"/>
              <a:r>
                <a:rPr lang="en-US" altLang="zh-CN"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CHÒA MỪNG THẦY </a:t>
              </a:r>
              <a:r>
                <a:rPr lang="en-US" altLang="zh-CN" sz="4400" dirty="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CÔ GIÁO</a:t>
              </a:r>
              <a:endParaRPr lang="zh-CN" altLang="en-US"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8" name="矩形 28">
              <a:extLst>
                <a:ext uri="{FF2B5EF4-FFF2-40B4-BE49-F238E27FC236}">
                  <a16:creationId xmlns:a16="http://schemas.microsoft.com/office/drawing/2014/main" id="{6104A679-FDBC-911F-7619-062AA7065F51}"/>
                </a:ext>
              </a:extLst>
            </p:cNvPr>
            <p:cNvSpPr/>
            <p:nvPr/>
          </p:nvSpPr>
          <p:spPr>
            <a:xfrm>
              <a:off x="7123346" y="2000861"/>
              <a:ext cx="3500186" cy="660366"/>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66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CHÀO  </a:t>
              </a:r>
              <a:r>
                <a:rPr lang="en-US" altLang="zh-CN" sz="66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MỪNG </a:t>
              </a:r>
              <a:r>
                <a:rPr lang="en-US" altLang="zh-CN" sz="66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 THẦY CÔ  GIÁO </a:t>
              </a:r>
              <a:endParaRPr lang="zh-CN" altLang="en-US" sz="66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9" name="Rectangle 8">
            <a:extLst>
              <a:ext uri="{FF2B5EF4-FFF2-40B4-BE49-F238E27FC236}">
                <a16:creationId xmlns:a16="http://schemas.microsoft.com/office/drawing/2014/main" id="{34601034-B84E-5B55-B2BA-4483DCB3DE94}"/>
              </a:ext>
            </a:extLst>
          </p:cNvPr>
          <p:cNvSpPr/>
          <p:nvPr/>
        </p:nvSpPr>
        <p:spPr>
          <a:xfrm>
            <a:off x="0" y="171447"/>
            <a:ext cx="12120879" cy="830997"/>
          </a:xfrm>
          <a:prstGeom prst="rect">
            <a:avLst/>
          </a:prstGeom>
          <a:noFill/>
        </p:spPr>
        <p:txBody>
          <a:bodyPr wrap="square" lIns="91440" tIns="45720" rIns="91440" bIns="45720">
            <a:spAutoFit/>
          </a:bodyPr>
          <a:lstStyle/>
          <a:p>
            <a:pPr algn="ctr"/>
            <a:r>
              <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ỦY BAN NHÂN DÂN </a:t>
            </a:r>
            <a:r>
              <a:rPr lang="en-US" sz="2400"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HUYỆN QUỐC OAI</a:t>
            </a:r>
            <a:endPar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2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PHÒNG GIÁO </a:t>
            </a:r>
            <a:r>
              <a:rPr lang="en-US" sz="2400" b="1"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DỤC&amp; </a:t>
            </a:r>
            <a:r>
              <a:rPr lang="en-US" sz="2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ĐÀO TẠO </a:t>
            </a:r>
            <a:r>
              <a:rPr lang="en-US" sz="2400" b="1"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HUYỆN QUỐC OAI</a:t>
            </a:r>
            <a:endPar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3" name="组合 26">
            <a:extLst>
              <a:ext uri="{FF2B5EF4-FFF2-40B4-BE49-F238E27FC236}">
                <a16:creationId xmlns:a16="http://schemas.microsoft.com/office/drawing/2014/main" id="{DD579411-797F-948F-1784-06F061243A88}"/>
              </a:ext>
            </a:extLst>
          </p:cNvPr>
          <p:cNvGrpSpPr/>
          <p:nvPr/>
        </p:nvGrpSpPr>
        <p:grpSpPr>
          <a:xfrm>
            <a:off x="811568" y="2794281"/>
            <a:ext cx="6453727" cy="1592723"/>
            <a:chOff x="7269793" y="1924328"/>
            <a:chExt cx="3430488" cy="1166397"/>
          </a:xfrm>
        </p:grpSpPr>
        <p:sp>
          <p:nvSpPr>
            <p:cNvPr id="4" name="矩形 27">
              <a:extLst>
                <a:ext uri="{FF2B5EF4-FFF2-40B4-BE49-F238E27FC236}">
                  <a16:creationId xmlns:a16="http://schemas.microsoft.com/office/drawing/2014/main" id="{252FD1F4-45C5-6F15-6C88-D43681657B5F}"/>
                </a:ext>
              </a:extLst>
            </p:cNvPr>
            <p:cNvSpPr/>
            <p:nvPr/>
          </p:nvSpPr>
          <p:spPr>
            <a:xfrm>
              <a:off x="7269793" y="1941214"/>
              <a:ext cx="3425283" cy="1149511"/>
            </a:xfrm>
            <a:prstGeom prst="rect">
              <a:avLst/>
            </a:prstGeom>
            <a:noFill/>
            <a:ln>
              <a:noFill/>
            </a:ln>
          </p:spPr>
          <p:txBody>
            <a:bodyPr vert="horz" wrap="none">
              <a:prstTxWarp prst="textArchUp">
                <a:avLst/>
              </a:prstTxWarp>
              <a:spAutoFit/>
            </a:bodyPr>
            <a:lstStyle/>
            <a:p>
              <a:pPr algn="ctr"/>
              <a:r>
                <a:rPr lang="en-US" altLang="zh-CN"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VỀ THĂM LỚP 3D</a:t>
              </a:r>
              <a:endParaRPr lang="zh-CN" altLang="en-US"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10" name="矩形 28">
              <a:extLst>
                <a:ext uri="{FF2B5EF4-FFF2-40B4-BE49-F238E27FC236}">
                  <a16:creationId xmlns:a16="http://schemas.microsoft.com/office/drawing/2014/main" id="{548DA893-9FAA-0F45-DD0B-267E9E9EDC5C}"/>
                </a:ext>
              </a:extLst>
            </p:cNvPr>
            <p:cNvSpPr/>
            <p:nvPr/>
          </p:nvSpPr>
          <p:spPr>
            <a:xfrm>
              <a:off x="7274998" y="1924328"/>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44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VỀ THĂM LỚP </a:t>
              </a:r>
              <a:r>
                <a:rPr lang="en-US" altLang="zh-CN" sz="44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2C</a:t>
              </a:r>
              <a:endParaRPr lang="zh-CN" altLang="en-US" sz="44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12" name="TextBox 11">
            <a:extLst>
              <a:ext uri="{FF2B5EF4-FFF2-40B4-BE49-F238E27FC236}">
                <a16:creationId xmlns:a16="http://schemas.microsoft.com/office/drawing/2014/main" id="{D9DCB10D-8828-0E83-AFFC-1EF1FC5D17DF}"/>
              </a:ext>
            </a:extLst>
          </p:cNvPr>
          <p:cNvSpPr txBox="1"/>
          <p:nvPr/>
        </p:nvSpPr>
        <p:spPr>
          <a:xfrm>
            <a:off x="752169" y="4352598"/>
            <a:ext cx="5827740" cy="954107"/>
          </a:xfrm>
          <a:prstGeom prst="rect">
            <a:avLst/>
          </a:prstGeom>
          <a:noFill/>
        </p:spPr>
        <p:txBody>
          <a:bodyPr wrap="square" rtlCol="0">
            <a:spAutoFit/>
          </a:bodyPr>
          <a:lstStyle/>
          <a:p>
            <a:r>
              <a:rPr lang="en-VN" sz="2800" dirty="0">
                <a:solidFill>
                  <a:schemeClr val="accent1"/>
                </a:solidFill>
                <a:effectLst>
                  <a:glow rad="590633">
                    <a:schemeClr val="bg1"/>
                  </a:glow>
                </a:effectLst>
                <a:latin typeface="#9Slide05 Pattaya" pitchFamily="2" charset="-34"/>
                <a:cs typeface="#9Slide05 Pattaya" pitchFamily="2" charset="-34"/>
              </a:rPr>
              <a:t>Giáo viên</a:t>
            </a:r>
            <a:r>
              <a:rPr lang="en-VN" sz="2800" dirty="0" smtClean="0">
                <a:solidFill>
                  <a:schemeClr val="accent1"/>
                </a:solidFill>
                <a:effectLst>
                  <a:glow rad="590633">
                    <a:schemeClr val="bg1"/>
                  </a:glow>
                </a:effectLst>
                <a:latin typeface="#9Slide05 Pattaya" pitchFamily="2" charset="-34"/>
                <a:cs typeface="#9Slide05 Pattaya" pitchFamily="2" charset="-34"/>
              </a:rPr>
              <a:t>:</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Nguyễn</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Thị</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Mến</a:t>
            </a:r>
            <a:endParaRPr lang="en-VN" sz="2800" dirty="0">
              <a:solidFill>
                <a:schemeClr val="accent1"/>
              </a:solidFill>
              <a:effectLst>
                <a:glow rad="590633">
                  <a:schemeClr val="bg1"/>
                </a:glow>
              </a:effectLst>
              <a:latin typeface="#9Slide05 Pattaya" pitchFamily="2" charset="-34"/>
              <a:cs typeface="#9Slide05 Pattaya" pitchFamily="2" charset="-34"/>
            </a:endParaRPr>
          </a:p>
          <a:p>
            <a:r>
              <a:rPr lang="en-VN" sz="2800" dirty="0">
                <a:solidFill>
                  <a:schemeClr val="accent1"/>
                </a:solidFill>
                <a:effectLst>
                  <a:glow rad="590633">
                    <a:schemeClr val="bg1"/>
                  </a:glow>
                </a:effectLst>
                <a:latin typeface="#9Slide05 Pattaya" pitchFamily="2" charset="-34"/>
                <a:cs typeface="#9Slide05 Pattaya" pitchFamily="2" charset="-34"/>
              </a:rPr>
              <a:t>Đơn vị: Trường Tiểu học </a:t>
            </a:r>
            <a:r>
              <a:rPr lang="en-GB" sz="2800" dirty="0" err="1" smtClean="0">
                <a:solidFill>
                  <a:schemeClr val="accent1"/>
                </a:solidFill>
                <a:effectLst>
                  <a:glow rad="590633">
                    <a:schemeClr val="bg1"/>
                  </a:glow>
                </a:effectLst>
                <a:latin typeface="#9Slide05 Pattaya" pitchFamily="2" charset="-34"/>
                <a:cs typeface="#9Slide05 Pattaya" pitchFamily="2" charset="-34"/>
              </a:rPr>
              <a:t>Ngọc</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Mỹ</a:t>
            </a:r>
            <a:endParaRPr lang="en-VN" sz="2800" dirty="0">
              <a:solidFill>
                <a:schemeClr val="accent1"/>
              </a:solidFill>
              <a:effectLst>
                <a:glow rad="590633">
                  <a:schemeClr val="bg1"/>
                </a:glow>
              </a:effectLst>
              <a:latin typeface="#9Slide05 Pattaya" pitchFamily="2" charset="-34"/>
              <a:cs typeface="#9Slide05 Pattaya" pitchFamily="2" charset="-34"/>
            </a:endParaRPr>
          </a:p>
        </p:txBody>
      </p:sp>
    </p:spTree>
    <p:extLst>
      <p:ext uri="{BB962C8B-B14F-4D97-AF65-F5344CB8AC3E}">
        <p14:creationId xmlns:p14="http://schemas.microsoft.com/office/powerpoint/2010/main" val="4045300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346345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bg1"/>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27973" y="2543118"/>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170240" y="1916734"/>
              <a:ext cx="17425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3200" b="1" kern="0" dirty="0">
                  <a:solidFill>
                    <a:srgbClr val="C00000"/>
                  </a:solidFill>
                  <a:latin typeface="Cambria" panose="02040503050406030204" pitchFamily="18" charset="0"/>
                  <a:ea typeface="Cambria" panose="02040503050406030204" pitchFamily="18" charset="0"/>
                  <a:sym typeface="字魂17号-萌趣果冻体" panose="02000000000000000000" pitchFamily="2" charset="-122"/>
                </a:rPr>
                <a:t>GIẢI NGHĨA TỪ</a:t>
              </a:r>
              <a:endParaRPr lang="zh-CN" altLang="en-US" sz="3200" b="1" kern="0" dirty="0">
                <a:solidFill>
                  <a:srgbClr val="C00000"/>
                </a:solidFill>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200000"/>
              </a:lnSpc>
              <a:spcBef>
                <a:spcPct val="50000"/>
              </a:spcBef>
              <a:defRPr/>
            </a:pPr>
            <a:r>
              <a:rPr lang="en-US" altLang="zh-CN"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Nắn</a:t>
            </a:r>
            <a:r>
              <a:rPr lang="en-US" altLang="zh-CN" sz="3600" b="1" kern="0" dirty="0">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srgbClr val="72016A"/>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nót</a:t>
            </a:r>
            <a:endParaRPr lang="en-VN" sz="3600" b="1" dirty="0">
              <a:solidFill>
                <a:srgbClr val="72016A"/>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defRPr/>
            </a:pPr>
            <a:r>
              <a:rPr lang="en-VN" sz="3600" b="1" dirty="0">
                <a:solidFill>
                  <a:srgbClr val="72016A"/>
                </a:solidFill>
                <a:latin typeface="Cambria" panose="02040503050406030204" pitchFamily="18" charset="0"/>
                <a:ea typeface="Cambria" panose="02040503050406030204" pitchFamily="18" charset="0"/>
                <a:cs typeface="Times New Roman" panose="02020603050405020304" pitchFamily="18" charset="0"/>
              </a:rPr>
              <a:t>Cặm cụi</a:t>
            </a:r>
          </a:p>
        </p:txBody>
      </p:sp>
      <p:sp>
        <p:nvSpPr>
          <p:cNvPr id="2" name="Rectangle 1"/>
          <p:cNvSpPr/>
          <p:nvPr/>
        </p:nvSpPr>
        <p:spPr>
          <a:xfrm>
            <a:off x="7179055" y="2502406"/>
            <a:ext cx="4459263" cy="1077218"/>
          </a:xfrm>
          <a:prstGeom prst="rect">
            <a:avLst/>
          </a:prstGeom>
        </p:spPr>
        <p:txBody>
          <a:bodyPr wrap="square">
            <a:spAutoFit/>
          </a:bodyPr>
          <a:lstStyle/>
          <a:p>
            <a:pPr algn="ctr">
              <a:spcBef>
                <a:spcPct val="50000"/>
              </a:spcBef>
              <a:defRPr/>
            </a:pPr>
            <a:r>
              <a:rPr lang="en-VN" sz="3200" i="1" dirty="0">
                <a:latin typeface="Cambria" panose="02040503050406030204" pitchFamily="18" charset="0"/>
                <a:ea typeface="Cambria" panose="02040503050406030204" pitchFamily="18" charset="0"/>
                <a:cs typeface="Times New Roman" panose="02020603050405020304" pitchFamily="18" charset="0"/>
              </a:rPr>
              <a:t>Chăm chú, tập trung vào việc đang </a:t>
            </a:r>
            <a:r>
              <a:rPr lang="en-VN" sz="3200" i="1" dirty="0" smtClean="0">
                <a:latin typeface="Cambria" panose="02040503050406030204" pitchFamily="18" charset="0"/>
                <a:ea typeface="Cambria" panose="02040503050406030204" pitchFamily="18" charset="0"/>
                <a:cs typeface="Times New Roman" panose="02020603050405020304" pitchFamily="18" charset="0"/>
              </a:rPr>
              <a:t>làm</a:t>
            </a:r>
            <a:r>
              <a:rPr lang="en-GB" sz="3200" i="1" dirty="0" smtClean="0">
                <a:latin typeface="Cambria" panose="02040503050406030204" pitchFamily="18" charset="0"/>
                <a:ea typeface="Cambria" panose="02040503050406030204" pitchFamily="18" charset="0"/>
                <a:cs typeface="Times New Roman" panose="02020603050405020304" pitchFamily="18" charset="0"/>
              </a:rPr>
              <a:t>.</a:t>
            </a:r>
            <a:endParaRPr lang="en-VN" sz="3200"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970361" y="1034860"/>
            <a:ext cx="5070747" cy="1200329"/>
          </a:xfrm>
          <a:prstGeom prst="rect">
            <a:avLst/>
          </a:prstGeom>
        </p:spPr>
        <p:txBody>
          <a:bodyPr wrap="none">
            <a:spAutoFit/>
          </a:bodyPr>
          <a:lstStyle/>
          <a:p>
            <a:pPr algn="ctr">
              <a:lnSpc>
                <a:spcPct val="200000"/>
              </a:lnSpc>
              <a:spcBef>
                <a:spcPct val="50000"/>
              </a:spcBef>
              <a:defRPr/>
            </a:pPr>
            <a:r>
              <a:rPr lang="en-VN" sz="3600" i="1" dirty="0">
                <a:latin typeface="Cambria" panose="02040503050406030204" pitchFamily="18" charset="0"/>
                <a:ea typeface="Cambria" panose="02040503050406030204" pitchFamily="18" charset="0"/>
                <a:cs typeface="Times New Roman" panose="02020603050405020304" pitchFamily="18" charset="0"/>
              </a:rPr>
              <a:t>Viết rất cẩn thận cho </a:t>
            </a:r>
            <a:r>
              <a:rPr lang="en-VN" sz="3600" i="1" dirty="0" smtClean="0">
                <a:latin typeface="Cambria" panose="02040503050406030204" pitchFamily="18" charset="0"/>
                <a:ea typeface="Cambria" panose="02040503050406030204" pitchFamily="18" charset="0"/>
                <a:cs typeface="Times New Roman" panose="02020603050405020304" pitchFamily="18" charset="0"/>
              </a:rPr>
              <a:t>đẹp</a:t>
            </a:r>
            <a:r>
              <a:rPr lang="en-GB" sz="3600" i="1" dirty="0" smtClean="0">
                <a:latin typeface="Cambria" panose="02040503050406030204" pitchFamily="18" charset="0"/>
                <a:ea typeface="Cambria" panose="02040503050406030204" pitchFamily="18" charset="0"/>
                <a:cs typeface="Times New Roman" panose="02020603050405020304" pitchFamily="18" charset="0"/>
              </a:rPr>
              <a:t>.</a:t>
            </a:r>
            <a:endParaRPr lang="en-VN" sz="3600" i="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60" y="3283436"/>
            <a:ext cx="4459262" cy="44592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a:t>
            </a:r>
            <a:r>
              <a:rPr lang="en-VN" sz="2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latin typeface="Cambria" panose="02040503050406030204" pitchFamily="18" charset="0"/>
                <a:ea typeface="Cambria" panose="02040503050406030204" pitchFamily="18" charset="0"/>
                <a:cs typeface="Times New Roman" panose="02020603050405020304" pitchFamily="18" charset="0"/>
              </a:rPr>
              <a:t>     </a:t>
            </a:r>
            <a:r>
              <a:rPr lang="en-VN" sz="2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136556672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3546268" y="974473"/>
            <a:ext cx="8215694" cy="2740258"/>
            <a:chOff x="4191000" y="3325261"/>
            <a:chExt cx="7696200" cy="3227939"/>
          </a:xfrm>
        </p:grpSpPr>
        <p:sp>
          <p:nvSpPr>
            <p:cNvPr id="4" name="Rectangle 3"/>
            <p:cNvSpPr/>
            <p:nvPr/>
          </p:nvSpPr>
          <p:spPr>
            <a:xfrm>
              <a:off x="4191000" y="3325261"/>
              <a:ext cx="7696200" cy="322793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20"/>
            <p:cNvSpPr>
              <a:spLocks noChangeArrowheads="1"/>
            </p:cNvSpPr>
            <p:nvPr/>
          </p:nvSpPr>
          <p:spPr bwMode="auto">
            <a:xfrm>
              <a:off x="4302590" y="3645355"/>
              <a:ext cx="7448029" cy="290041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just"/>
              <a:r>
                <a:rPr lang="en-US" sz="4000" dirty="0" err="1">
                  <a:latin typeface="Cambria" panose="02040503050406030204" pitchFamily="18" charset="0"/>
                  <a:ea typeface="Cambria" panose="02040503050406030204" pitchFamily="18" charset="0"/>
                  <a:cs typeface="Times New Roman" panose="02020603050405020304" pitchFamily="18" charset="0"/>
                </a:rPr>
                <a:t>Kiến</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không</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biết</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làm</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sao</a:t>
              </a:r>
              <a:r>
                <a:rPr lang="en-US" sz="40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cho</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sóc</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biết</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mình</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rất</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nhớ</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bạn</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Cứ</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thế</a:t>
              </a:r>
              <a:r>
                <a:rPr lang="en-US" sz="4000" dirty="0">
                  <a:latin typeface="Cambria" panose="02040503050406030204" pitchFamily="18" charset="0"/>
                  <a:ea typeface="Cambria" panose="02040503050406030204" pitchFamily="18" charset="0"/>
                  <a:cs typeface="Times New Roman" panose="02020603050405020304" pitchFamily="18" charset="0"/>
                </a:rPr>
                <a:t>,</a:t>
              </a:r>
              <a:r>
                <a:rPr lang="en-US" sz="40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cậu</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cặm</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cụi</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viết</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đi</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viết</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lại</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smtClean="0">
                  <a:latin typeface="Cambria" panose="02040503050406030204" pitchFamily="18" charset="0"/>
                  <a:ea typeface="Cambria" panose="02040503050406030204" pitchFamily="18" charset="0"/>
                  <a:cs typeface="Times New Roman" panose="02020603050405020304" pitchFamily="18" charset="0"/>
                </a:rPr>
                <a:t>trong</a:t>
              </a:r>
              <a:r>
                <a:rPr lang="en-US" sz="4000" dirty="0" smtClean="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nhiều</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giờ</a:t>
              </a:r>
              <a:r>
                <a:rPr lang="en-US" sz="4000" dirty="0">
                  <a:latin typeface="Cambria" panose="02040503050406030204" pitchFamily="18" charset="0"/>
                  <a:ea typeface="Cambria" panose="02040503050406030204" pitchFamily="18" charset="0"/>
                  <a:cs typeface="Times New Roman" panose="02020603050405020304" pitchFamily="18" charset="0"/>
                </a:rPr>
                <a:t> </a:t>
              </a:r>
              <a:r>
                <a:rPr lang="en-US" sz="4000" dirty="0" err="1">
                  <a:latin typeface="Cambria" panose="02040503050406030204" pitchFamily="18" charset="0"/>
                  <a:ea typeface="Cambria" panose="02040503050406030204" pitchFamily="18" charset="0"/>
                  <a:cs typeface="Times New Roman" panose="02020603050405020304" pitchFamily="18" charset="0"/>
                </a:rPr>
                <a:t>liền</a:t>
              </a:r>
              <a:r>
                <a:rPr lang="en-US" sz="4000" dirty="0" smtClean="0">
                  <a:latin typeface="Cambria" panose="02040503050406030204" pitchFamily="18" charset="0"/>
                  <a:ea typeface="Cambria" panose="02040503050406030204" pitchFamily="18" charset="0"/>
                  <a:cs typeface="Times New Roman" panose="02020603050405020304" pitchFamily="18" charset="0"/>
                </a:rPr>
                <a:t>.</a:t>
              </a:r>
              <a:endParaRPr lang="en-VN" sz="40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AE79AFE7-61C8-6145-B8E7-00E887038B3F}"/>
              </a:ext>
            </a:extLst>
          </p:cNvPr>
          <p:cNvGrpSpPr/>
          <p:nvPr/>
        </p:nvGrpSpPr>
        <p:grpSpPr>
          <a:xfrm>
            <a:off x="-100759" y="1441706"/>
            <a:ext cx="3686371" cy="3041015"/>
            <a:chOff x="521010" y="1250148"/>
            <a:chExt cx="3686371" cy="3041015"/>
          </a:xfrm>
        </p:grpSpPr>
        <p:pic>
          <p:nvPicPr>
            <p:cNvPr id="10" name="图片 9" descr="f8af23e2025f4b01419eb6f7dfa1d36e"/>
            <p:cNvPicPr>
              <a:picLocks noChangeAspect="1"/>
            </p:cNvPicPr>
            <p:nvPr/>
          </p:nvPicPr>
          <p:blipFill>
            <a:blip r:embed="rId4"/>
            <a:stretch>
              <a:fillRect/>
            </a:stretch>
          </p:blipFill>
          <p:spPr>
            <a:xfrm>
              <a:off x="521010" y="1250148"/>
              <a:ext cx="3686371" cy="3041015"/>
            </a:xfrm>
            <a:prstGeom prst="rect">
              <a:avLst/>
            </a:prstGeom>
          </p:spPr>
        </p:pic>
        <p:sp>
          <p:nvSpPr>
            <p:cNvPr id="41" name="TextBox 22"/>
            <p:cNvSpPr>
              <a:spLocks noChangeArrowheads="1"/>
            </p:cNvSpPr>
            <p:nvPr/>
          </p:nvSpPr>
          <p:spPr bwMode="auto">
            <a:xfrm>
              <a:off x="1075505" y="2025707"/>
              <a:ext cx="251815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LUYỆN </a:t>
              </a:r>
              <a:r>
                <a:rPr lang="en-US" altLang="zh-CN" sz="3600" b="1" kern="0" dirty="0" smtClean="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rPr>
                <a:t>ĐỌC CÂU</a:t>
              </a:r>
              <a:endParaRPr lang="en-US" altLang="zh-CN" sz="3600" b="1" kern="0" dirty="0">
                <a:solidFill>
                  <a:schemeClr val="tx1">
                    <a:lumMod val="75000"/>
                    <a:lumOff val="25000"/>
                  </a:schemeClr>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2" name="图片 1" descr="cf364dc3953d6da4a3805af3af036e8d"/>
          <p:cNvPicPr>
            <a:picLocks noChangeAspect="1"/>
          </p:cNvPicPr>
          <p:nvPr/>
        </p:nvPicPr>
        <p:blipFill>
          <a:blip r:embed="rId5"/>
          <a:stretch>
            <a:fillRect/>
          </a:stretch>
        </p:blipFill>
        <p:spPr>
          <a:xfrm>
            <a:off x="320118" y="3691735"/>
            <a:ext cx="3826510" cy="3133090"/>
          </a:xfrm>
          <a:prstGeom prst="rect">
            <a:avLst/>
          </a:prstGeom>
        </p:spPr>
      </p:pic>
      <p:sp>
        <p:nvSpPr>
          <p:cNvPr id="3" name="Rectangle 2"/>
          <p:cNvSpPr/>
          <p:nvPr/>
        </p:nvSpPr>
        <p:spPr>
          <a:xfrm flipH="1">
            <a:off x="4444879" y="1794093"/>
            <a:ext cx="227110" cy="584775"/>
          </a:xfrm>
          <a:prstGeom prst="rect">
            <a:avLst/>
          </a:prstGeom>
        </p:spPr>
        <p:txBody>
          <a:bodyPr wrap="square">
            <a:spAutoFit/>
          </a:bodyPr>
          <a:lstStyle/>
          <a:p>
            <a:r>
              <a:rPr lang="en-US" sz="32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p>
        </p:txBody>
      </p:sp>
      <p:cxnSp>
        <p:nvCxnSpPr>
          <p:cNvPr id="7" name="Straight Connector 6"/>
          <p:cNvCxnSpPr/>
          <p:nvPr/>
        </p:nvCxnSpPr>
        <p:spPr>
          <a:xfrm flipH="1">
            <a:off x="8763369" y="1954275"/>
            <a:ext cx="103695" cy="3903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691267" y="1960586"/>
            <a:ext cx="103695" cy="3903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710939" y="2571886"/>
            <a:ext cx="103695" cy="3903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533531" y="3209265"/>
            <a:ext cx="103695" cy="3903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467545" y="3168903"/>
            <a:ext cx="103695" cy="3903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961495" cy="6728341"/>
          </a:xfrm>
          <a:prstGeom prst="rect">
            <a:avLst/>
          </a:prstGeom>
        </p:spPr>
      </p:pic>
    </p:spTree>
    <p:extLst>
      <p:ext uri="{BB962C8B-B14F-4D97-AF65-F5344CB8AC3E}">
        <p14:creationId xmlns:p14="http://schemas.microsoft.com/office/powerpoint/2010/main" val="203147622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a:t>
            </a:r>
            <a:r>
              <a:rPr lang="en-VN" sz="2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solidFill>
                  <a:srgbClr val="0070C0"/>
                </a:solidFill>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367734841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961495" cy="6728341"/>
          </a:xfrm>
          <a:prstGeom prst="rect">
            <a:avLst/>
          </a:prstGeom>
        </p:spPr>
      </p:pic>
    </p:spTree>
    <p:extLst>
      <p:ext uri="{BB962C8B-B14F-4D97-AF65-F5344CB8AC3E}">
        <p14:creationId xmlns:p14="http://schemas.microsoft.com/office/powerpoint/2010/main" val="36968112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1687783254"/>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algn="ctr"/>
            <a:r>
              <a:rPr lang="en-GB" altLang="zh-CN" sz="5400" b="1" dirty="0" smtClean="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VẬN DỤNG</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3</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413235565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3694" y="75413"/>
            <a:ext cx="5665509" cy="4519186"/>
          </a:xfrm>
          <a:prstGeom prst="rect">
            <a:avLst/>
          </a:prstGeom>
          <a:solidFill>
            <a:schemeClr val="accent2">
              <a:lumMod val="40000"/>
              <a:lumOff val="60000"/>
            </a:schemeClr>
          </a:solidFill>
        </p:spPr>
        <p:txBody>
          <a:bodyPr wrap="square">
            <a:spAutoFit/>
          </a:bodyPr>
          <a:lstStyle/>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vè</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bạn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bè</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san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73830" y="3795623"/>
            <a:ext cx="6718170" cy="3062377"/>
          </a:xfrm>
          <a:prstGeom prst="rect">
            <a:avLst/>
          </a:prstGeom>
          <a:solidFill>
            <a:schemeClr val="accent6">
              <a:lumMod val="20000"/>
              <a:lumOff val="80000"/>
            </a:schemeClr>
          </a:solidFill>
        </p:spPr>
        <p:txBody>
          <a:bodyPr wrap="square">
            <a:spAutoFit/>
          </a:bodyPr>
          <a:lstStyle/>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6" descr="1_0000s_0002_10"/>
          <p:cNvPicPr>
            <a:picLocks noChangeAspect="1"/>
          </p:cNvPicPr>
          <p:nvPr/>
        </p:nvPicPr>
        <p:blipFill>
          <a:blip r:embed="rId4"/>
          <a:srcRect r="60686"/>
          <a:stretch>
            <a:fillRect/>
          </a:stretch>
        </p:blipFill>
        <p:spPr>
          <a:xfrm>
            <a:off x="-659878" y="3322365"/>
            <a:ext cx="3271101" cy="4159403"/>
          </a:xfrm>
          <a:prstGeom prst="rect">
            <a:avLst/>
          </a:prstGeom>
        </p:spPr>
      </p:pic>
      <p:pic>
        <p:nvPicPr>
          <p:cNvPr id="10" name="图片 8" descr="6fc417983c9675ce1b60e983870aeb8a"/>
          <p:cNvPicPr/>
          <p:nvPr/>
        </p:nvPicPr>
        <p:blipFill>
          <a:blip r:embed="rId5"/>
          <a:stretch>
            <a:fillRect/>
          </a:stretch>
        </p:blipFill>
        <p:spPr>
          <a:xfrm>
            <a:off x="7513162" y="461913"/>
            <a:ext cx="3525625" cy="2210002"/>
          </a:xfrm>
          <a:prstGeom prst="rect">
            <a:avLst/>
          </a:prstGeom>
        </p:spPr>
      </p:pic>
    </p:spTree>
    <p:extLst>
      <p:ext uri="{BB962C8B-B14F-4D97-AF65-F5344CB8AC3E}">
        <p14:creationId xmlns:p14="http://schemas.microsoft.com/office/powerpoint/2010/main" val="216803417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3"/>
              <a:stretch>
                <a:fillRect/>
              </a:stretch>
            </p:blipFill>
            <p:spPr>
              <a:xfrm>
                <a:off x="16238" y="6200"/>
                <a:ext cx="3112" cy="3112"/>
              </a:xfrm>
              <a:prstGeom prst="rect">
                <a:avLst/>
              </a:prstGeom>
            </p:spPr>
          </p:pic>
          <p:pic>
            <p:nvPicPr>
              <p:cNvPr id="30" name="图片 29" descr="纸张"/>
              <p:cNvPicPr>
                <a:picLocks noChangeAspect="1"/>
              </p:cNvPicPr>
              <p:nvPr/>
            </p:nvPicPr>
            <p:blipFill>
              <a:blip r:embed="rId4"/>
              <a:stretch>
                <a:fillRect/>
              </a:stretch>
            </p:blipFill>
            <p:spPr>
              <a:xfrm>
                <a:off x="9437" y="8023"/>
                <a:ext cx="3672" cy="3672"/>
              </a:xfrm>
              <a:prstGeom prst="rect">
                <a:avLst/>
              </a:prstGeom>
            </p:spPr>
          </p:pic>
          <p:pic>
            <p:nvPicPr>
              <p:cNvPr id="31" name="图片 30" descr="书本"/>
              <p:cNvPicPr>
                <a:picLocks noChangeAspect="1"/>
              </p:cNvPicPr>
              <p:nvPr/>
            </p:nvPicPr>
            <p:blipFill>
              <a:blip r:embed="rId5"/>
              <a:stretch>
                <a:fillRect/>
              </a:stretch>
            </p:blipFill>
            <p:spPr>
              <a:xfrm>
                <a:off x="-28" y="0"/>
                <a:ext cx="3055" cy="3055"/>
              </a:xfrm>
              <a:prstGeom prst="rect">
                <a:avLst/>
              </a:prstGeom>
            </p:spPr>
          </p:pic>
          <p:pic>
            <p:nvPicPr>
              <p:cNvPr id="32" name="图片 31" descr="冰激凌"/>
              <p:cNvPicPr>
                <a:picLocks noChangeAspect="1"/>
              </p:cNvPicPr>
              <p:nvPr/>
            </p:nvPicPr>
            <p:blipFill>
              <a:blip r:embed="rId6"/>
              <a:stretch>
                <a:fillRect/>
              </a:stretch>
            </p:blipFill>
            <p:spPr>
              <a:xfrm>
                <a:off x="15830" y="431"/>
                <a:ext cx="3698" cy="3698"/>
              </a:xfrm>
              <a:prstGeom prst="rect">
                <a:avLst/>
              </a:prstGeom>
            </p:spPr>
          </p:pic>
          <p:pic>
            <p:nvPicPr>
              <p:cNvPr id="33" name="图片 32" descr="笔"/>
              <p:cNvPicPr>
                <a:picLocks noChangeAspect="1"/>
              </p:cNvPicPr>
              <p:nvPr/>
            </p:nvPicPr>
            <p:blipFill>
              <a:blip r:embed="rId7"/>
              <a:stretch>
                <a:fillRect/>
              </a:stretch>
            </p:blipFill>
            <p:spPr>
              <a:xfrm>
                <a:off x="10305" y="-270"/>
                <a:ext cx="2467" cy="2467"/>
              </a:xfrm>
              <a:prstGeom prst="rect">
                <a:avLst/>
              </a:prstGeom>
            </p:spPr>
          </p:pic>
          <p:pic>
            <p:nvPicPr>
              <p:cNvPr id="34" name="图片 33" descr="草莓"/>
              <p:cNvPicPr>
                <a:picLocks noChangeAspect="1"/>
              </p:cNvPicPr>
              <p:nvPr/>
            </p:nvPicPr>
            <p:blipFill>
              <a:blip r:embed="rId8"/>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9" cstate="screen">
                <a:extLst>
                  <a:ext uri="{96DAC541-7B7A-43D3-8B79-37D633B846F1}">
                    <asvg:svgBlip xmlns:asvg="http://schemas.microsoft.com/office/drawing/2016/SVG/main" xmlns="" r:embed="rId10"/>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9" cstate="screen">
                <a:extLst>
                  <a:ext uri="{96DAC541-7B7A-43D3-8B79-37D633B846F1}">
                    <asvg:svgBlip xmlns:asvg="http://schemas.microsoft.com/office/drawing/2016/SVG/main" xmlns="" r:embed="rId10"/>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9" cstate="screen">
                <a:extLst>
                  <a:ext uri="{96DAC541-7B7A-43D3-8B79-37D633B846F1}">
                    <asvg:svgBlip xmlns:asvg="http://schemas.microsoft.com/office/drawing/2016/SVG/main" xmlns="" r:embed="rId10"/>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1" cstate="screen">
                <a:extLst>
                  <a:ext uri="{96DAC541-7B7A-43D3-8B79-37D633B846F1}">
                    <asvg:svgBlip xmlns:asvg="http://schemas.microsoft.com/office/drawing/2016/SVG/main" xmlns="" r:embed="rId12"/>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1" cstate="screen">
                <a:extLst>
                  <a:ext uri="{96DAC541-7B7A-43D3-8B79-37D633B846F1}">
                    <asvg:svgBlip xmlns:asvg="http://schemas.microsoft.com/office/drawing/2016/SVG/main" xmlns="" r:embed="rId12"/>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9" cstate="screen">
              <a:extLst>
                <a:ext uri="{96DAC541-7B7A-43D3-8B79-37D633B846F1}">
                  <asvg:svgBlip xmlns:asvg="http://schemas.microsoft.com/office/drawing/2016/SVG/main" xmlns="" r:embed="rId10"/>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9" cstate="screen">
              <a:extLst>
                <a:ext uri="{96DAC541-7B7A-43D3-8B79-37D633B846F1}">
                  <asvg:svgBlip xmlns:asvg="http://schemas.microsoft.com/office/drawing/2016/SVG/main" xmlns="" r:embed="rId10"/>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flipH="1">
            <a:off x="2949640" y="2556134"/>
            <a:ext cx="1909497" cy="523220"/>
          </a:xfrm>
          <a:prstGeom prst="rect">
            <a:avLst/>
          </a:prstGeom>
          <a:noFill/>
        </p:spPr>
        <p:txBody>
          <a:bodyPr wrap="none" rtlCol="0">
            <a:spAutoFit/>
          </a:bodyPr>
          <a:lstStyle/>
          <a:p>
            <a:pPr indent="0" algn="ctr">
              <a:buNone/>
            </a:pPr>
            <a:r>
              <a:rPr lang="en-GB" altLang="zh-CN" sz="2800" b="1" dirty="0" err="1" smtClean="0">
                <a:latin typeface="Times New Roman" panose="02020603050405020304" pitchFamily="18" charset="0"/>
                <a:ea typeface="字魂50号-白鸽天行体" panose="00000500000000000000" charset="-122"/>
                <a:cs typeface="Times New Roman" panose="02020603050405020304" pitchFamily="18" charset="0"/>
                <a:sym typeface="+mn-ea"/>
              </a:rPr>
              <a:t>Đọc</a:t>
            </a:r>
            <a:r>
              <a:rPr lang="en-GB" altLang="zh-CN" sz="2800" b="1" dirty="0" smtClean="0">
                <a:latin typeface="Times New Roman" panose="02020603050405020304" pitchFamily="18" charset="0"/>
                <a:ea typeface="字魂50号-白鸽天行体" panose="00000500000000000000" charset="-122"/>
                <a:cs typeface="Times New Roman" panose="02020603050405020304" pitchFamily="18" charset="0"/>
                <a:sym typeface="+mn-ea"/>
              </a:rPr>
              <a:t> </a:t>
            </a:r>
            <a:r>
              <a:rPr lang="en-GB" altLang="zh-CN" sz="2800" b="1" dirty="0" err="1" smtClean="0">
                <a:latin typeface="Times New Roman" panose="02020603050405020304" pitchFamily="18" charset="0"/>
                <a:ea typeface="字魂50号-白鸽天行体" panose="00000500000000000000" charset="-122"/>
                <a:cs typeface="Times New Roman" panose="02020603050405020304" pitchFamily="18" charset="0"/>
                <a:sym typeface="+mn-ea"/>
              </a:rPr>
              <a:t>lại</a:t>
            </a:r>
            <a:r>
              <a:rPr lang="en-GB" altLang="zh-CN" sz="2800" b="1" dirty="0" smtClean="0">
                <a:latin typeface="Times New Roman" panose="02020603050405020304" pitchFamily="18" charset="0"/>
                <a:ea typeface="字魂50号-白鸽天行体" panose="00000500000000000000" charset="-122"/>
                <a:cs typeface="Times New Roman" panose="02020603050405020304" pitchFamily="18" charset="0"/>
                <a:sym typeface="+mn-ea"/>
              </a:rPr>
              <a:t> </a:t>
            </a:r>
            <a:r>
              <a:rPr lang="en-GB" altLang="zh-CN" sz="2800" b="1" dirty="0" err="1" smtClean="0">
                <a:latin typeface="Times New Roman" panose="02020603050405020304" pitchFamily="18" charset="0"/>
                <a:ea typeface="字魂50号-白鸽天行体" panose="00000500000000000000" charset="-122"/>
                <a:cs typeface="Times New Roman" panose="02020603050405020304" pitchFamily="18" charset="0"/>
                <a:sym typeface="+mn-ea"/>
              </a:rPr>
              <a:t>bài</a:t>
            </a:r>
            <a:r>
              <a:rPr lang="en-GB" altLang="zh-CN" sz="2800" b="1" dirty="0" smtClean="0">
                <a:latin typeface="Times New Roman" panose="02020603050405020304" pitchFamily="18" charset="0"/>
                <a:ea typeface="字魂50号-白鸽天行体" panose="00000500000000000000" charset="-122"/>
                <a:cs typeface="Times New Roman" panose="02020603050405020304" pitchFamily="18" charset="0"/>
                <a:sym typeface="+mn-ea"/>
              </a:rPr>
              <a:t> </a:t>
            </a:r>
            <a:endParaRPr lang="en-US" altLang="zh-CN" sz="2800" b="1" dirty="0">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7035048" y="4563253"/>
            <a:ext cx="2273378" cy="954107"/>
          </a:xfrm>
          <a:prstGeom prst="rect">
            <a:avLst/>
          </a:prstGeom>
          <a:noFill/>
        </p:spPr>
        <p:txBody>
          <a:bodyPr wrap="none" rtlCol="0">
            <a:spAutoFit/>
          </a:bodyPr>
          <a:lstStyle/>
          <a:p>
            <a:pPr indent="0" algn="ctr">
              <a:buNone/>
            </a:pPr>
            <a:r>
              <a:rPr lang="en-US" altLang="zh-CN" sz="2800" b="1">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indent="0" algn="ctr">
              <a:buNone/>
            </a:pPr>
            <a:r>
              <a:rPr lang="en-US" altLang="zh-CN" sz="2800" b="1">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lang="en-US" altLang="zh-CN" sz="2800" dirty="0">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algn="ctr"/>
            <a:r>
              <a:rPr lang="en-US" altLang="zh-CN" sz="8000" b="1">
                <a:ln w="13462">
                  <a:solidFill>
                    <a:schemeClr val="bg1"/>
                  </a:solidFill>
                  <a:prstDash val="solid"/>
                </a:ln>
                <a:solidFill>
                  <a:schemeClr val="tx1">
                    <a:lumMod val="85000"/>
                    <a:lumOff val="15000"/>
                  </a:schemeClr>
                </a:solidFill>
                <a:effectLst>
                  <a:outerShdw dist="38100" dir="2700000" algn="bl" rotWithShape="0">
                    <a:srgbClr val="0070C0"/>
                  </a:outerShdw>
                </a:effectLst>
                <a:latin typeface="UTM Gradoo" panose="02040603050506020204" pitchFamily="18" charset="0"/>
                <a:cs typeface="Arial Rounded MT Bold" panose="020F0704030504030204" charset="0"/>
                <a:sym typeface="+mn-lt"/>
              </a:rPr>
              <a:t>DẶN DÒ</a:t>
            </a:r>
            <a:endParaRPr lang="en-US" altLang="zh-CN" sz="8000" b="1" dirty="0">
              <a:ln w="13462">
                <a:solidFill>
                  <a:schemeClr val="bg1"/>
                </a:solidFill>
                <a:prstDash val="solid"/>
              </a:ln>
              <a:solidFill>
                <a:schemeClr val="tx1">
                  <a:lumMod val="85000"/>
                  <a:lumOff val="15000"/>
                </a:schemeClr>
              </a:solidFill>
              <a:effectLst>
                <a:outerShdw dist="38100" dir="2700000" algn="bl" rotWithShape="0">
                  <a:srgbClr val="0070C0"/>
                </a:outerShdw>
              </a:effectLst>
              <a:latin typeface="UTM Gradoo" panose="02040603050506020204" pitchFamily="18" charset="0"/>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extLst>
      <p:ext uri="{BB962C8B-B14F-4D97-AF65-F5344CB8AC3E}">
        <p14:creationId xmlns:p14="http://schemas.microsoft.com/office/powerpoint/2010/main" val="21573772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algn="ctr"/>
            <a:r>
              <a:rPr lang="en-US" altLang="zh-CN"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KHỞI ĐỘNG</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1</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park&#10;&#10;Description automatically generated">
            <a:extLst>
              <a:ext uri="{FF2B5EF4-FFF2-40B4-BE49-F238E27FC236}">
                <a16:creationId xmlns:a16="http://schemas.microsoft.com/office/drawing/2014/main" id="{6A146DB5-2E43-4E89-FF30-45509F1E0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CB2A467A-D434-0ECD-ADB2-891290AF891D}"/>
              </a:ext>
            </a:extLst>
          </p:cNvPr>
          <p:cNvGrpSpPr/>
          <p:nvPr/>
        </p:nvGrpSpPr>
        <p:grpSpPr>
          <a:xfrm>
            <a:off x="2551814" y="0"/>
            <a:ext cx="9112102" cy="6858000"/>
            <a:chOff x="0" y="0"/>
            <a:chExt cx="8241792" cy="6858000"/>
          </a:xfrm>
        </p:grpSpPr>
        <p:pic>
          <p:nvPicPr>
            <p:cNvPr id="13" name="Picture 12">
              <a:extLst>
                <a:ext uri="{FF2B5EF4-FFF2-40B4-BE49-F238E27FC236}">
                  <a16:creationId xmlns:a16="http://schemas.microsoft.com/office/drawing/2014/main" id="{F82A5BD3-54AC-8749-1C4C-94A441A09FC3}"/>
                </a:ext>
              </a:extLst>
            </p:cNvPr>
            <p:cNvPicPr>
              <a:picLocks noChangeAspect="1"/>
            </p:cNvPicPr>
            <p:nvPr/>
          </p:nvPicPr>
          <p:blipFill>
            <a:blip r:embed="rId4"/>
            <a:stretch>
              <a:fillRect/>
            </a:stretch>
          </p:blipFill>
          <p:spPr>
            <a:xfrm>
              <a:off x="0" y="0"/>
              <a:ext cx="8241792" cy="6858000"/>
            </a:xfrm>
            <a:prstGeom prst="rect">
              <a:avLst/>
            </a:prstGeom>
          </p:spPr>
        </p:pic>
        <p:sp>
          <p:nvSpPr>
            <p:cNvPr id="14" name="TextBox 13">
              <a:extLst>
                <a:ext uri="{FF2B5EF4-FFF2-40B4-BE49-F238E27FC236}">
                  <a16:creationId xmlns:a16="http://schemas.microsoft.com/office/drawing/2014/main" id="{58FF759A-C5A5-C0A8-E296-4F787EC93671}"/>
                </a:ext>
              </a:extLst>
            </p:cNvPr>
            <p:cNvSpPr txBox="1"/>
            <p:nvPr/>
          </p:nvSpPr>
          <p:spPr>
            <a:xfrm>
              <a:off x="1387857" y="2918637"/>
              <a:ext cx="5309001" cy="707886"/>
            </a:xfrm>
            <a:prstGeom prst="rect">
              <a:avLst/>
            </a:prstGeom>
            <a:noFill/>
          </p:spPr>
          <p:txBody>
            <a:bodyPr wrap="square" rtlCol="0">
              <a:spAutoFit/>
            </a:bodyP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vi-VN" altLang="zh-CN" sz="4000" b="1" i="0" u="none" strike="noStrike" kern="1200" cap="none" spc="0" normalizeH="0" baseline="0" noProof="0" dirty="0">
                <a:ln w="9525">
                  <a:noFill/>
                  <a:prstDash val="solid"/>
                </a:ln>
                <a:solidFill>
                  <a:srgbClr val="002060"/>
                </a:solidFill>
                <a:effectLst>
                  <a:outerShdw blurRad="12700" dist="38100" dir="2700000" algn="tl" rotWithShape="0">
                    <a:srgbClr val="4472C4">
                      <a:lumMod val="60000"/>
                      <a:lumOff val="40000"/>
                    </a:srgbClr>
                  </a:outerShdw>
                </a:effectLst>
                <a:uLnTx/>
                <a:uFillTx/>
                <a:latin typeface="+mj-lt"/>
                <a:ea typeface="Arial-Rounded" panose="020B0500000000000000" pitchFamily="34" charset="0"/>
                <a:cs typeface="Arial-Rounded" panose="020B0500000000000000" pitchFamily="34" charset="0"/>
              </a:endParaRPr>
            </a:p>
          </p:txBody>
        </p:sp>
      </p:grpSp>
      <p:pic>
        <p:nvPicPr>
          <p:cNvPr id="21" name="Picture 20">
            <a:extLst>
              <a:ext uri="{FF2B5EF4-FFF2-40B4-BE49-F238E27FC236}">
                <a16:creationId xmlns:a16="http://schemas.microsoft.com/office/drawing/2014/main" id="{2C9909CA-207D-C78D-AB06-CB77F19D6ADE}"/>
              </a:ext>
            </a:extLst>
          </p:cNvPr>
          <p:cNvPicPr>
            <a:picLocks noChangeAspect="1"/>
          </p:cNvPicPr>
          <p:nvPr/>
        </p:nvPicPr>
        <p:blipFill>
          <a:blip r:embed="rId5"/>
          <a:stretch>
            <a:fillRect/>
          </a:stretch>
        </p:blipFill>
        <p:spPr>
          <a:xfrm>
            <a:off x="786892" y="1458000"/>
            <a:ext cx="2899200" cy="5400000"/>
          </a:xfrm>
          <a:prstGeom prst="rect">
            <a:avLst/>
          </a:prstGeom>
        </p:spPr>
      </p:pic>
      <p:pic>
        <p:nvPicPr>
          <p:cNvPr id="8" name="Google Shape;413;p14">
            <a:extLst>
              <a:ext uri="{FF2B5EF4-FFF2-40B4-BE49-F238E27FC236}">
                <a16:creationId xmlns:a16="http://schemas.microsoft.com/office/drawing/2014/main" id="{08674558-B2E9-8F3C-1C9A-99C3565AE2E3}"/>
              </a:ext>
            </a:extLst>
          </p:cNvPr>
          <p:cNvPicPr preferRelativeResize="0"/>
          <p:nvPr/>
        </p:nvPicPr>
        <p:blipFill rotWithShape="1">
          <a:blip r:embed="rId6">
            <a:alphaModFix/>
          </a:blip>
          <a:srcRect l="19365" t="9643" r="19840" b="19224"/>
          <a:stretch/>
        </p:blipFill>
        <p:spPr>
          <a:xfrm>
            <a:off x="3606002" y="2680608"/>
            <a:ext cx="7003726" cy="2358957"/>
          </a:xfrm>
          <a:prstGeom prst="rect">
            <a:avLst/>
          </a:prstGeom>
          <a:noFill/>
          <a:ln>
            <a:noFill/>
          </a:ln>
        </p:spPr>
      </p:pic>
    </p:spTree>
    <p:extLst>
      <p:ext uri="{BB962C8B-B14F-4D97-AF65-F5344CB8AC3E}">
        <p14:creationId xmlns:p14="http://schemas.microsoft.com/office/powerpoint/2010/main" val="247335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14:presetBounceEnd="66667">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6667">
                                          <p:cBhvr additive="base">
                                            <p:cTn id="13" dur="1000" fill="hold"/>
                                            <p:tgtEl>
                                              <p:spTgt spid="21"/>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uỷ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21"/>
                                            </p:tgtEl>
                                            <p:attrNameLst>
                                              <p:attrName>r</p:attrName>
                                            </p:attrNameLst>
                                          </p:cBhvr>
                                        </p:animRot>
                                        <p:animRot by="-240000">
                                          <p:cBhvr>
                                            <p:cTn id="18" dur="200" fill="hold">
                                              <p:stCondLst>
                                                <p:cond delay="200"/>
                                              </p:stCondLst>
                                            </p:cTn>
                                            <p:tgtEl>
                                              <p:spTgt spid="21"/>
                                            </p:tgtEl>
                                            <p:attrNameLst>
                                              <p:attrName>r</p:attrName>
                                            </p:attrNameLst>
                                          </p:cBhvr>
                                        </p:animRot>
                                        <p:animRot by="240000">
                                          <p:cBhvr>
                                            <p:cTn id="19" dur="200" fill="hold">
                                              <p:stCondLst>
                                                <p:cond delay="400"/>
                                              </p:stCondLst>
                                            </p:cTn>
                                            <p:tgtEl>
                                              <p:spTgt spid="21"/>
                                            </p:tgtEl>
                                            <p:attrNameLst>
                                              <p:attrName>r</p:attrName>
                                            </p:attrNameLst>
                                          </p:cBhvr>
                                        </p:animRot>
                                        <p:animRot by="-240000">
                                          <p:cBhvr>
                                            <p:cTn id="20" dur="200" fill="hold">
                                              <p:stCondLst>
                                                <p:cond delay="600"/>
                                              </p:stCondLst>
                                            </p:cTn>
                                            <p:tgtEl>
                                              <p:spTgt spid="21"/>
                                            </p:tgtEl>
                                            <p:attrNameLst>
                                              <p:attrName>r</p:attrName>
                                            </p:attrNameLst>
                                          </p:cBhvr>
                                        </p:animRot>
                                        <p:animRot by="120000">
                                          <p:cBhvr>
                                            <p:cTn id="2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ppt_x"/>
                                              </p:val>
                                            </p:tav>
                                            <p:tav tm="100000">
                                              <p:val>
                                                <p:strVal val="#ppt_x"/>
                                              </p:val>
                                            </p:tav>
                                          </p:tavLst>
                                        </p:anim>
                                        <p:anim calcmode="lin" valueType="num">
                                          <p:cBhvr additive="base">
                                            <p:cTn id="14" dur="100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uỷ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21"/>
                                            </p:tgtEl>
                                            <p:attrNameLst>
                                              <p:attrName>r</p:attrName>
                                            </p:attrNameLst>
                                          </p:cBhvr>
                                        </p:animRot>
                                        <p:animRot by="-240000">
                                          <p:cBhvr>
                                            <p:cTn id="18" dur="200" fill="hold">
                                              <p:stCondLst>
                                                <p:cond delay="200"/>
                                              </p:stCondLst>
                                            </p:cTn>
                                            <p:tgtEl>
                                              <p:spTgt spid="21"/>
                                            </p:tgtEl>
                                            <p:attrNameLst>
                                              <p:attrName>r</p:attrName>
                                            </p:attrNameLst>
                                          </p:cBhvr>
                                        </p:animRot>
                                        <p:animRot by="240000">
                                          <p:cBhvr>
                                            <p:cTn id="19" dur="200" fill="hold">
                                              <p:stCondLst>
                                                <p:cond delay="400"/>
                                              </p:stCondLst>
                                            </p:cTn>
                                            <p:tgtEl>
                                              <p:spTgt spid="21"/>
                                            </p:tgtEl>
                                            <p:attrNameLst>
                                              <p:attrName>r</p:attrName>
                                            </p:attrNameLst>
                                          </p:cBhvr>
                                        </p:animRot>
                                        <p:animRot by="-240000">
                                          <p:cBhvr>
                                            <p:cTn id="20" dur="200" fill="hold">
                                              <p:stCondLst>
                                                <p:cond delay="600"/>
                                              </p:stCondLst>
                                            </p:cTn>
                                            <p:tgtEl>
                                              <p:spTgt spid="21"/>
                                            </p:tgtEl>
                                            <p:attrNameLst>
                                              <p:attrName>r</p:attrName>
                                            </p:attrNameLst>
                                          </p:cBhvr>
                                        </p:animRot>
                                        <p:animRot by="120000">
                                          <p:cBhvr>
                                            <p:cTn id="21"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nd child painting in a field&#10;&#10;Description automatically generated">
            <a:extLst>
              <a:ext uri="{FF2B5EF4-FFF2-40B4-BE49-F238E27FC236}">
                <a16:creationId xmlns:a16="http://schemas.microsoft.com/office/drawing/2014/main" id="{8EEE6055-73BB-5FC9-2666-0B75A75757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1275"/>
          </a:xfrm>
          <a:prstGeom prst="rect">
            <a:avLst/>
          </a:prstGeom>
        </p:spPr>
      </p:pic>
      <p:grpSp>
        <p:nvGrpSpPr>
          <p:cNvPr id="6" name="组合 26">
            <a:extLst>
              <a:ext uri="{FF2B5EF4-FFF2-40B4-BE49-F238E27FC236}">
                <a16:creationId xmlns:a16="http://schemas.microsoft.com/office/drawing/2014/main" id="{317C0B01-1B8D-575D-DFAC-EBD60496A34B}"/>
              </a:ext>
            </a:extLst>
          </p:cNvPr>
          <p:cNvGrpSpPr/>
          <p:nvPr/>
        </p:nvGrpSpPr>
        <p:grpSpPr>
          <a:xfrm>
            <a:off x="568876" y="1520956"/>
            <a:ext cx="6538934" cy="1573863"/>
            <a:chOff x="7123346" y="1918595"/>
            <a:chExt cx="3478129" cy="1152586"/>
          </a:xfrm>
        </p:grpSpPr>
        <p:sp>
          <p:nvSpPr>
            <p:cNvPr id="7" name="矩形 27">
              <a:extLst>
                <a:ext uri="{FF2B5EF4-FFF2-40B4-BE49-F238E27FC236}">
                  <a16:creationId xmlns:a16="http://schemas.microsoft.com/office/drawing/2014/main" id="{348D9F91-83E7-5457-28FF-DCE7B99DDB15}"/>
                </a:ext>
              </a:extLst>
            </p:cNvPr>
            <p:cNvSpPr/>
            <p:nvPr/>
          </p:nvSpPr>
          <p:spPr>
            <a:xfrm>
              <a:off x="7123346" y="1918595"/>
              <a:ext cx="3396166" cy="1152586"/>
            </a:xfrm>
            <a:prstGeom prst="rect">
              <a:avLst/>
            </a:prstGeom>
            <a:noFill/>
            <a:ln>
              <a:noFill/>
            </a:ln>
          </p:spPr>
          <p:txBody>
            <a:bodyPr vert="horz" wrap="none">
              <a:prstTxWarp prst="textArchUp">
                <a:avLst/>
              </a:prstTxWarp>
              <a:spAutoFit/>
            </a:bodyPr>
            <a:lstStyle/>
            <a:p>
              <a:pPr algn="ctr"/>
              <a:r>
                <a:rPr lang="en-US" altLang="zh-CN"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CHÒA MỪNG THẦY </a:t>
              </a:r>
              <a:r>
                <a:rPr lang="en-US" altLang="zh-CN" sz="4400" dirty="0" smtClean="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CÔ GIÁO</a:t>
              </a:r>
              <a:endParaRPr lang="zh-CN" altLang="en-US"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8" name="矩形 28">
              <a:extLst>
                <a:ext uri="{FF2B5EF4-FFF2-40B4-BE49-F238E27FC236}">
                  <a16:creationId xmlns:a16="http://schemas.microsoft.com/office/drawing/2014/main" id="{6104A679-FDBC-911F-7619-062AA7065F51}"/>
                </a:ext>
              </a:extLst>
            </p:cNvPr>
            <p:cNvSpPr/>
            <p:nvPr/>
          </p:nvSpPr>
          <p:spPr>
            <a:xfrm>
              <a:off x="7185057" y="1946866"/>
              <a:ext cx="3416418" cy="636318"/>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72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CHÀO  </a:t>
              </a:r>
              <a:r>
                <a:rPr lang="en-US" altLang="zh-CN" sz="72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MỪNG </a:t>
              </a:r>
              <a:r>
                <a:rPr lang="en-US" altLang="zh-CN" sz="72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 THẦY CÔ  GIÁO </a:t>
              </a:r>
              <a:endParaRPr lang="zh-CN" altLang="en-US" sz="72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9" name="Rectangle 8">
            <a:extLst>
              <a:ext uri="{FF2B5EF4-FFF2-40B4-BE49-F238E27FC236}">
                <a16:creationId xmlns:a16="http://schemas.microsoft.com/office/drawing/2014/main" id="{34601034-B84E-5B55-B2BA-4483DCB3DE94}"/>
              </a:ext>
            </a:extLst>
          </p:cNvPr>
          <p:cNvSpPr/>
          <p:nvPr/>
        </p:nvSpPr>
        <p:spPr>
          <a:xfrm>
            <a:off x="0" y="171447"/>
            <a:ext cx="12120879" cy="830997"/>
          </a:xfrm>
          <a:prstGeom prst="rect">
            <a:avLst/>
          </a:prstGeom>
          <a:noFill/>
        </p:spPr>
        <p:txBody>
          <a:bodyPr wrap="square" lIns="91440" tIns="45720" rIns="91440" bIns="45720">
            <a:spAutoFit/>
          </a:bodyPr>
          <a:lstStyle/>
          <a:p>
            <a:pPr algn="ctr"/>
            <a:r>
              <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ỦY BAN NHÂN DÂN </a:t>
            </a:r>
            <a:r>
              <a:rPr lang="en-US" sz="2400"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HUYỆN QUỐC OAI</a:t>
            </a:r>
            <a:endPar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r>
              <a:rPr lang="en-US" sz="2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PHÒNG GIÁO </a:t>
            </a:r>
            <a:r>
              <a:rPr lang="en-US" sz="2400" b="1"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DỤC&amp; </a:t>
            </a:r>
            <a:r>
              <a:rPr lang="en-US" sz="2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ĐÀO TẠO </a:t>
            </a:r>
            <a:r>
              <a:rPr lang="en-US" sz="2400" b="1" dirty="0" smtClean="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HUYỆN QUỐC OAI</a:t>
            </a:r>
            <a:endParaRPr lang="en-US" sz="240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nvGrpSpPr>
          <p:cNvPr id="3" name="组合 26">
            <a:extLst>
              <a:ext uri="{FF2B5EF4-FFF2-40B4-BE49-F238E27FC236}">
                <a16:creationId xmlns:a16="http://schemas.microsoft.com/office/drawing/2014/main" id="{DD579411-797F-948F-1784-06F061243A88}"/>
              </a:ext>
            </a:extLst>
          </p:cNvPr>
          <p:cNvGrpSpPr/>
          <p:nvPr/>
        </p:nvGrpSpPr>
        <p:grpSpPr>
          <a:xfrm>
            <a:off x="811568" y="2794281"/>
            <a:ext cx="6453727" cy="1592723"/>
            <a:chOff x="7269793" y="1924328"/>
            <a:chExt cx="3430488" cy="1166397"/>
          </a:xfrm>
        </p:grpSpPr>
        <p:sp>
          <p:nvSpPr>
            <p:cNvPr id="4" name="矩形 27">
              <a:extLst>
                <a:ext uri="{FF2B5EF4-FFF2-40B4-BE49-F238E27FC236}">
                  <a16:creationId xmlns:a16="http://schemas.microsoft.com/office/drawing/2014/main" id="{252FD1F4-45C5-6F15-6C88-D43681657B5F}"/>
                </a:ext>
              </a:extLst>
            </p:cNvPr>
            <p:cNvSpPr/>
            <p:nvPr/>
          </p:nvSpPr>
          <p:spPr>
            <a:xfrm>
              <a:off x="7269793" y="1941214"/>
              <a:ext cx="3425283" cy="1149511"/>
            </a:xfrm>
            <a:prstGeom prst="rect">
              <a:avLst/>
            </a:prstGeom>
            <a:noFill/>
            <a:ln>
              <a:noFill/>
            </a:ln>
          </p:spPr>
          <p:txBody>
            <a:bodyPr vert="horz" wrap="none">
              <a:prstTxWarp prst="textArchUp">
                <a:avLst/>
              </a:prstTxWarp>
              <a:spAutoFit/>
            </a:bodyPr>
            <a:lstStyle/>
            <a:p>
              <a:pPr algn="ctr"/>
              <a:r>
                <a:rPr lang="en-US" altLang="zh-CN"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rPr>
                <a:t>VỀ THĂM LỚP 3D</a:t>
              </a:r>
              <a:endParaRPr lang="zh-CN" altLang="en-US" sz="4400" dirty="0">
                <a:ln w="330200">
                  <a:solidFill>
                    <a:schemeClr val="bg1"/>
                  </a:solidFill>
                </a:ln>
                <a:solidFill>
                  <a:schemeClr val="bg1"/>
                </a:solidFill>
                <a:effectLst>
                  <a:outerShdw blurRad="127000" dist="127000" dir="13500000" algn="br" rotWithShape="0">
                    <a:prstClr val="black">
                      <a:alpha val="12000"/>
                    </a:prstClr>
                  </a:outerShdw>
                </a:effectLst>
                <a:latin typeface="#9Slide07 IcielPony" panose="02000000000000000000" pitchFamily="2" charset="0"/>
                <a:ea typeface="字魂131号-酷乐潮玩体" panose="00000500000000000000" pitchFamily="2" charset="-122"/>
                <a:sym typeface="Arial" panose="020B0604020202020204" pitchFamily="34" charset="0"/>
              </a:endParaRPr>
            </a:p>
          </p:txBody>
        </p:sp>
        <p:sp>
          <p:nvSpPr>
            <p:cNvPr id="10" name="矩形 28">
              <a:extLst>
                <a:ext uri="{FF2B5EF4-FFF2-40B4-BE49-F238E27FC236}">
                  <a16:creationId xmlns:a16="http://schemas.microsoft.com/office/drawing/2014/main" id="{548DA893-9FAA-0F45-DD0B-267E9E9EDC5C}"/>
                </a:ext>
              </a:extLst>
            </p:cNvPr>
            <p:cNvSpPr/>
            <p:nvPr/>
          </p:nvSpPr>
          <p:spPr>
            <a:xfrm>
              <a:off x="7274998" y="1924328"/>
              <a:ext cx="3425283" cy="1149511"/>
            </a:xfrm>
            <a:prstGeom prst="rect">
              <a:avLst/>
            </a:prstGeom>
          </p:spPr>
          <p:txBody>
            <a:bodyPr vert="horz" wrap="none">
              <a:prstTxWarp prst="textArchUp">
                <a:avLst/>
              </a:prstTxWarp>
              <a:spAutoFit/>
              <a:scene3d>
                <a:camera prst="orthographicFront"/>
                <a:lightRig rig="threePt" dir="t"/>
              </a:scene3d>
              <a:sp3d extrusionH="57150">
                <a:bevelT h="25400" prst="softRound"/>
              </a:sp3d>
            </a:bodyPr>
            <a:lstStyle/>
            <a:p>
              <a:pPr algn="ctr"/>
              <a:r>
                <a:rPr lang="en-US" altLang="zh-CN" sz="44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VỀ THĂM LỚP </a:t>
              </a:r>
              <a:r>
                <a:rPr lang="en-US" altLang="zh-CN" sz="4400" dirty="0" smtClean="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rPr>
                <a:t>2C</a:t>
              </a:r>
              <a:endParaRPr lang="zh-CN" altLang="en-US" sz="44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latin typeface="#9Slide07 IcielPony" panose="02000000000000000000" pitchFamily="2" charset="0"/>
                <a:ea typeface="字魂131号-酷乐潮玩体" panose="00000500000000000000" pitchFamily="2" charset="-122"/>
                <a:sym typeface="Arial" panose="020B0604020202020204" pitchFamily="34" charset="0"/>
              </a:endParaRPr>
            </a:p>
          </p:txBody>
        </p:sp>
      </p:grpSp>
      <p:sp>
        <p:nvSpPr>
          <p:cNvPr id="12" name="TextBox 11">
            <a:extLst>
              <a:ext uri="{FF2B5EF4-FFF2-40B4-BE49-F238E27FC236}">
                <a16:creationId xmlns:a16="http://schemas.microsoft.com/office/drawing/2014/main" id="{D9DCB10D-8828-0E83-AFFC-1EF1FC5D17DF}"/>
              </a:ext>
            </a:extLst>
          </p:cNvPr>
          <p:cNvSpPr txBox="1"/>
          <p:nvPr/>
        </p:nvSpPr>
        <p:spPr>
          <a:xfrm>
            <a:off x="752169" y="4352598"/>
            <a:ext cx="5827740" cy="954107"/>
          </a:xfrm>
          <a:prstGeom prst="rect">
            <a:avLst/>
          </a:prstGeom>
          <a:noFill/>
        </p:spPr>
        <p:txBody>
          <a:bodyPr wrap="square" rtlCol="0">
            <a:spAutoFit/>
          </a:bodyPr>
          <a:lstStyle/>
          <a:p>
            <a:r>
              <a:rPr lang="en-VN" sz="2800" dirty="0">
                <a:solidFill>
                  <a:schemeClr val="accent1"/>
                </a:solidFill>
                <a:effectLst>
                  <a:glow rad="590633">
                    <a:schemeClr val="bg1"/>
                  </a:glow>
                </a:effectLst>
                <a:latin typeface="#9Slide05 Pattaya" pitchFamily="2" charset="-34"/>
                <a:cs typeface="#9Slide05 Pattaya" pitchFamily="2" charset="-34"/>
              </a:rPr>
              <a:t>Giáo viên</a:t>
            </a:r>
            <a:r>
              <a:rPr lang="en-VN" sz="2800" dirty="0" smtClean="0">
                <a:solidFill>
                  <a:schemeClr val="accent1"/>
                </a:solidFill>
                <a:effectLst>
                  <a:glow rad="590633">
                    <a:schemeClr val="bg1"/>
                  </a:glow>
                </a:effectLst>
                <a:latin typeface="#9Slide05 Pattaya" pitchFamily="2" charset="-34"/>
                <a:cs typeface="#9Slide05 Pattaya" pitchFamily="2" charset="-34"/>
              </a:rPr>
              <a:t>:</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Nguyễn</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Thị</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Mến</a:t>
            </a:r>
            <a:endParaRPr lang="en-VN" sz="2800" dirty="0">
              <a:solidFill>
                <a:schemeClr val="accent1"/>
              </a:solidFill>
              <a:effectLst>
                <a:glow rad="590633">
                  <a:schemeClr val="bg1"/>
                </a:glow>
              </a:effectLst>
              <a:latin typeface="#9Slide05 Pattaya" pitchFamily="2" charset="-34"/>
              <a:cs typeface="#9Slide05 Pattaya" pitchFamily="2" charset="-34"/>
            </a:endParaRPr>
          </a:p>
          <a:p>
            <a:r>
              <a:rPr lang="en-VN" sz="2800" dirty="0">
                <a:solidFill>
                  <a:schemeClr val="accent1"/>
                </a:solidFill>
                <a:effectLst>
                  <a:glow rad="590633">
                    <a:schemeClr val="bg1"/>
                  </a:glow>
                </a:effectLst>
                <a:latin typeface="#9Slide05 Pattaya" pitchFamily="2" charset="-34"/>
                <a:cs typeface="#9Slide05 Pattaya" pitchFamily="2" charset="-34"/>
              </a:rPr>
              <a:t>Đơn vị: Trường Tiểu học </a:t>
            </a:r>
            <a:r>
              <a:rPr lang="en-GB" sz="2800" dirty="0" err="1" smtClean="0">
                <a:solidFill>
                  <a:schemeClr val="accent1"/>
                </a:solidFill>
                <a:effectLst>
                  <a:glow rad="590633">
                    <a:schemeClr val="bg1"/>
                  </a:glow>
                </a:effectLst>
                <a:latin typeface="#9Slide05 Pattaya" pitchFamily="2" charset="-34"/>
                <a:cs typeface="#9Slide05 Pattaya" pitchFamily="2" charset="-34"/>
              </a:rPr>
              <a:t>Ngọc</a:t>
            </a:r>
            <a:r>
              <a:rPr lang="en-GB" sz="2800" dirty="0" smtClean="0">
                <a:solidFill>
                  <a:schemeClr val="accent1"/>
                </a:solidFill>
                <a:effectLst>
                  <a:glow rad="590633">
                    <a:schemeClr val="bg1"/>
                  </a:glow>
                </a:effectLst>
                <a:latin typeface="#9Slide05 Pattaya" pitchFamily="2" charset="-34"/>
                <a:cs typeface="#9Slide05 Pattaya" pitchFamily="2" charset="-34"/>
              </a:rPr>
              <a:t> </a:t>
            </a:r>
            <a:r>
              <a:rPr lang="en-GB" sz="2800" dirty="0" err="1" smtClean="0">
                <a:solidFill>
                  <a:schemeClr val="accent1"/>
                </a:solidFill>
                <a:effectLst>
                  <a:glow rad="590633">
                    <a:schemeClr val="bg1"/>
                  </a:glow>
                </a:effectLst>
                <a:latin typeface="#9Slide05 Pattaya" pitchFamily="2" charset="-34"/>
                <a:cs typeface="#9Slide05 Pattaya" pitchFamily="2" charset="-34"/>
              </a:rPr>
              <a:t>Mỹ</a:t>
            </a:r>
            <a:endParaRPr lang="en-VN" sz="2800" dirty="0">
              <a:solidFill>
                <a:schemeClr val="accent1"/>
              </a:solidFill>
              <a:effectLst>
                <a:glow rad="590633">
                  <a:schemeClr val="bg1"/>
                </a:glow>
              </a:effectLst>
              <a:latin typeface="#9Slide05 Pattaya" pitchFamily="2" charset="-34"/>
              <a:cs typeface="#9Slide05 Pattaya" pitchFamily="2" charset="-34"/>
            </a:endParaRPr>
          </a:p>
        </p:txBody>
      </p:sp>
    </p:spTree>
    <p:extLst>
      <p:ext uri="{BB962C8B-B14F-4D97-AF65-F5344CB8AC3E}">
        <p14:creationId xmlns:p14="http://schemas.microsoft.com/office/powerpoint/2010/main" val="3338679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algn="ctr"/>
            <a:r>
              <a:rPr lang="en-US" altLang="zh-CN"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KHỞI ĐỘNG</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1</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9240227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6CD2B-F171-95A5-446E-3500978A4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5984141117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199"/>
            <a:ext cx="12192000" cy="6858000"/>
          </a:xfrm>
          <a:prstGeom prst="rect">
            <a:avLst/>
          </a:prstGeom>
        </p:spPr>
      </p:pic>
    </p:spTree>
    <p:extLst>
      <p:ext uri="{BB962C8B-B14F-4D97-AF65-F5344CB8AC3E}">
        <p14:creationId xmlns:p14="http://schemas.microsoft.com/office/powerpoint/2010/main" val="66911459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159154" y="-80010"/>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9" name="文本框 8"/>
          <p:cNvSpPr txBox="1"/>
          <p:nvPr/>
        </p:nvSpPr>
        <p:spPr>
          <a:xfrm>
            <a:off x="2468148" y="153517"/>
            <a:ext cx="2754865" cy="1107996"/>
          </a:xfrm>
          <a:prstGeom prst="rect">
            <a:avLst/>
          </a:prstGeom>
          <a:noFill/>
          <a:ln>
            <a:noFill/>
          </a:ln>
        </p:spPr>
        <p:txBody>
          <a:bodyPr wrap="square" rtlCol="0">
            <a:spAutoFit/>
          </a:bodyPr>
          <a:lstStyle/>
          <a:p>
            <a:pPr algn="ctr"/>
            <a:r>
              <a:rPr lang="en-US" altLang="zh-CN" sz="6600" b="1" dirty="0" err="1">
                <a:solidFill>
                  <a:schemeClr val="tx1">
                    <a:lumMod val="65000"/>
                    <a:lumOff val="35000"/>
                  </a:schemeClr>
                </a:solidFill>
                <a:latin typeface="#9Slide05 Pateglamt Script" panose="02000000000000000000"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a:t>
            </a:r>
            <a:endParaRPr lang="zh-CN" altLang="en-US" sz="6600" b="1" dirty="0">
              <a:solidFill>
                <a:schemeClr val="tx1">
                  <a:lumMod val="65000"/>
                  <a:lumOff val="35000"/>
                </a:schemeClr>
              </a:solidFill>
              <a:latin typeface="#9Slide05 Pateglamt Script" panose="02000000000000000000"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
        <p:nvSpPr>
          <p:cNvPr id="12" name="Rectangle 11">
            <a:extLst>
              <a:ext uri="{FF2B5EF4-FFF2-40B4-BE49-F238E27FC236}">
                <a16:creationId xmlns:a16="http://schemas.microsoft.com/office/drawing/2014/main" id="{BAC45C74-AB01-0D4D-8776-45ED062D8242}"/>
              </a:ext>
            </a:extLst>
          </p:cNvPr>
          <p:cNvSpPr/>
          <p:nvPr/>
        </p:nvSpPr>
        <p:spPr>
          <a:xfrm>
            <a:off x="5030775" y="128299"/>
            <a:ext cx="5802464" cy="1862048"/>
          </a:xfrm>
          <a:prstGeom prst="rect">
            <a:avLst/>
          </a:prstGeom>
          <a:noFill/>
        </p:spPr>
        <p:txBody>
          <a:bodyPr wrap="square" lIns="91440" tIns="45720" rIns="91440" bIns="45720">
            <a:spAutoFit/>
          </a:bodyPr>
          <a:lstStyle/>
          <a:p>
            <a:pPr algn="ctr"/>
            <a:r>
              <a:rPr lang="en-VN" sz="11500" b="1" cap="none" spc="0"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SVN-Holidays" panose="02040603050506020204" pitchFamily="18" charset="0"/>
              </a:rPr>
              <a:t>Tớ</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619" y="3612226"/>
            <a:ext cx="492154" cy="836662"/>
          </a:xfrm>
          <a:prstGeom prst="rect">
            <a:avLst/>
          </a:prstGeom>
        </p:spPr>
      </p:pic>
      <p:sp>
        <p:nvSpPr>
          <p:cNvPr id="5" name="Rectangle 4"/>
          <p:cNvSpPr/>
          <p:nvPr/>
        </p:nvSpPr>
        <p:spPr>
          <a:xfrm>
            <a:off x="9238520" y="1525641"/>
            <a:ext cx="2658100" cy="1862048"/>
          </a:xfrm>
          <a:prstGeom prst="rect">
            <a:avLst/>
          </a:prstGeom>
        </p:spPr>
        <p:txBody>
          <a:bodyPr wrap="none">
            <a:spAutoFit/>
          </a:bodyPr>
          <a:lstStyle/>
          <a:p>
            <a:r>
              <a:rPr lang="en-VN" sz="11500" b="1" dirty="0">
                <a:ln w="6600">
                  <a:solidFill>
                    <a:srgbClr val="ED7D31"/>
                  </a:solidFill>
                  <a:prstDash val="solid"/>
                </a:ln>
                <a:solidFill>
                  <a:schemeClr val="bg2">
                    <a:lumMod val="50000"/>
                  </a:schemeClr>
                </a:solidFill>
                <a:effectLst>
                  <a:outerShdw dist="38100" dir="2700000" algn="tl" rotWithShape="0">
                    <a:srgbClr val="ED7D31"/>
                  </a:outerShdw>
                </a:effectLst>
                <a:latin typeface="SVN-Holidays" panose="02040603050506020204" pitchFamily="18" charset="0"/>
              </a:rPr>
              <a:t>nhớ</a:t>
            </a:r>
            <a:endParaRPr lang="en-US" sz="2000" dirty="0">
              <a:solidFill>
                <a:schemeClr val="bg2">
                  <a:lumMod val="50000"/>
                </a:schemeClr>
              </a:solidFill>
            </a:endParaRPr>
          </a:p>
        </p:txBody>
      </p:sp>
      <p:sp>
        <p:nvSpPr>
          <p:cNvPr id="10" name="Rectangle 9"/>
          <p:cNvSpPr/>
          <p:nvPr/>
        </p:nvSpPr>
        <p:spPr>
          <a:xfrm>
            <a:off x="7331504" y="2741104"/>
            <a:ext cx="2757486" cy="2215991"/>
          </a:xfrm>
          <a:prstGeom prst="rect">
            <a:avLst/>
          </a:prstGeom>
        </p:spPr>
        <p:txBody>
          <a:bodyPr wrap="none">
            <a:spAutoFit/>
          </a:bodyPr>
          <a:lstStyle/>
          <a:p>
            <a:pPr algn="ctr"/>
            <a:r>
              <a:rPr lang="en-VN" sz="138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SVN-Holidays" panose="02040603050506020204" pitchFamily="18" charset="0"/>
              </a:rPr>
              <a:t>cậu</a:t>
            </a:r>
          </a:p>
        </p:txBody>
      </p:sp>
      <p:sp>
        <p:nvSpPr>
          <p:cNvPr id="11" name="Rectangle 10"/>
          <p:cNvSpPr/>
          <p:nvPr/>
        </p:nvSpPr>
        <p:spPr>
          <a:xfrm>
            <a:off x="7591965" y="6160898"/>
            <a:ext cx="4093878" cy="646331"/>
          </a:xfrm>
          <a:prstGeom prst="rect">
            <a:avLst/>
          </a:prstGeom>
        </p:spPr>
        <p:txBody>
          <a:bodyPr wrap="none">
            <a:spAutoFit/>
          </a:bodyPr>
          <a:lstStyle/>
          <a:p>
            <a:pPr algn="r"/>
            <a:r>
              <a:rPr lang="en-VN" sz="3600" i="1" dirty="0">
                <a:latin typeface="#9Slide05 SVNStandly" pitchFamily="2" charset="0"/>
                <a:ea typeface="Cambria" panose="02040503050406030204" pitchFamily="18" charset="0"/>
                <a:cs typeface="Times New Roman" panose="02020603050405020304" pitchFamily="18" charset="0"/>
              </a:rPr>
              <a:t>(</a:t>
            </a:r>
            <a:r>
              <a:rPr lang="en-VN" sz="3600" i="1" dirty="0">
                <a:latin typeface="Times New Roman" panose="02020603050405020304" pitchFamily="18" charset="0"/>
                <a:ea typeface="Cambria" panose="02040503050406030204" pitchFamily="18" charset="0"/>
                <a:cs typeface="Times New Roman" panose="02020603050405020304" pitchFamily="18" charset="0"/>
              </a:rPr>
              <a:t>Theo Tun Te-le-gơn)</a:t>
            </a:r>
          </a:p>
        </p:txBody>
      </p:sp>
      <p:sp>
        <p:nvSpPr>
          <p:cNvPr id="4" name="TextBox 3"/>
          <p:cNvSpPr txBox="1"/>
          <p:nvPr/>
        </p:nvSpPr>
        <p:spPr>
          <a:xfrm>
            <a:off x="9638904" y="4784522"/>
            <a:ext cx="2707802" cy="923330"/>
          </a:xfrm>
          <a:prstGeom prst="rect">
            <a:avLst/>
          </a:prstGeom>
          <a:noFill/>
        </p:spPr>
        <p:txBody>
          <a:bodyPr wrap="square" rtlCol="0">
            <a:spAutoFit/>
          </a:bodyPr>
          <a:lstStyle/>
          <a:p>
            <a:r>
              <a:rPr lang="en-GB" sz="5400" b="1" dirty="0" err="1" smtClean="0">
                <a:solidFill>
                  <a:srgbClr val="FF0000"/>
                </a:solidFill>
              </a:rPr>
              <a:t>Tiết</a:t>
            </a:r>
            <a:r>
              <a:rPr lang="en-GB" sz="5400" b="1" dirty="0">
                <a:solidFill>
                  <a:srgbClr val="FF0000"/>
                </a:solidFill>
              </a:rPr>
              <a:t> 2</a:t>
            </a:r>
            <a:endParaRPr lang="en-US" sz="5400" b="1" dirty="0">
              <a:solidFill>
                <a:srgbClr val="FF0000"/>
              </a:solidFill>
            </a:endParaRPr>
          </a:p>
        </p:txBody>
      </p:sp>
    </p:spTree>
    <p:extLst>
      <p:ext uri="{BB962C8B-B14F-4D97-AF65-F5344CB8AC3E}">
        <p14:creationId xmlns:p14="http://schemas.microsoft.com/office/powerpoint/2010/main" val="140909924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par>
                          <p:cTn id="17" fill="hold">
                            <p:stCondLst>
                              <p:cond delay="500"/>
                            </p:stCondLst>
                            <p:childTnLst>
                              <p:par>
                                <p:cTn id="18" presetID="12" presetClass="entr" presetSubtype="4" fill="hold"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2">
                                            <p:txEl>
                                              <p:pRg st="0" end="0"/>
                                            </p:txEl>
                                          </p:spTgt>
                                        </p:tgtEl>
                                      </p:cBhvr>
                                    </p:animEffect>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806208"/>
            <a:ext cx="5276872" cy="923330"/>
          </a:xfrm>
          <a:prstGeom prst="rect">
            <a:avLst/>
          </a:prstGeom>
          <a:noFill/>
        </p:spPr>
        <p:txBody>
          <a:bodyPr wrap="square" rtlCol="0" anchor="ctr">
            <a:spAutoFit/>
          </a:bodyPr>
          <a:lstStyle/>
          <a:p>
            <a:pPr algn="ctr"/>
            <a:r>
              <a:rPr lang="vi-VN" altLang="zh-CN" sz="5400" b="1" dirty="0" smtClean="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TÌM HIỂU BÀI </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2</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162241757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261793380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algn="ct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lang="en-US" altLang="zh-CN" sz="4400" dirty="0">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44445" y="1346327"/>
            <a:ext cx="4036016"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solidFill>
              <a:schemeClr val="accent2">
                <a:lumMod val="20000"/>
                <a:lumOff val="80000"/>
              </a:schemeClr>
            </a:solidFill>
            <a:ln w="12700">
              <a:solidFill>
                <a:srgbClr val="A6AAA9"/>
              </a:solidFill>
              <a:miter lim="400000"/>
            </a:ln>
          </p:spPr>
          <p:txBody>
            <a:bodyPr lIns="19050" tIns="19050" rIns="19050" bIns="19050" anchor="ctr"/>
            <a:lstStyle/>
            <a:p>
              <a:pPr lvl="0"/>
              <a:endParaRPr sz="1735">
                <a:solidFill>
                  <a:schemeClr val="tx1"/>
                </a:solidFill>
                <a:latin typeface="Cambria" panose="02040503050406030204" pitchFamily="18" charset="0"/>
                <a:ea typeface="Cambria" panose="02040503050406030204" pitchFamily="18" charset="0"/>
                <a:sym typeface="字魂17号-萌趣果冻体" panose="02000000000000000000" pitchFamily="2" charset="-122"/>
              </a:endParaRPr>
            </a:p>
          </p:txBody>
        </p:sp>
        <p:sp>
          <p:nvSpPr>
            <p:cNvPr id="30" name="Shape 2022"/>
            <p:cNvSpPr/>
            <p:nvPr/>
          </p:nvSpPr>
          <p:spPr>
            <a:xfrm>
              <a:off x="2161888" y="2081675"/>
              <a:ext cx="2827559" cy="1386301"/>
            </a:xfrm>
            <a:prstGeom prst="rect">
              <a:avLst/>
            </a:prstGeom>
            <a:solidFill>
              <a:schemeClr val="accent2">
                <a:lumMod val="20000"/>
                <a:lumOff val="80000"/>
              </a:schemeClr>
            </a:solidFill>
            <a:ln w="12700">
              <a:miter lim="400000"/>
            </a:ln>
          </p:spPr>
          <p:txBody>
            <a:bodyPr lIns="0" tIns="0" rIns="0" bIns="0" anchor="ctr"/>
            <a:lstStyle>
              <a:lvl1pPr algn="l">
                <a:lnSpc>
                  <a:spcPct val="120000"/>
                </a:lnSpc>
                <a:defRPr sz="3500">
                  <a:solidFill>
                    <a:srgbClr val="53585F"/>
                  </a:solidFill>
                </a:defRPr>
              </a:lvl1pPr>
            </a:lstStyle>
            <a:p>
              <a:pPr algn="ct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Khi chia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tay</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sóc</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kiến</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cảm</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thấy</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p>
            <a:p>
              <a:pPr algn="ct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thế</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nào</a:t>
              </a:r>
              <a:r>
                <a:rPr lang="en-US" altLang="zh-CN" sz="320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200" dirty="0">
                <a:solidFill>
                  <a:srgbClr val="FF0000"/>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955486" cy="9554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F71"/>
            </a:solidFill>
            <a:ln w="12700" cap="flat">
              <a:noFill/>
              <a:miter lim="400000"/>
            </a:ln>
            <a:effectLst/>
          </p:spPr>
          <p:txBody>
            <a:bodyPr wrap="square" lIns="33866" tIns="33866" rIns="33866" bIns="33866" numCol="1" anchor="ctr">
              <a:noAutofit/>
            </a:bodyPr>
            <a:lstStyle/>
            <a:p>
              <a:pPr lvl="0" algn="ctr"/>
              <a:r>
                <a:rPr lang="en-US" sz="36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rPr>
                <a:t>1</a:t>
              </a:r>
              <a:endParaRPr sz="36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5CB0034-68A1-2441-B391-DFE5F327965B}"/>
              </a:ext>
            </a:extLst>
          </p:cNvPr>
          <p:cNvGrpSpPr/>
          <p:nvPr/>
        </p:nvGrpSpPr>
        <p:grpSpPr>
          <a:xfrm>
            <a:off x="1033866" y="3264643"/>
            <a:ext cx="4033349" cy="1686612"/>
            <a:chOff x="1110574" y="3838029"/>
            <a:chExt cx="4033349" cy="1686612"/>
          </a:xfrm>
        </p:grpSpPr>
        <p:sp>
          <p:nvSpPr>
            <p:cNvPr id="26" name="Shape 2014"/>
            <p:cNvSpPr/>
            <p:nvPr/>
          </p:nvSpPr>
          <p:spPr>
            <a:xfrm>
              <a:off x="1582551" y="3838029"/>
              <a:ext cx="3561372" cy="1686612"/>
            </a:xfrm>
            <a:prstGeom prst="roundRect">
              <a:avLst>
                <a:gd name="adj" fmla="val 6918"/>
              </a:avLst>
            </a:prstGeom>
            <a:solidFill>
              <a:schemeClr val="accent4">
                <a:lumMod val="60000"/>
                <a:lumOff val="40000"/>
              </a:schemeClr>
            </a:solidFill>
            <a:ln w="12700">
              <a:solidFill>
                <a:srgbClr val="A6AAA9"/>
              </a:solidFill>
              <a:miter lim="400000"/>
            </a:ln>
          </p:spPr>
          <p:txBody>
            <a:bodyPr lIns="19050" tIns="19050" rIns="19050" bIns="19050" anchor="ctr"/>
            <a:lstStyle/>
            <a:p>
              <a:pPr lvl="0"/>
              <a:endParaRPr sz="1735">
                <a:solidFill>
                  <a:schemeClr val="tx1"/>
                </a:solidFill>
                <a:latin typeface="Cambria" panose="02040503050406030204" pitchFamily="18" charset="0"/>
                <a:ea typeface="Cambria" panose="02040503050406030204" pitchFamily="18" charset="0"/>
                <a:sym typeface="字魂17号-萌趣果冻体" panose="02000000000000000000" pitchFamily="2" charset="-122"/>
              </a:endParaRPr>
            </a:p>
          </p:txBody>
        </p:sp>
        <p:sp>
          <p:nvSpPr>
            <p:cNvPr id="32" name="Shape 2024"/>
            <p:cNvSpPr/>
            <p:nvPr/>
          </p:nvSpPr>
          <p:spPr>
            <a:xfrm>
              <a:off x="2159741" y="4355827"/>
              <a:ext cx="2829706" cy="792434"/>
            </a:xfrm>
            <a:prstGeom prst="rect">
              <a:avLst/>
            </a:prstGeom>
            <a:ln w="12700">
              <a:miter lim="400000"/>
            </a:ln>
          </p:spPr>
          <p:txBody>
            <a:bodyPr lIns="0" tIns="0" rIns="0" bIns="0" anchor="ctr"/>
            <a:lstStyle>
              <a:lvl1pPr algn="l">
                <a:lnSpc>
                  <a:spcPct val="120000"/>
                </a:lnSpc>
                <a:defRPr sz="3500">
                  <a:solidFill>
                    <a:srgbClr val="53585F"/>
                  </a:solidFill>
                </a:defRPr>
              </a:lvl1pPr>
            </a:lstStyle>
            <a:p>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Sóc</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đồng</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ý</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với</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kiến</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điều</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gì</a:t>
              </a:r>
              <a:r>
                <a:rPr lang="en-US" altLang="zh-CN" sz="3200" dirty="0">
                  <a:solidFill>
                    <a:srgbClr val="0070C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200" dirty="0">
                <a:solidFill>
                  <a:srgbClr val="0070C0"/>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1" name="Shape 2032"/>
            <p:cNvSpPr/>
            <p:nvPr/>
          </p:nvSpPr>
          <p:spPr>
            <a:xfrm>
              <a:off x="1110574" y="4206261"/>
              <a:ext cx="950152" cy="9501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1"/>
            </a:solidFill>
            <a:ln w="12700" cap="flat">
              <a:noFill/>
              <a:miter lim="400000"/>
            </a:ln>
            <a:effectLst/>
          </p:spPr>
          <p:txBody>
            <a:bodyPr wrap="square" lIns="33866" tIns="33866" rIns="33866" bIns="33866" numCol="1" anchor="ctr">
              <a:noAutofit/>
            </a:bodyPr>
            <a:lstStyle/>
            <a:p>
              <a:pPr lvl="0" algn="ctr"/>
              <a:r>
                <a:rPr lang="en-US"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rPr>
                <a:t>2</a:t>
              </a:r>
              <a:endParaRPr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grpSp>
        <p:nvGrpSpPr>
          <p:cNvPr id="12" name="Group 11">
            <a:extLst>
              <a:ext uri="{FF2B5EF4-FFF2-40B4-BE49-F238E27FC236}">
                <a16:creationId xmlns:a16="http://schemas.microsoft.com/office/drawing/2014/main" id="{642B10F7-6CE1-BC42-A42B-68C6E8942032}"/>
              </a:ext>
            </a:extLst>
          </p:cNvPr>
          <p:cNvGrpSpPr/>
          <p:nvPr/>
        </p:nvGrpSpPr>
        <p:grpSpPr>
          <a:xfrm>
            <a:off x="3930977" y="4176848"/>
            <a:ext cx="4920792" cy="2552799"/>
            <a:chOff x="7056024" y="3016020"/>
            <a:chExt cx="4025402" cy="3046967"/>
          </a:xfrm>
        </p:grpSpPr>
        <p:sp>
          <p:nvSpPr>
            <p:cNvPr id="25" name="Shape 2013"/>
            <p:cNvSpPr/>
            <p:nvPr/>
          </p:nvSpPr>
          <p:spPr>
            <a:xfrm>
              <a:off x="7056024" y="3838923"/>
              <a:ext cx="4025402" cy="2224064"/>
            </a:xfrm>
            <a:prstGeom prst="roundRect">
              <a:avLst>
                <a:gd name="adj" fmla="val 6925"/>
              </a:avLst>
            </a:prstGeom>
            <a:solidFill>
              <a:srgbClr val="FF33CC"/>
            </a:solidFill>
            <a:ln w="12700">
              <a:solidFill>
                <a:srgbClr val="A6AAA9"/>
              </a:solidFill>
              <a:miter lim="400000"/>
            </a:ln>
          </p:spPr>
          <p:txBody>
            <a:bodyPr lIns="19050" tIns="19050" rIns="19050" bIns="19050" anchor="ctr"/>
            <a:lstStyle/>
            <a:p>
              <a:pPr lvl="0"/>
              <a:endParaRPr sz="1735">
                <a:solidFill>
                  <a:schemeClr val="tx1"/>
                </a:solidFill>
                <a:latin typeface="Cambria" panose="02040503050406030204" pitchFamily="18" charset="0"/>
                <a:ea typeface="Cambria" panose="02040503050406030204" pitchFamily="18" charset="0"/>
                <a:sym typeface="字魂17号-萌趣果冻体" panose="02000000000000000000" pitchFamily="2" charset="-122"/>
              </a:endParaRPr>
            </a:p>
          </p:txBody>
        </p:sp>
        <p:sp>
          <p:nvSpPr>
            <p:cNvPr id="36" name="Shape 2028"/>
            <p:cNvSpPr/>
            <p:nvPr/>
          </p:nvSpPr>
          <p:spPr>
            <a:xfrm>
              <a:off x="7423840" y="4154755"/>
              <a:ext cx="3575207" cy="1369886"/>
            </a:xfrm>
            <a:prstGeom prst="rect">
              <a:avLst/>
            </a:prstGeom>
            <a:ln w="12700">
              <a:miter lim="400000"/>
            </a:ln>
          </p:spPr>
          <p:txBody>
            <a:bodyPr lIns="0" tIns="0" rIns="0" bIns="0" anchor="ctr"/>
            <a:lstStyle>
              <a:lvl1pPr algn="r">
                <a:defRPr sz="3500">
                  <a:solidFill>
                    <a:srgbClr val="53585F"/>
                  </a:solidFill>
                </a:defRPr>
              </a:lvl1pPr>
            </a:lstStyle>
            <a:p>
              <a:pPr algn="ct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Theo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hai</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sẽ</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cảm</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thấy</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thế</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nào</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nếu</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không</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nhận</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được</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thư</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của</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nhau</a:t>
              </a:r>
              <a:r>
                <a:rPr lang="en-US" altLang="zh-CN" sz="3200" dirty="0">
                  <a:solidFill>
                    <a:schemeClr val="bg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200" dirty="0">
                <a:solidFill>
                  <a:schemeClr val="bg1"/>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3" name="Shape 2035"/>
            <p:cNvSpPr/>
            <p:nvPr/>
          </p:nvSpPr>
          <p:spPr>
            <a:xfrm>
              <a:off x="8470536" y="3016020"/>
              <a:ext cx="950152" cy="95015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6"/>
            </a:solidFill>
            <a:ln w="12700" cap="flat">
              <a:noFill/>
              <a:miter lim="400000"/>
            </a:ln>
            <a:effectLst/>
          </p:spPr>
          <p:txBody>
            <a:bodyPr wrap="square" lIns="25400" tIns="25400" rIns="25400" bIns="25400" numCol="1" anchor="ctr">
              <a:noAutofit/>
            </a:bodyPr>
            <a:lstStyle/>
            <a:p>
              <a:pPr lvl="0" algn="ctr"/>
              <a:r>
                <a:rPr lang="en-GB" sz="36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rPr>
                <a:t>5</a:t>
              </a:r>
              <a:endParaRPr sz="36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grpSp>
        <p:nvGrpSpPr>
          <p:cNvPr id="11" name="Group 10">
            <a:extLst>
              <a:ext uri="{FF2B5EF4-FFF2-40B4-BE49-F238E27FC236}">
                <a16:creationId xmlns:a16="http://schemas.microsoft.com/office/drawing/2014/main" id="{B4492495-EF45-A04D-B6E6-40047C844FDF}"/>
              </a:ext>
            </a:extLst>
          </p:cNvPr>
          <p:cNvGrpSpPr/>
          <p:nvPr/>
        </p:nvGrpSpPr>
        <p:grpSpPr>
          <a:xfrm>
            <a:off x="7243673" y="3200286"/>
            <a:ext cx="4502869" cy="1684827"/>
            <a:chOff x="7056023" y="1908447"/>
            <a:chExt cx="4502869" cy="1684827"/>
          </a:xfrm>
        </p:grpSpPr>
        <p:sp>
          <p:nvSpPr>
            <p:cNvPr id="24" name="Shape 2012"/>
            <p:cNvSpPr/>
            <p:nvPr/>
          </p:nvSpPr>
          <p:spPr>
            <a:xfrm>
              <a:off x="7056023" y="1908447"/>
              <a:ext cx="4028069" cy="1684827"/>
            </a:xfrm>
            <a:prstGeom prst="roundRect">
              <a:avLst>
                <a:gd name="adj" fmla="val 6918"/>
              </a:avLst>
            </a:prstGeom>
            <a:solidFill>
              <a:schemeClr val="accent6">
                <a:lumMod val="40000"/>
                <a:lumOff val="60000"/>
              </a:schemeClr>
            </a:solidFill>
            <a:ln w="12700">
              <a:solidFill>
                <a:srgbClr val="A6AAA9"/>
              </a:solidFill>
              <a:miter lim="400000"/>
            </a:ln>
          </p:spPr>
          <p:txBody>
            <a:bodyPr lIns="19050" tIns="19050" rIns="19050" bIns="19050" anchor="ctr"/>
            <a:lstStyle/>
            <a:p>
              <a:pPr lvl="0"/>
              <a:endParaRPr sz="1735">
                <a:solidFill>
                  <a:schemeClr val="tx1"/>
                </a:solidFill>
                <a:latin typeface="Cambria" panose="02040503050406030204" pitchFamily="18" charset="0"/>
                <a:ea typeface="Cambria" panose="02040503050406030204" pitchFamily="18" charset="0"/>
                <a:sym typeface="字魂17号-萌趣果冻体" panose="02000000000000000000" pitchFamily="2" charset="-122"/>
              </a:endParaRPr>
            </a:p>
          </p:txBody>
        </p:sp>
        <p:sp>
          <p:nvSpPr>
            <p:cNvPr id="34" name="Shape 2026"/>
            <p:cNvSpPr/>
            <p:nvPr/>
          </p:nvSpPr>
          <p:spPr>
            <a:xfrm>
              <a:off x="7338422" y="2166668"/>
              <a:ext cx="3264984" cy="1289436"/>
            </a:xfrm>
            <a:prstGeom prst="rect">
              <a:avLst/>
            </a:prstGeom>
            <a:ln w="12700">
              <a:miter lim="400000"/>
            </a:ln>
          </p:spPr>
          <p:txBody>
            <a:bodyPr lIns="0" tIns="0" rIns="0" bIns="0" anchor="ctr"/>
            <a:lstStyle>
              <a:lvl1pPr algn="r">
                <a:defRPr sz="3500">
                  <a:solidFill>
                    <a:srgbClr val="53585F"/>
                  </a:solidFill>
                </a:defRPr>
              </a:lvl1pPr>
            </a:lstStyle>
            <a:p>
              <a:pPr algn="ctr">
                <a:spcBef>
                  <a:spcPct val="50000"/>
                </a:spcBef>
              </a:pP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sao</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kiến</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phải</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viết</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nhiều</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lần</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thư</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gửi</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200" dirty="0" err="1">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sóc</a:t>
              </a:r>
              <a:r>
                <a:rPr lang="en-US" altLang="zh-CN" sz="3200" dirty="0">
                  <a:solidFill>
                    <a:schemeClr val="tx1"/>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200" dirty="0">
                <a:solidFill>
                  <a:schemeClr val="tx1"/>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58" name="Shape 2038"/>
            <p:cNvSpPr/>
            <p:nvPr/>
          </p:nvSpPr>
          <p:spPr>
            <a:xfrm>
              <a:off x="10603406" y="2274011"/>
              <a:ext cx="955486" cy="9554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33866" tIns="33866" rIns="33866" bIns="33866" numCol="1" anchor="ctr">
              <a:noAutofit/>
            </a:bodyPr>
            <a:lstStyle/>
            <a:p>
              <a:pPr lvl="0" algn="ctr"/>
              <a:r>
                <a:rPr lang="en-GB"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rPr>
                <a:t>4</a:t>
              </a:r>
              <a:endParaRPr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pic>
        <p:nvPicPr>
          <p:cNvPr id="3" name="图片 2" descr="763c1674daee8b8daecedbe0c84ba00a"/>
          <p:cNvPicPr>
            <a:picLocks noChangeAspect="1"/>
          </p:cNvPicPr>
          <p:nvPr/>
        </p:nvPicPr>
        <p:blipFill>
          <a:blip r:embed="rId3"/>
          <a:stretch>
            <a:fillRect/>
          </a:stretch>
        </p:blipFill>
        <p:spPr>
          <a:xfrm>
            <a:off x="4610416" y="822433"/>
            <a:ext cx="3090056" cy="3090056"/>
          </a:xfrm>
          <a:prstGeom prst="rect">
            <a:avLst/>
          </a:prstGeom>
        </p:spPr>
      </p:pic>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B4492495-EF45-A04D-B6E6-40047C844FDF}"/>
              </a:ext>
            </a:extLst>
          </p:cNvPr>
          <p:cNvGrpSpPr/>
          <p:nvPr/>
        </p:nvGrpSpPr>
        <p:grpSpPr>
          <a:xfrm>
            <a:off x="7323892" y="1294595"/>
            <a:ext cx="4502869" cy="1684827"/>
            <a:chOff x="7056023" y="1908447"/>
            <a:chExt cx="4502869" cy="1684827"/>
          </a:xfrm>
        </p:grpSpPr>
        <p:sp>
          <p:nvSpPr>
            <p:cNvPr id="33" name="Shape 2012"/>
            <p:cNvSpPr/>
            <p:nvPr/>
          </p:nvSpPr>
          <p:spPr>
            <a:xfrm>
              <a:off x="7056023" y="1908447"/>
              <a:ext cx="4028069" cy="1684827"/>
            </a:xfrm>
            <a:prstGeom prst="roundRect">
              <a:avLst>
                <a:gd name="adj" fmla="val 6918"/>
              </a:avLst>
            </a:prstGeom>
            <a:solidFill>
              <a:schemeClr val="accent5">
                <a:lumMod val="20000"/>
                <a:lumOff val="80000"/>
              </a:schemeClr>
            </a:solidFill>
            <a:ln w="12700">
              <a:solidFill>
                <a:srgbClr val="A6AAA9"/>
              </a:solidFill>
              <a:miter lim="400000"/>
            </a:ln>
          </p:spPr>
          <p:txBody>
            <a:bodyPr lIns="19050" tIns="19050" rIns="19050" bIns="19050" anchor="ctr"/>
            <a:lstStyle/>
            <a:p>
              <a:pPr lvl="0"/>
              <a:endParaRPr sz="1735">
                <a:solidFill>
                  <a:schemeClr val="tx1"/>
                </a:solidFill>
                <a:latin typeface="Cambria" panose="02040503050406030204" pitchFamily="18" charset="0"/>
                <a:ea typeface="Cambria" panose="02040503050406030204" pitchFamily="18" charset="0"/>
                <a:sym typeface="字魂17号-萌趣果冻体" panose="02000000000000000000" pitchFamily="2" charset="-122"/>
              </a:endParaRPr>
            </a:p>
          </p:txBody>
        </p:sp>
        <p:sp>
          <p:nvSpPr>
            <p:cNvPr id="37" name="Shape 2026"/>
            <p:cNvSpPr/>
            <p:nvPr/>
          </p:nvSpPr>
          <p:spPr>
            <a:xfrm>
              <a:off x="7338422" y="2166668"/>
              <a:ext cx="3264984" cy="1289436"/>
            </a:xfrm>
            <a:prstGeom prst="rect">
              <a:avLst/>
            </a:prstGeom>
            <a:ln w="12700">
              <a:miter lim="400000"/>
            </a:ln>
          </p:spPr>
          <p:txBody>
            <a:bodyPr lIns="0" tIns="0" rIns="0" bIns="0" anchor="ctr"/>
            <a:lstStyle>
              <a:lvl1pPr algn="r">
                <a:defRPr sz="3500">
                  <a:solidFill>
                    <a:srgbClr val="53585F"/>
                  </a:solidFill>
                </a:defRPr>
              </a:lvl1pPr>
            </a:lstStyle>
            <a:p>
              <a:pPr algn="ctr">
                <a:spcBef>
                  <a:spcPct val="50000"/>
                </a:spcBef>
              </a:pP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Sóc</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đã</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gì</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để</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giữ</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lời</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hứa</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với</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GB" altLang="zh-CN" sz="3200" dirty="0" err="1"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kiến</a:t>
              </a:r>
              <a:r>
                <a:rPr lang="en-GB" altLang="zh-CN" sz="320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200" dirty="0">
                <a:solidFill>
                  <a:srgbClr val="00B050"/>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9" name="Shape 2038"/>
            <p:cNvSpPr/>
            <p:nvPr/>
          </p:nvSpPr>
          <p:spPr>
            <a:xfrm>
              <a:off x="10603406" y="2274011"/>
              <a:ext cx="955486" cy="95548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75BAA"/>
            </a:solidFill>
            <a:ln w="12700" cap="flat">
              <a:noFill/>
              <a:miter lim="400000"/>
            </a:ln>
            <a:effectLst/>
          </p:spPr>
          <p:txBody>
            <a:bodyPr wrap="square" lIns="33866" tIns="33866" rIns="33866" bIns="33866" numCol="1" anchor="ctr">
              <a:noAutofit/>
            </a:bodyPr>
            <a:lstStyle/>
            <a:p>
              <a:pPr lvl="0" algn="ctr"/>
              <a:r>
                <a:rPr lang="en-US"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rPr>
                <a:t>3</a:t>
              </a:r>
              <a:endParaRPr sz="4000" dirty="0">
                <a:solidFill>
                  <a:schemeClr val="bg1"/>
                </a:solidFill>
                <a:latin typeface="Cambria" panose="02040503050406030204" pitchFamily="18" charset="0"/>
                <a:ea typeface="Cambria" panose="02040503050406030204" pitchFamily="18" charset="0"/>
                <a:sym typeface="字魂17号-萌趣果冻体" panose="02000000000000000000" pitchFamily="2" charset="-122"/>
              </a:endParaRPr>
            </a:p>
          </p:txBody>
        </p:sp>
      </p:grpSp>
    </p:spTree>
    <p:extLst>
      <p:ext uri="{BB962C8B-B14F-4D97-AF65-F5344CB8AC3E}">
        <p14:creationId xmlns:p14="http://schemas.microsoft.com/office/powerpoint/2010/main" val="53039934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1961495" cy="6728341"/>
          </a:xfrm>
          <a:prstGeom prst="rect">
            <a:avLst/>
          </a:prstGeom>
        </p:spPr>
      </p:pic>
    </p:spTree>
    <p:extLst>
      <p:ext uri="{BB962C8B-B14F-4D97-AF65-F5344CB8AC3E}">
        <p14:creationId xmlns:p14="http://schemas.microsoft.com/office/powerpoint/2010/main" val="311218485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81" y="709399"/>
            <a:ext cx="12349113" cy="3785652"/>
          </a:xfrm>
          <a:prstGeom prst="rect">
            <a:avLst/>
          </a:prstGeom>
          <a:solidFill>
            <a:schemeClr val="accent6">
              <a:lumMod val="20000"/>
              <a:lumOff val="80000"/>
            </a:schemeClr>
          </a:solidFill>
        </p:spPr>
        <p:txBody>
          <a:bodyPr wrap="square">
            <a:spAutoFit/>
          </a:bodyPr>
          <a:lstStyle/>
          <a:p>
            <a:r>
              <a:rPr lang="en-GB" sz="4400" dirty="0" smtClean="0">
                <a:latin typeface="Cambria" panose="02040503050406030204" pitchFamily="18" charset="0"/>
                <a:ea typeface="Cambria" panose="02040503050406030204" pitchFamily="18" charset="0"/>
                <a:cs typeface="Times New Roman" panose="02020603050405020304" pitchFamily="18" charset="0"/>
              </a:rPr>
              <a:t>   </a:t>
            </a:r>
            <a:r>
              <a:rPr lang="en-VN" sz="4800" dirty="0" smtClean="0">
                <a:latin typeface="Cambria" panose="02040503050406030204" pitchFamily="18" charset="0"/>
                <a:ea typeface="Cambria" panose="02040503050406030204" pitchFamily="18" charset="0"/>
                <a:cs typeface="Times New Roman" panose="02020603050405020304" pitchFamily="18" charset="0"/>
              </a:rPr>
              <a:t>Kiến </a:t>
            </a:r>
            <a:r>
              <a:rPr lang="en-VN" sz="4800" dirty="0">
                <a:latin typeface="Cambria" panose="02040503050406030204" pitchFamily="18" charset="0"/>
                <a:ea typeface="Cambria" panose="02040503050406030204" pitchFamily="18" charset="0"/>
                <a:cs typeface="Times New Roman" panose="02020603050405020304" pitchFamily="18" charset="0"/>
              </a:rPr>
              <a:t>là bạn thân của sóc. Hằng ngày, hai bạn thường rủ nhau đi học. Thế rồi nhà kiến chuyển đến một khu rừng khác. Lúc chia tay, kiến rất buồn. Kiến nói:“ Cậu phải thường xuyên nhớ tớ đấy.”. Sóc gật đầu nhận lời.</a:t>
            </a:r>
          </a:p>
        </p:txBody>
      </p:sp>
      <p:sp>
        <p:nvSpPr>
          <p:cNvPr id="3" name="Rectangle 2"/>
          <p:cNvSpPr/>
          <p:nvPr/>
        </p:nvSpPr>
        <p:spPr>
          <a:xfrm>
            <a:off x="4315044" y="105208"/>
            <a:ext cx="3222549" cy="707886"/>
          </a:xfrm>
          <a:prstGeom prst="rect">
            <a:avLst/>
          </a:prstGeom>
          <a:solidFill>
            <a:schemeClr val="accent4">
              <a:lumMod val="40000"/>
              <a:lumOff val="60000"/>
            </a:schemeClr>
          </a:solidFill>
        </p:spPr>
        <p:txBody>
          <a:bodyPr wrap="none">
            <a:spAutoFit/>
          </a:bodyPr>
          <a:lstStyle/>
          <a:p>
            <a:pPr algn="ctr"/>
            <a:r>
              <a:rPr lang="en-VN" sz="4000" b="1" dirty="0">
                <a:latin typeface="Cambria" panose="02040503050406030204" pitchFamily="18" charset="0"/>
                <a:ea typeface="Cambria" panose="02040503050406030204" pitchFamily="18" charset="0"/>
                <a:cs typeface="Times New Roman" panose="02020603050405020304" pitchFamily="18" charset="0"/>
              </a:rPr>
              <a:t>TỚ NHỚ CẬU</a:t>
            </a:r>
          </a:p>
        </p:txBody>
      </p:sp>
      <p:sp>
        <p:nvSpPr>
          <p:cNvPr id="4" name="Rounded Rectangle 3">
            <a:extLst>
              <a:ext uri="{FF2B5EF4-FFF2-40B4-BE49-F238E27FC236}">
                <a16:creationId xmlns:a16="http://schemas.microsoft.com/office/drawing/2014/main" id="{396519F4-F104-8846-8927-08A15201704D}"/>
              </a:ext>
            </a:extLst>
          </p:cNvPr>
          <p:cNvSpPr/>
          <p:nvPr/>
        </p:nvSpPr>
        <p:spPr>
          <a:xfrm>
            <a:off x="9427" y="4655307"/>
            <a:ext cx="12349113" cy="186278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smtClean="0">
                <a:solidFill>
                  <a:srgbClr val="FF0000"/>
                </a:solidFill>
                <a:latin typeface="Cambria" panose="02040503050406030204" pitchFamily="18" charset="0"/>
                <a:ea typeface="Cambria" panose="02040503050406030204" pitchFamily="18" charset="0"/>
              </a:rPr>
              <a:t>Câu</a:t>
            </a:r>
            <a:r>
              <a:rPr lang="en-US" sz="5400" dirty="0" smtClean="0">
                <a:solidFill>
                  <a:srgbClr val="FF0000"/>
                </a:solidFill>
                <a:latin typeface="Cambria" panose="02040503050406030204" pitchFamily="18" charset="0"/>
                <a:ea typeface="Cambria" panose="02040503050406030204" pitchFamily="18" charset="0"/>
              </a:rPr>
              <a:t> </a:t>
            </a:r>
            <a:r>
              <a:rPr lang="en-US" sz="5400" dirty="0" err="1" smtClean="0">
                <a:solidFill>
                  <a:srgbClr val="FF0000"/>
                </a:solidFill>
                <a:latin typeface="Cambria" panose="02040503050406030204" pitchFamily="18" charset="0"/>
                <a:ea typeface="Cambria" panose="02040503050406030204" pitchFamily="18" charset="0"/>
              </a:rPr>
              <a:t>hỏi</a:t>
            </a:r>
            <a:r>
              <a:rPr lang="en-US" sz="5400" dirty="0" smtClean="0">
                <a:solidFill>
                  <a:srgbClr val="FF0000"/>
                </a:solidFill>
                <a:latin typeface="Cambria" panose="02040503050406030204" pitchFamily="18" charset="0"/>
                <a:ea typeface="Cambria" panose="02040503050406030204" pitchFamily="18" charset="0"/>
              </a:rPr>
              <a:t> 1: </a:t>
            </a:r>
            <a:r>
              <a:rPr lang="en-US" sz="5400" dirty="0" err="1" smtClean="0">
                <a:solidFill>
                  <a:srgbClr val="FF0000"/>
                </a:solidFill>
                <a:effectLst/>
                <a:latin typeface="Cambria" panose="02040503050406030204" pitchFamily="18" charset="0"/>
                <a:ea typeface="Cambria" panose="02040503050406030204" pitchFamily="18" charset="0"/>
              </a:rPr>
              <a:t>Khi</a:t>
            </a:r>
            <a:r>
              <a:rPr lang="en-US" sz="5400" dirty="0" smtClean="0">
                <a:solidFill>
                  <a:srgbClr val="FF0000"/>
                </a:solidFill>
                <a:effectLst/>
                <a:latin typeface="Cambria" panose="02040503050406030204" pitchFamily="18" charset="0"/>
                <a:ea typeface="Cambria" panose="02040503050406030204" pitchFamily="18" charset="0"/>
              </a:rPr>
              <a:t> </a:t>
            </a:r>
            <a:r>
              <a:rPr lang="en-US" sz="5400" dirty="0">
                <a:solidFill>
                  <a:srgbClr val="FF0000"/>
                </a:solidFill>
                <a:effectLst/>
                <a:latin typeface="Cambria" panose="02040503050406030204" pitchFamily="18" charset="0"/>
                <a:ea typeface="Cambria" panose="02040503050406030204" pitchFamily="18" charset="0"/>
              </a:rPr>
              <a:t>chia </a:t>
            </a:r>
            <a:r>
              <a:rPr lang="en-US" sz="5400" dirty="0" err="1">
                <a:solidFill>
                  <a:srgbClr val="FF0000"/>
                </a:solidFill>
                <a:effectLst/>
                <a:latin typeface="Cambria" panose="02040503050406030204" pitchFamily="18" charset="0"/>
                <a:ea typeface="Cambria" panose="02040503050406030204" pitchFamily="18" charset="0"/>
              </a:rPr>
              <a:t>tay</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sóc</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a:solidFill>
                  <a:srgbClr val="FF0000"/>
                </a:solidFill>
                <a:effectLst/>
                <a:latin typeface="Cambria" panose="02040503050406030204" pitchFamily="18" charset="0"/>
                <a:ea typeface="Cambria" panose="02040503050406030204" pitchFamily="18" charset="0"/>
              </a:rPr>
              <a:t>kiến</a:t>
            </a:r>
            <a:r>
              <a:rPr lang="en-US" sz="5400" dirty="0">
                <a:solidFill>
                  <a:srgbClr val="FF0000"/>
                </a:solidFill>
                <a:effectLst/>
                <a:latin typeface="Cambria" panose="02040503050406030204" pitchFamily="18" charset="0"/>
                <a:ea typeface="Cambria" panose="02040503050406030204" pitchFamily="18" charset="0"/>
              </a:rPr>
              <a:t> </a:t>
            </a:r>
            <a:r>
              <a:rPr lang="en-US" sz="5400" dirty="0" err="1" smtClean="0">
                <a:solidFill>
                  <a:srgbClr val="FF0000"/>
                </a:solidFill>
                <a:latin typeface="Cambria" panose="02040503050406030204" pitchFamily="18" charset="0"/>
                <a:ea typeface="Cambria" panose="02040503050406030204" pitchFamily="18" charset="0"/>
              </a:rPr>
              <a:t>cảm</a:t>
            </a:r>
            <a:r>
              <a:rPr lang="en-US" sz="5400" dirty="0" smtClean="0">
                <a:solidFill>
                  <a:srgbClr val="FF0000"/>
                </a:solidFill>
                <a:latin typeface="Cambria" panose="02040503050406030204" pitchFamily="18" charset="0"/>
                <a:ea typeface="Cambria" panose="02040503050406030204" pitchFamily="18" charset="0"/>
              </a:rPr>
              <a:t> </a:t>
            </a:r>
            <a:r>
              <a:rPr lang="en-US" sz="5400" dirty="0" err="1" smtClean="0">
                <a:solidFill>
                  <a:srgbClr val="FF0000"/>
                </a:solidFill>
                <a:latin typeface="Cambria" panose="02040503050406030204" pitchFamily="18" charset="0"/>
                <a:ea typeface="Cambria" panose="02040503050406030204" pitchFamily="18" charset="0"/>
              </a:rPr>
              <a:t>thấy</a:t>
            </a:r>
            <a:r>
              <a:rPr lang="en-US" sz="5400" dirty="0" smtClean="0">
                <a:solidFill>
                  <a:srgbClr val="FF0000"/>
                </a:solidFill>
                <a:latin typeface="Cambria" panose="02040503050406030204" pitchFamily="18" charset="0"/>
                <a:ea typeface="Cambria" panose="02040503050406030204" pitchFamily="18" charset="0"/>
              </a:rPr>
              <a:t> </a:t>
            </a:r>
            <a:r>
              <a:rPr lang="en-US" sz="5400" dirty="0" err="1" smtClean="0">
                <a:solidFill>
                  <a:srgbClr val="FF0000"/>
                </a:solidFill>
                <a:latin typeface="Cambria" panose="02040503050406030204" pitchFamily="18" charset="0"/>
                <a:ea typeface="Cambria" panose="02040503050406030204" pitchFamily="18" charset="0"/>
              </a:rPr>
              <a:t>thế</a:t>
            </a:r>
            <a:r>
              <a:rPr lang="en-US" sz="5400" dirty="0" smtClean="0">
                <a:solidFill>
                  <a:srgbClr val="FF0000"/>
                </a:solidFill>
                <a:latin typeface="Cambria" panose="02040503050406030204" pitchFamily="18" charset="0"/>
                <a:ea typeface="Cambria" panose="02040503050406030204" pitchFamily="18" charset="0"/>
              </a:rPr>
              <a:t> </a:t>
            </a:r>
            <a:r>
              <a:rPr lang="en-US" sz="5400" dirty="0" err="1" smtClean="0">
                <a:solidFill>
                  <a:srgbClr val="FF0000"/>
                </a:solidFill>
                <a:latin typeface="Cambria" panose="02040503050406030204" pitchFamily="18" charset="0"/>
                <a:ea typeface="Cambria" panose="02040503050406030204" pitchFamily="18" charset="0"/>
              </a:rPr>
              <a:t>nào</a:t>
            </a:r>
            <a:r>
              <a:rPr lang="en-US" sz="5400" dirty="0" smtClean="0">
                <a:solidFill>
                  <a:srgbClr val="FF0000"/>
                </a:solidFill>
                <a:latin typeface="Cambria" panose="02040503050406030204" pitchFamily="18" charset="0"/>
                <a:ea typeface="Cambria" panose="02040503050406030204" pitchFamily="18" charset="0"/>
              </a:rPr>
              <a:t>?</a:t>
            </a:r>
            <a:r>
              <a:rPr lang="en-VN" sz="5400" dirty="0" smtClean="0">
                <a:solidFill>
                  <a:srgbClr val="FF0000"/>
                </a:solidFill>
                <a:effectLst/>
                <a:latin typeface="Cambria" panose="02040503050406030204" pitchFamily="18" charset="0"/>
                <a:ea typeface="Cambria" panose="02040503050406030204" pitchFamily="18" charset="0"/>
              </a:rPr>
              <a:t> </a:t>
            </a:r>
            <a:endParaRPr lang="en-VN" sz="5400" dirty="0">
              <a:solidFill>
                <a:srgbClr val="FF0000"/>
              </a:solidFill>
              <a:latin typeface="Cambria" panose="02040503050406030204" pitchFamily="18" charset="0"/>
              <a:ea typeface="Cambria" panose="02040503050406030204" pitchFamily="18" charset="0"/>
            </a:endParaRPr>
          </a:p>
        </p:txBody>
      </p:sp>
      <p:sp>
        <p:nvSpPr>
          <p:cNvPr id="5" name="Rectangle 4"/>
          <p:cNvSpPr/>
          <p:nvPr/>
        </p:nvSpPr>
        <p:spPr>
          <a:xfrm>
            <a:off x="9427" y="4647365"/>
            <a:ext cx="12349113" cy="187072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35291" y="5137608"/>
            <a:ext cx="11001080" cy="830997"/>
          </a:xfrm>
          <a:prstGeom prst="rect">
            <a:avLst/>
          </a:prstGeom>
          <a:noFill/>
        </p:spPr>
        <p:txBody>
          <a:bodyPr wrap="square" rtlCol="0">
            <a:spAutoFit/>
          </a:bodyPr>
          <a:lstStyle/>
          <a:p>
            <a:r>
              <a:rPr lang="en-GB" sz="4800" dirty="0" err="1" smtClean="0">
                <a:solidFill>
                  <a:srgbClr val="7030A0"/>
                </a:solidFill>
              </a:rPr>
              <a:t>Câu</a:t>
            </a:r>
            <a:r>
              <a:rPr lang="en-GB" sz="4800" dirty="0" smtClean="0">
                <a:solidFill>
                  <a:srgbClr val="7030A0"/>
                </a:solidFill>
              </a:rPr>
              <a:t> </a:t>
            </a:r>
            <a:r>
              <a:rPr lang="en-GB" sz="4800" dirty="0" err="1" smtClean="0">
                <a:solidFill>
                  <a:srgbClr val="7030A0"/>
                </a:solidFill>
              </a:rPr>
              <a:t>hỏi</a:t>
            </a:r>
            <a:r>
              <a:rPr lang="en-GB" sz="4800" dirty="0" smtClean="0">
                <a:solidFill>
                  <a:srgbClr val="7030A0"/>
                </a:solidFill>
              </a:rPr>
              <a:t> 2: </a:t>
            </a:r>
            <a:r>
              <a:rPr lang="en-GB" sz="4800" dirty="0" err="1" smtClean="0">
                <a:solidFill>
                  <a:srgbClr val="7030A0"/>
                </a:solidFill>
              </a:rPr>
              <a:t>Sóc</a:t>
            </a:r>
            <a:r>
              <a:rPr lang="en-GB" sz="4800" dirty="0" smtClean="0">
                <a:solidFill>
                  <a:srgbClr val="7030A0"/>
                </a:solidFill>
              </a:rPr>
              <a:t> </a:t>
            </a:r>
            <a:r>
              <a:rPr lang="en-GB" sz="4800" dirty="0" err="1" smtClean="0">
                <a:solidFill>
                  <a:srgbClr val="7030A0"/>
                </a:solidFill>
              </a:rPr>
              <a:t>đồng</a:t>
            </a:r>
            <a:r>
              <a:rPr lang="en-GB" sz="4800" dirty="0" smtClean="0">
                <a:solidFill>
                  <a:srgbClr val="7030A0"/>
                </a:solidFill>
              </a:rPr>
              <a:t> ý </a:t>
            </a:r>
            <a:r>
              <a:rPr lang="en-GB" sz="4800" dirty="0" err="1" smtClean="0">
                <a:solidFill>
                  <a:srgbClr val="7030A0"/>
                </a:solidFill>
              </a:rPr>
              <a:t>với</a:t>
            </a:r>
            <a:r>
              <a:rPr lang="en-GB" sz="4800" dirty="0" smtClean="0">
                <a:solidFill>
                  <a:srgbClr val="7030A0"/>
                </a:solidFill>
              </a:rPr>
              <a:t> </a:t>
            </a:r>
            <a:r>
              <a:rPr lang="en-GB" sz="4800" dirty="0" err="1" smtClean="0">
                <a:solidFill>
                  <a:srgbClr val="7030A0"/>
                </a:solidFill>
              </a:rPr>
              <a:t>kiến</a:t>
            </a:r>
            <a:r>
              <a:rPr lang="en-GB" sz="4800" dirty="0" smtClean="0">
                <a:solidFill>
                  <a:srgbClr val="7030A0"/>
                </a:solidFill>
              </a:rPr>
              <a:t> </a:t>
            </a:r>
            <a:r>
              <a:rPr lang="en-GB" sz="4800" dirty="0" err="1" smtClean="0">
                <a:solidFill>
                  <a:srgbClr val="7030A0"/>
                </a:solidFill>
              </a:rPr>
              <a:t>điều</a:t>
            </a:r>
            <a:r>
              <a:rPr lang="en-GB" sz="4800" dirty="0" smtClean="0">
                <a:solidFill>
                  <a:srgbClr val="7030A0"/>
                </a:solidFill>
              </a:rPr>
              <a:t> </a:t>
            </a:r>
            <a:r>
              <a:rPr lang="en-GB" sz="4800" dirty="0" err="1" smtClean="0">
                <a:solidFill>
                  <a:srgbClr val="7030A0"/>
                </a:solidFill>
              </a:rPr>
              <a:t>gì</a:t>
            </a:r>
            <a:r>
              <a:rPr lang="en-GB" sz="4800" dirty="0" smtClean="0">
                <a:solidFill>
                  <a:srgbClr val="7030A0"/>
                </a:solidFill>
              </a:rPr>
              <a:t>?</a:t>
            </a:r>
            <a:endParaRPr lang="en-US" sz="4800" dirty="0">
              <a:solidFill>
                <a:srgbClr val="7030A0"/>
              </a:solidFill>
            </a:endParaRPr>
          </a:p>
        </p:txBody>
      </p:sp>
    </p:spTree>
    <p:extLst>
      <p:ext uri="{BB962C8B-B14F-4D97-AF65-F5344CB8AC3E}">
        <p14:creationId xmlns:p14="http://schemas.microsoft.com/office/powerpoint/2010/main" val="30149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6CD2B-F171-95A5-446E-3500978A4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5984141117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199"/>
            <a:ext cx="12192000" cy="6858000"/>
          </a:xfrm>
          <a:prstGeom prst="rect">
            <a:avLst/>
          </a:prstGeom>
        </p:spPr>
      </p:pic>
    </p:spTree>
    <p:extLst>
      <p:ext uri="{BB962C8B-B14F-4D97-AF65-F5344CB8AC3E}">
        <p14:creationId xmlns:p14="http://schemas.microsoft.com/office/powerpoint/2010/main" val="3449491888"/>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15044" y="105208"/>
            <a:ext cx="3222549" cy="707886"/>
          </a:xfrm>
          <a:prstGeom prst="rect">
            <a:avLst/>
          </a:prstGeom>
          <a:solidFill>
            <a:schemeClr val="accent4">
              <a:lumMod val="40000"/>
              <a:lumOff val="60000"/>
            </a:schemeClr>
          </a:solidFill>
        </p:spPr>
        <p:txBody>
          <a:bodyPr wrap="none">
            <a:spAutoFit/>
          </a:bodyPr>
          <a:lstStyle/>
          <a:p>
            <a:pPr algn="ctr"/>
            <a:r>
              <a:rPr lang="en-VN" sz="4000" b="1" dirty="0">
                <a:latin typeface="Cambria" panose="02040503050406030204" pitchFamily="18" charset="0"/>
                <a:ea typeface="Cambria" panose="02040503050406030204" pitchFamily="18" charset="0"/>
                <a:cs typeface="Times New Roman" panose="02020603050405020304" pitchFamily="18" charset="0"/>
              </a:rPr>
              <a:t>TỚ NHỚ CẬU</a:t>
            </a:r>
          </a:p>
        </p:txBody>
      </p:sp>
      <p:sp>
        <p:nvSpPr>
          <p:cNvPr id="3" name="Rectangle 2"/>
          <p:cNvSpPr/>
          <p:nvPr/>
        </p:nvSpPr>
        <p:spPr>
          <a:xfrm>
            <a:off x="0" y="813094"/>
            <a:ext cx="12386820" cy="3662541"/>
          </a:xfrm>
          <a:prstGeom prst="rect">
            <a:avLst/>
          </a:prstGeom>
          <a:solidFill>
            <a:schemeClr val="accent6">
              <a:lumMod val="20000"/>
              <a:lumOff val="80000"/>
            </a:schemeClr>
          </a:solidFill>
        </p:spPr>
        <p:txBody>
          <a:bodyPr wrap="square">
            <a:spAutoFit/>
          </a:bodyPr>
          <a:lstStyle/>
          <a:p>
            <a:r>
              <a:rPr lang="en-GB" sz="4800" dirty="0" smtClean="0">
                <a:latin typeface="Cambria" panose="02040503050406030204" pitchFamily="18" charset="0"/>
                <a:ea typeface="Cambria" panose="02040503050406030204" pitchFamily="18" charset="0"/>
                <a:cs typeface="Times New Roman" panose="02020603050405020304" pitchFamily="18" charset="0"/>
              </a:rPr>
              <a:t>     </a:t>
            </a:r>
            <a:r>
              <a:rPr lang="en-VN" sz="4600" dirty="0" smtClean="0">
                <a:latin typeface="Cambria" panose="02040503050406030204" pitchFamily="18" charset="0"/>
                <a:ea typeface="Cambria" panose="02040503050406030204" pitchFamily="18" charset="0"/>
                <a:cs typeface="Times New Roman" panose="02020603050405020304" pitchFamily="18" charset="0"/>
              </a:rPr>
              <a:t>Một </a:t>
            </a:r>
            <a:r>
              <a:rPr lang="en-VN" sz="4600" dirty="0">
                <a:latin typeface="Cambria" panose="02040503050406030204" pitchFamily="18" charset="0"/>
                <a:ea typeface="Cambria" panose="02040503050406030204" pitchFamily="18" charset="0"/>
                <a:cs typeface="Times New Roman" panose="02020603050405020304" pitchFamily="18" charset="0"/>
              </a:rPr>
              <a:t>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p:txBody>
      </p:sp>
      <p:sp>
        <p:nvSpPr>
          <p:cNvPr id="5" name="TextBox 4"/>
          <p:cNvSpPr txBox="1"/>
          <p:nvPr/>
        </p:nvSpPr>
        <p:spPr>
          <a:xfrm>
            <a:off x="0" y="4732159"/>
            <a:ext cx="12386820" cy="1508105"/>
          </a:xfrm>
          <a:prstGeom prst="rect">
            <a:avLst/>
          </a:prstGeom>
          <a:solidFill>
            <a:schemeClr val="accent4">
              <a:lumMod val="20000"/>
              <a:lumOff val="80000"/>
            </a:schemeClr>
          </a:solidFill>
        </p:spPr>
        <p:txBody>
          <a:bodyPr wrap="square" rtlCol="0">
            <a:spAutoFit/>
          </a:bodyPr>
          <a:lstStyle/>
          <a:p>
            <a:r>
              <a:rPr lang="en-GB" sz="4600" dirty="0" err="1" smtClean="0">
                <a:solidFill>
                  <a:srgbClr val="FF0000"/>
                </a:solidFill>
              </a:rPr>
              <a:t>Câu</a:t>
            </a:r>
            <a:r>
              <a:rPr lang="en-GB" sz="4600" dirty="0" smtClean="0">
                <a:solidFill>
                  <a:srgbClr val="FF0000"/>
                </a:solidFill>
              </a:rPr>
              <a:t> </a:t>
            </a:r>
            <a:r>
              <a:rPr lang="en-GB" sz="4600" dirty="0" err="1" smtClean="0">
                <a:solidFill>
                  <a:srgbClr val="FF0000"/>
                </a:solidFill>
              </a:rPr>
              <a:t>hỏi</a:t>
            </a:r>
            <a:r>
              <a:rPr lang="en-GB" sz="4600" dirty="0" smtClean="0">
                <a:solidFill>
                  <a:srgbClr val="FF0000"/>
                </a:solidFill>
              </a:rPr>
              <a:t> 3: </a:t>
            </a:r>
            <a:r>
              <a:rPr lang="en-GB" sz="4600" dirty="0" err="1" smtClean="0">
                <a:solidFill>
                  <a:srgbClr val="FF0000"/>
                </a:solidFill>
              </a:rPr>
              <a:t>Sóc</a:t>
            </a:r>
            <a:r>
              <a:rPr lang="en-GB" sz="4600" dirty="0" smtClean="0">
                <a:solidFill>
                  <a:srgbClr val="FF0000"/>
                </a:solidFill>
              </a:rPr>
              <a:t> </a:t>
            </a:r>
            <a:r>
              <a:rPr lang="en-GB" sz="4600" dirty="0" err="1" smtClean="0">
                <a:solidFill>
                  <a:srgbClr val="FF0000"/>
                </a:solidFill>
              </a:rPr>
              <a:t>đã</a:t>
            </a:r>
            <a:r>
              <a:rPr lang="en-GB" sz="4600" dirty="0" smtClean="0">
                <a:solidFill>
                  <a:srgbClr val="FF0000"/>
                </a:solidFill>
              </a:rPr>
              <a:t> </a:t>
            </a:r>
            <a:r>
              <a:rPr lang="en-GB" sz="4600" dirty="0" err="1" smtClean="0">
                <a:solidFill>
                  <a:srgbClr val="FF0000"/>
                </a:solidFill>
              </a:rPr>
              <a:t>làm</a:t>
            </a:r>
            <a:r>
              <a:rPr lang="en-GB" sz="4600" dirty="0" smtClean="0">
                <a:solidFill>
                  <a:srgbClr val="FF0000"/>
                </a:solidFill>
              </a:rPr>
              <a:t> </a:t>
            </a:r>
            <a:r>
              <a:rPr lang="en-GB" sz="4600" dirty="0" err="1" smtClean="0">
                <a:solidFill>
                  <a:srgbClr val="FF0000"/>
                </a:solidFill>
              </a:rPr>
              <a:t>gì</a:t>
            </a:r>
            <a:r>
              <a:rPr lang="en-GB" sz="4600" dirty="0" smtClean="0">
                <a:solidFill>
                  <a:srgbClr val="FF0000"/>
                </a:solidFill>
              </a:rPr>
              <a:t> </a:t>
            </a:r>
            <a:r>
              <a:rPr lang="en-GB" sz="4600" dirty="0" err="1" smtClean="0">
                <a:solidFill>
                  <a:srgbClr val="FF0000"/>
                </a:solidFill>
              </a:rPr>
              <a:t>để</a:t>
            </a:r>
            <a:r>
              <a:rPr lang="en-GB" sz="4600" dirty="0" smtClean="0">
                <a:solidFill>
                  <a:srgbClr val="FF0000"/>
                </a:solidFill>
              </a:rPr>
              <a:t> </a:t>
            </a:r>
            <a:r>
              <a:rPr lang="en-GB" sz="4600" dirty="0" err="1" smtClean="0">
                <a:solidFill>
                  <a:srgbClr val="FF0000"/>
                </a:solidFill>
              </a:rPr>
              <a:t>giữ</a:t>
            </a:r>
            <a:r>
              <a:rPr lang="en-GB" sz="4600" dirty="0" smtClean="0">
                <a:solidFill>
                  <a:srgbClr val="FF0000"/>
                </a:solidFill>
              </a:rPr>
              <a:t> </a:t>
            </a:r>
            <a:r>
              <a:rPr lang="en-GB" sz="4600" dirty="0" err="1" smtClean="0">
                <a:solidFill>
                  <a:srgbClr val="FF0000"/>
                </a:solidFill>
              </a:rPr>
              <a:t>lời</a:t>
            </a:r>
            <a:r>
              <a:rPr lang="en-GB" sz="4600" dirty="0" smtClean="0">
                <a:solidFill>
                  <a:srgbClr val="FF0000"/>
                </a:solidFill>
              </a:rPr>
              <a:t> </a:t>
            </a:r>
            <a:r>
              <a:rPr lang="en-GB" sz="4600" dirty="0" err="1" smtClean="0">
                <a:solidFill>
                  <a:srgbClr val="FF0000"/>
                </a:solidFill>
              </a:rPr>
              <a:t>hứa</a:t>
            </a:r>
            <a:r>
              <a:rPr lang="en-GB" sz="4600" dirty="0" smtClean="0">
                <a:solidFill>
                  <a:srgbClr val="FF0000"/>
                </a:solidFill>
              </a:rPr>
              <a:t> </a:t>
            </a:r>
            <a:r>
              <a:rPr lang="en-GB" sz="4600" dirty="0" err="1" smtClean="0">
                <a:solidFill>
                  <a:srgbClr val="FF0000"/>
                </a:solidFill>
              </a:rPr>
              <a:t>với</a:t>
            </a:r>
            <a:r>
              <a:rPr lang="en-GB" sz="4600" dirty="0" smtClean="0">
                <a:solidFill>
                  <a:srgbClr val="FF0000"/>
                </a:solidFill>
              </a:rPr>
              <a:t> </a:t>
            </a:r>
            <a:r>
              <a:rPr lang="en-GB" sz="4600" dirty="0" err="1" smtClean="0">
                <a:solidFill>
                  <a:srgbClr val="FF0000"/>
                </a:solidFill>
              </a:rPr>
              <a:t>kiến</a:t>
            </a:r>
            <a:r>
              <a:rPr lang="en-GB" sz="4600" dirty="0" smtClean="0">
                <a:solidFill>
                  <a:srgbClr val="FF0000"/>
                </a:solidFill>
              </a:rPr>
              <a:t>?</a:t>
            </a:r>
            <a:endParaRPr lang="en-US" sz="4600" dirty="0">
              <a:solidFill>
                <a:srgbClr val="FF0000"/>
              </a:solidFill>
            </a:endParaRPr>
          </a:p>
        </p:txBody>
      </p:sp>
    </p:spTree>
    <p:extLst>
      <p:ext uri="{BB962C8B-B14F-4D97-AF65-F5344CB8AC3E}">
        <p14:creationId xmlns:p14="http://schemas.microsoft.com/office/powerpoint/2010/main" val="1621511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7375338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81" y="709399"/>
            <a:ext cx="12349113" cy="4647426"/>
          </a:xfrm>
          <a:prstGeom prst="rect">
            <a:avLst/>
          </a:prstGeom>
          <a:solidFill>
            <a:schemeClr val="accent6">
              <a:lumMod val="20000"/>
              <a:lumOff val="80000"/>
            </a:schemeClr>
          </a:solidFill>
        </p:spPr>
        <p:txBody>
          <a:bodyPr wrap="square">
            <a:spAutoFit/>
          </a:bodyPr>
          <a:lstStyle/>
          <a:p>
            <a:r>
              <a:rPr lang="en-GB" sz="4400" dirty="0" smtClean="0">
                <a:latin typeface="Cambria" panose="02040503050406030204" pitchFamily="18" charset="0"/>
                <a:ea typeface="Cambria" panose="02040503050406030204" pitchFamily="18" charset="0"/>
                <a:cs typeface="Times New Roman" panose="02020603050405020304" pitchFamily="18" charset="0"/>
              </a:rPr>
              <a:t>  </a:t>
            </a:r>
            <a:r>
              <a:rPr lang="en-VN" sz="3600" dirty="0" smtClean="0">
                <a:latin typeface="Cambria" panose="02040503050406030204" pitchFamily="18" charset="0"/>
                <a:ea typeface="Cambria" panose="02040503050406030204" pitchFamily="18" charset="0"/>
                <a:cs typeface="Times New Roman" panose="02020603050405020304" pitchFamily="18" charset="0"/>
              </a:rPr>
              <a:t>Hôm </a:t>
            </a:r>
            <a:r>
              <a:rPr lang="en-VN" sz="3600" dirty="0">
                <a:latin typeface="Cambria" panose="02040503050406030204" pitchFamily="18" charset="0"/>
                <a:ea typeface="Cambria" panose="02040503050406030204" pitchFamily="18" charset="0"/>
                <a:cs typeface="Times New Roman" panose="02020603050405020304" pitchFamily="18" charset="0"/>
              </a:rPr>
              <a:t>sau, kiến ngồi bên thềm và viết thư cho sóc. Kiến không biết làm sao cho sóc biết mình rất nhớ bạn. Cậu viết: “Chào sóc!”. Nhưng kiến không định chào sóc. C</a:t>
            </a:r>
            <a:r>
              <a:rPr lang="en-US" sz="3600" dirty="0">
                <a:latin typeface="Cambria" panose="02040503050406030204" pitchFamily="18" charset="0"/>
                <a:ea typeface="Cambria" panose="02040503050406030204" pitchFamily="18" charset="0"/>
                <a:cs typeface="Times New Roman" panose="02020603050405020304" pitchFamily="18" charset="0"/>
              </a:rPr>
              <a:t>ậ</a:t>
            </a:r>
            <a:r>
              <a:rPr lang="en-VN" sz="3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3600" dirty="0">
                <a:latin typeface="Cambria" panose="02040503050406030204" pitchFamily="18" charset="0"/>
                <a:ea typeface="Cambria" panose="02040503050406030204" pitchFamily="18" charset="0"/>
                <a:cs typeface="Times New Roman" panose="02020603050405020304" pitchFamily="18" charset="0"/>
              </a:rPr>
              <a:t>m</a:t>
            </a:r>
            <a:r>
              <a:rPr lang="en-VN" sz="3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3600" dirty="0">
                <a:latin typeface="Cambria" panose="02040503050406030204" pitchFamily="18" charset="0"/>
                <a:ea typeface="Cambria" panose="02040503050406030204" pitchFamily="18" charset="0"/>
                <a:cs typeface="Times New Roman" panose="02020603050405020304" pitchFamily="18" charset="0"/>
              </a:rPr>
            </a:br>
            <a:r>
              <a:rPr lang="en-VN" sz="3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3" name="Rectangle 2"/>
          <p:cNvSpPr/>
          <p:nvPr/>
        </p:nvSpPr>
        <p:spPr>
          <a:xfrm>
            <a:off x="4315044" y="105208"/>
            <a:ext cx="3222549" cy="707886"/>
          </a:xfrm>
          <a:prstGeom prst="rect">
            <a:avLst/>
          </a:prstGeom>
          <a:solidFill>
            <a:schemeClr val="accent4">
              <a:lumMod val="40000"/>
              <a:lumOff val="60000"/>
            </a:schemeClr>
          </a:solidFill>
        </p:spPr>
        <p:txBody>
          <a:bodyPr wrap="none">
            <a:spAutoFit/>
          </a:bodyPr>
          <a:lstStyle/>
          <a:p>
            <a:pPr algn="ctr"/>
            <a:r>
              <a:rPr lang="en-VN" sz="4000" b="1" dirty="0">
                <a:latin typeface="Cambria" panose="02040503050406030204" pitchFamily="18" charset="0"/>
                <a:ea typeface="Cambria" panose="02040503050406030204" pitchFamily="18" charset="0"/>
                <a:cs typeface="Times New Roman" panose="02020603050405020304" pitchFamily="18" charset="0"/>
              </a:rPr>
              <a:t>TỚ NHỚ CẬU</a:t>
            </a:r>
          </a:p>
        </p:txBody>
      </p:sp>
      <p:sp>
        <p:nvSpPr>
          <p:cNvPr id="4" name="Rounded Rectangle 3">
            <a:extLst>
              <a:ext uri="{FF2B5EF4-FFF2-40B4-BE49-F238E27FC236}">
                <a16:creationId xmlns:a16="http://schemas.microsoft.com/office/drawing/2014/main" id="{396519F4-F104-8846-8927-08A15201704D}"/>
              </a:ext>
            </a:extLst>
          </p:cNvPr>
          <p:cNvSpPr/>
          <p:nvPr/>
        </p:nvSpPr>
        <p:spPr>
          <a:xfrm>
            <a:off x="-75413" y="5479373"/>
            <a:ext cx="12239133" cy="1709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F0000"/>
                </a:solidFill>
                <a:latin typeface="Cambria" panose="02040503050406030204" pitchFamily="18" charset="0"/>
                <a:ea typeface="Cambria" panose="02040503050406030204" pitchFamily="18" charset="0"/>
              </a:rPr>
              <a:t>Câu</a:t>
            </a:r>
            <a:r>
              <a:rPr lang="en-US" sz="4000" dirty="0" smtClean="0">
                <a:solidFill>
                  <a:srgbClr val="FF0000"/>
                </a:solidFill>
                <a:latin typeface="Cambria" panose="02040503050406030204" pitchFamily="18" charset="0"/>
                <a:ea typeface="Cambria" panose="02040503050406030204" pitchFamily="18" charset="0"/>
              </a:rPr>
              <a:t> </a:t>
            </a:r>
            <a:r>
              <a:rPr lang="en-US" sz="4000" dirty="0" err="1" smtClean="0">
                <a:solidFill>
                  <a:srgbClr val="FF0000"/>
                </a:solidFill>
                <a:latin typeface="Cambria" panose="02040503050406030204" pitchFamily="18" charset="0"/>
                <a:ea typeface="Cambria" panose="02040503050406030204" pitchFamily="18" charset="0"/>
              </a:rPr>
              <a:t>hỏi</a:t>
            </a:r>
            <a:r>
              <a:rPr lang="en-US" sz="4000" dirty="0" smtClean="0">
                <a:solidFill>
                  <a:srgbClr val="FF0000"/>
                </a:solidFill>
                <a:latin typeface="Cambria" panose="02040503050406030204" pitchFamily="18" charset="0"/>
                <a:ea typeface="Cambria" panose="02040503050406030204" pitchFamily="18" charset="0"/>
              </a:rPr>
              <a:t> 4 </a:t>
            </a:r>
            <a:r>
              <a:rPr lang="en-GB" sz="4000" dirty="0">
                <a:solidFill>
                  <a:srgbClr val="FF0000"/>
                </a:solidFill>
              </a:rPr>
              <a:t>: </a:t>
            </a:r>
            <a:r>
              <a:rPr lang="en-GB" sz="4000" dirty="0" err="1">
                <a:solidFill>
                  <a:srgbClr val="FF0000"/>
                </a:solidFill>
              </a:rPr>
              <a:t>Vì</a:t>
            </a:r>
            <a:r>
              <a:rPr lang="en-GB" sz="4000" dirty="0">
                <a:solidFill>
                  <a:srgbClr val="FF0000"/>
                </a:solidFill>
              </a:rPr>
              <a:t> </a:t>
            </a:r>
            <a:r>
              <a:rPr lang="en-GB" sz="4000" dirty="0" err="1">
                <a:solidFill>
                  <a:srgbClr val="FF0000"/>
                </a:solidFill>
              </a:rPr>
              <a:t>sao</a:t>
            </a:r>
            <a:r>
              <a:rPr lang="en-GB" sz="4000" dirty="0">
                <a:solidFill>
                  <a:srgbClr val="FF0000"/>
                </a:solidFill>
              </a:rPr>
              <a:t> </a:t>
            </a:r>
            <a:r>
              <a:rPr lang="en-GB" sz="4000" dirty="0" err="1">
                <a:solidFill>
                  <a:srgbClr val="FF0000"/>
                </a:solidFill>
              </a:rPr>
              <a:t>kiến</a:t>
            </a:r>
            <a:r>
              <a:rPr lang="en-GB" sz="4000" dirty="0">
                <a:solidFill>
                  <a:srgbClr val="FF0000"/>
                </a:solidFill>
              </a:rPr>
              <a:t> </a:t>
            </a:r>
            <a:r>
              <a:rPr lang="en-GB" sz="4000" dirty="0" err="1">
                <a:solidFill>
                  <a:srgbClr val="FF0000"/>
                </a:solidFill>
              </a:rPr>
              <a:t>phải</a:t>
            </a:r>
            <a:r>
              <a:rPr lang="en-GB" sz="4000" dirty="0">
                <a:solidFill>
                  <a:srgbClr val="FF0000"/>
                </a:solidFill>
              </a:rPr>
              <a:t> </a:t>
            </a:r>
            <a:r>
              <a:rPr lang="en-GB" sz="4000" dirty="0" err="1">
                <a:solidFill>
                  <a:srgbClr val="FF0000"/>
                </a:solidFill>
              </a:rPr>
              <a:t>viết</a:t>
            </a:r>
            <a:r>
              <a:rPr lang="en-GB" sz="4000" dirty="0">
                <a:solidFill>
                  <a:srgbClr val="FF0000"/>
                </a:solidFill>
              </a:rPr>
              <a:t> </a:t>
            </a:r>
            <a:r>
              <a:rPr lang="en-GB" sz="4000" dirty="0" err="1">
                <a:solidFill>
                  <a:srgbClr val="FF0000"/>
                </a:solidFill>
              </a:rPr>
              <a:t>đi</a:t>
            </a:r>
            <a:r>
              <a:rPr lang="en-GB" sz="4000" dirty="0">
                <a:solidFill>
                  <a:srgbClr val="FF0000"/>
                </a:solidFill>
              </a:rPr>
              <a:t> </a:t>
            </a:r>
            <a:r>
              <a:rPr lang="en-GB" sz="4000" dirty="0" err="1">
                <a:solidFill>
                  <a:srgbClr val="FF0000"/>
                </a:solidFill>
              </a:rPr>
              <a:t>viết</a:t>
            </a:r>
            <a:r>
              <a:rPr lang="en-GB" sz="4000" dirty="0">
                <a:solidFill>
                  <a:srgbClr val="FF0000"/>
                </a:solidFill>
              </a:rPr>
              <a:t> </a:t>
            </a:r>
            <a:r>
              <a:rPr lang="en-GB" sz="4000" dirty="0" err="1">
                <a:solidFill>
                  <a:srgbClr val="FF0000"/>
                </a:solidFill>
              </a:rPr>
              <a:t>lại</a:t>
            </a:r>
            <a:r>
              <a:rPr lang="en-GB" sz="4000" dirty="0">
                <a:solidFill>
                  <a:srgbClr val="FF0000"/>
                </a:solidFill>
              </a:rPr>
              <a:t> </a:t>
            </a:r>
            <a:r>
              <a:rPr lang="en-GB" sz="4000" dirty="0" err="1">
                <a:solidFill>
                  <a:srgbClr val="FF0000"/>
                </a:solidFill>
              </a:rPr>
              <a:t>nhiều</a:t>
            </a:r>
            <a:r>
              <a:rPr lang="en-GB" sz="4000" dirty="0">
                <a:solidFill>
                  <a:srgbClr val="FF0000"/>
                </a:solidFill>
              </a:rPr>
              <a:t> </a:t>
            </a:r>
            <a:r>
              <a:rPr lang="en-GB" sz="4000" dirty="0" err="1">
                <a:solidFill>
                  <a:srgbClr val="FF0000"/>
                </a:solidFill>
              </a:rPr>
              <a:t>lần</a:t>
            </a:r>
            <a:r>
              <a:rPr lang="en-GB" sz="4000" dirty="0">
                <a:solidFill>
                  <a:srgbClr val="FF0000"/>
                </a:solidFill>
              </a:rPr>
              <a:t> </a:t>
            </a:r>
            <a:r>
              <a:rPr lang="en-GB" sz="4000" dirty="0" err="1">
                <a:solidFill>
                  <a:srgbClr val="FF0000"/>
                </a:solidFill>
              </a:rPr>
              <a:t>lá</a:t>
            </a:r>
            <a:r>
              <a:rPr lang="en-GB" sz="4000" dirty="0">
                <a:solidFill>
                  <a:srgbClr val="FF0000"/>
                </a:solidFill>
              </a:rPr>
              <a:t> </a:t>
            </a:r>
            <a:r>
              <a:rPr lang="en-GB" sz="4000" dirty="0" err="1">
                <a:solidFill>
                  <a:srgbClr val="FF0000"/>
                </a:solidFill>
              </a:rPr>
              <a:t>thư</a:t>
            </a:r>
            <a:r>
              <a:rPr lang="en-GB" sz="4000" dirty="0">
                <a:solidFill>
                  <a:srgbClr val="FF0000"/>
                </a:solidFill>
              </a:rPr>
              <a:t> </a:t>
            </a:r>
            <a:r>
              <a:rPr lang="en-GB" sz="4000" dirty="0" err="1">
                <a:solidFill>
                  <a:srgbClr val="FF0000"/>
                </a:solidFill>
              </a:rPr>
              <a:t>gửi</a:t>
            </a:r>
            <a:r>
              <a:rPr lang="en-GB" sz="4000" dirty="0">
                <a:solidFill>
                  <a:srgbClr val="FF0000"/>
                </a:solidFill>
              </a:rPr>
              <a:t> </a:t>
            </a:r>
            <a:r>
              <a:rPr lang="en-GB" sz="4000" dirty="0" err="1">
                <a:solidFill>
                  <a:srgbClr val="FF0000"/>
                </a:solidFill>
              </a:rPr>
              <a:t>sóc</a:t>
            </a:r>
            <a:r>
              <a:rPr lang="en-GB" sz="4000" dirty="0">
                <a:solidFill>
                  <a:srgbClr val="FF0000"/>
                </a:solidFill>
              </a:rPr>
              <a:t>?</a:t>
            </a:r>
            <a:endParaRPr lang="en-US" sz="4000" dirty="0">
              <a:solidFill>
                <a:srgbClr val="FF0000"/>
              </a:solidFill>
            </a:endParaRPr>
          </a:p>
          <a:p>
            <a:pPr algn="ctr"/>
            <a:r>
              <a:rPr lang="en-US" sz="4000" dirty="0" smtClean="0">
                <a:solidFill>
                  <a:srgbClr val="FF0000"/>
                </a:solidFill>
                <a:latin typeface="Cambria" panose="02040503050406030204" pitchFamily="18" charset="0"/>
                <a:ea typeface="Cambria" panose="02040503050406030204" pitchFamily="18" charset="0"/>
              </a:rPr>
              <a:t> </a:t>
            </a:r>
            <a:endParaRPr lang="en-VN"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869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0 seconds timer -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403" y="-159667"/>
            <a:ext cx="12475851" cy="7017667"/>
          </a:xfrm>
          <a:prstGeom prst="rect">
            <a:avLst/>
          </a:prstGeom>
        </p:spPr>
      </p:pic>
    </p:spTree>
    <p:extLst>
      <p:ext uri="{BB962C8B-B14F-4D97-AF65-F5344CB8AC3E}">
        <p14:creationId xmlns:p14="http://schemas.microsoft.com/office/powerpoint/2010/main" val="2242591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81" y="709399"/>
            <a:ext cx="12349113" cy="4647426"/>
          </a:xfrm>
          <a:prstGeom prst="rect">
            <a:avLst/>
          </a:prstGeom>
          <a:solidFill>
            <a:schemeClr val="accent6">
              <a:lumMod val="20000"/>
              <a:lumOff val="80000"/>
            </a:schemeClr>
          </a:solidFill>
        </p:spPr>
        <p:txBody>
          <a:bodyPr wrap="square">
            <a:spAutoFit/>
          </a:bodyPr>
          <a:lstStyle/>
          <a:p>
            <a:r>
              <a:rPr lang="en-GB" sz="4400" dirty="0" smtClean="0">
                <a:latin typeface="Cambria" panose="02040503050406030204" pitchFamily="18" charset="0"/>
                <a:ea typeface="Cambria" panose="02040503050406030204" pitchFamily="18" charset="0"/>
                <a:cs typeface="Times New Roman" panose="02020603050405020304" pitchFamily="18" charset="0"/>
              </a:rPr>
              <a:t>  </a:t>
            </a:r>
            <a:r>
              <a:rPr lang="en-VN" sz="3600" dirty="0" smtClean="0">
                <a:latin typeface="Cambria" panose="02040503050406030204" pitchFamily="18" charset="0"/>
                <a:ea typeface="Cambria" panose="02040503050406030204" pitchFamily="18" charset="0"/>
                <a:cs typeface="Times New Roman" panose="02020603050405020304" pitchFamily="18" charset="0"/>
              </a:rPr>
              <a:t>Hôm </a:t>
            </a:r>
            <a:r>
              <a:rPr lang="en-VN" sz="3600" dirty="0">
                <a:latin typeface="Cambria" panose="02040503050406030204" pitchFamily="18" charset="0"/>
                <a:ea typeface="Cambria" panose="02040503050406030204" pitchFamily="18" charset="0"/>
                <a:cs typeface="Times New Roman" panose="02020603050405020304" pitchFamily="18" charset="0"/>
              </a:rPr>
              <a:t>sau, kiến ngồi bên thềm và viết thư cho sóc. Kiến không biết làm sao cho sóc biết mình rất nhớ bạn. Cậu viết: “Chào sóc!”. Nhưng kiến không định chào sóc. C</a:t>
            </a:r>
            <a:r>
              <a:rPr lang="en-US" sz="3600" dirty="0">
                <a:latin typeface="Cambria" panose="02040503050406030204" pitchFamily="18" charset="0"/>
                <a:ea typeface="Cambria" panose="02040503050406030204" pitchFamily="18" charset="0"/>
                <a:cs typeface="Times New Roman" panose="02020603050405020304" pitchFamily="18" charset="0"/>
              </a:rPr>
              <a:t>ậ</a:t>
            </a:r>
            <a:r>
              <a:rPr lang="en-VN" sz="3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3600" dirty="0">
                <a:latin typeface="Cambria" panose="02040503050406030204" pitchFamily="18" charset="0"/>
                <a:ea typeface="Cambria" panose="02040503050406030204" pitchFamily="18" charset="0"/>
                <a:cs typeface="Times New Roman" panose="02020603050405020304" pitchFamily="18" charset="0"/>
              </a:rPr>
              <a:t>m</a:t>
            </a:r>
            <a:r>
              <a:rPr lang="en-VN" sz="3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3600" dirty="0">
                <a:latin typeface="Cambria" panose="02040503050406030204" pitchFamily="18" charset="0"/>
                <a:ea typeface="Cambria" panose="02040503050406030204" pitchFamily="18" charset="0"/>
                <a:cs typeface="Times New Roman" panose="02020603050405020304" pitchFamily="18" charset="0"/>
              </a:rPr>
            </a:br>
            <a:r>
              <a:rPr lang="en-VN" sz="3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3" name="Rectangle 2"/>
          <p:cNvSpPr/>
          <p:nvPr/>
        </p:nvSpPr>
        <p:spPr>
          <a:xfrm>
            <a:off x="4315044" y="105208"/>
            <a:ext cx="3222549" cy="707886"/>
          </a:xfrm>
          <a:prstGeom prst="rect">
            <a:avLst/>
          </a:prstGeom>
          <a:solidFill>
            <a:schemeClr val="accent4">
              <a:lumMod val="40000"/>
              <a:lumOff val="60000"/>
            </a:schemeClr>
          </a:solidFill>
        </p:spPr>
        <p:txBody>
          <a:bodyPr wrap="none">
            <a:spAutoFit/>
          </a:bodyPr>
          <a:lstStyle/>
          <a:p>
            <a:pPr algn="ctr"/>
            <a:r>
              <a:rPr lang="en-VN" sz="4000" b="1" dirty="0">
                <a:latin typeface="Cambria" panose="02040503050406030204" pitchFamily="18" charset="0"/>
                <a:ea typeface="Cambria" panose="02040503050406030204" pitchFamily="18" charset="0"/>
                <a:cs typeface="Times New Roman" panose="02020603050405020304" pitchFamily="18" charset="0"/>
              </a:rPr>
              <a:t>TỚ NHỚ CẬU</a:t>
            </a:r>
          </a:p>
        </p:txBody>
      </p:sp>
      <p:sp>
        <p:nvSpPr>
          <p:cNvPr id="4" name="Rounded Rectangle 3">
            <a:extLst>
              <a:ext uri="{FF2B5EF4-FFF2-40B4-BE49-F238E27FC236}">
                <a16:creationId xmlns:a16="http://schemas.microsoft.com/office/drawing/2014/main" id="{396519F4-F104-8846-8927-08A15201704D}"/>
              </a:ext>
            </a:extLst>
          </p:cNvPr>
          <p:cNvSpPr/>
          <p:nvPr/>
        </p:nvSpPr>
        <p:spPr>
          <a:xfrm>
            <a:off x="-47133" y="5356825"/>
            <a:ext cx="12239133" cy="170953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Cambria" panose="02040503050406030204" pitchFamily="18" charset="0"/>
                <a:ea typeface="Cambria" panose="02040503050406030204" pitchFamily="18" charset="0"/>
              </a:rPr>
              <a:t> </a:t>
            </a:r>
            <a:endParaRPr lang="en-VN" sz="4000"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256095" y="5460520"/>
            <a:ext cx="12168433" cy="1323439"/>
          </a:xfrm>
          <a:prstGeom prst="rect">
            <a:avLst/>
          </a:prstGeom>
          <a:noFill/>
        </p:spPr>
        <p:txBody>
          <a:bodyPr wrap="square" rtlCol="0">
            <a:spAutoFit/>
          </a:bodyPr>
          <a:lstStyle/>
          <a:p>
            <a:r>
              <a:rPr lang="en-GB" sz="4000" dirty="0" err="1" smtClean="0">
                <a:solidFill>
                  <a:srgbClr val="FF0000"/>
                </a:solidFill>
              </a:rPr>
              <a:t>Câu</a:t>
            </a:r>
            <a:r>
              <a:rPr lang="en-GB" sz="4000" dirty="0" smtClean="0">
                <a:solidFill>
                  <a:srgbClr val="FF0000"/>
                </a:solidFill>
              </a:rPr>
              <a:t> </a:t>
            </a:r>
            <a:r>
              <a:rPr lang="en-GB" sz="4000" dirty="0" err="1" smtClean="0">
                <a:solidFill>
                  <a:srgbClr val="FF0000"/>
                </a:solidFill>
              </a:rPr>
              <a:t>hỏi</a:t>
            </a:r>
            <a:r>
              <a:rPr lang="en-GB" sz="4000" dirty="0" smtClean="0">
                <a:solidFill>
                  <a:srgbClr val="FF0000"/>
                </a:solidFill>
              </a:rPr>
              <a:t> 5: Theo </a:t>
            </a:r>
            <a:r>
              <a:rPr lang="en-GB" sz="4000" dirty="0" err="1" smtClean="0">
                <a:solidFill>
                  <a:srgbClr val="FF0000"/>
                </a:solidFill>
              </a:rPr>
              <a:t>em</a:t>
            </a:r>
            <a:r>
              <a:rPr lang="en-GB" sz="4000" dirty="0" smtClean="0">
                <a:solidFill>
                  <a:srgbClr val="FF0000"/>
                </a:solidFill>
              </a:rPr>
              <a:t>, </a:t>
            </a:r>
            <a:r>
              <a:rPr lang="en-GB" sz="4000" dirty="0" err="1" smtClean="0">
                <a:solidFill>
                  <a:srgbClr val="FF0000"/>
                </a:solidFill>
              </a:rPr>
              <a:t>hai</a:t>
            </a:r>
            <a:r>
              <a:rPr lang="en-GB" sz="4000" dirty="0" smtClean="0">
                <a:solidFill>
                  <a:srgbClr val="FF0000"/>
                </a:solidFill>
              </a:rPr>
              <a:t> </a:t>
            </a:r>
            <a:r>
              <a:rPr lang="en-GB" sz="4000" dirty="0" err="1" smtClean="0">
                <a:solidFill>
                  <a:srgbClr val="FF0000"/>
                </a:solidFill>
              </a:rPr>
              <a:t>bạn</a:t>
            </a:r>
            <a:r>
              <a:rPr lang="en-GB" sz="4000" dirty="0" smtClean="0">
                <a:solidFill>
                  <a:srgbClr val="FF0000"/>
                </a:solidFill>
              </a:rPr>
              <a:t> </a:t>
            </a:r>
            <a:r>
              <a:rPr lang="en-GB" sz="4000" dirty="0" err="1" smtClean="0">
                <a:solidFill>
                  <a:srgbClr val="FF0000"/>
                </a:solidFill>
              </a:rPr>
              <a:t>sẽ</a:t>
            </a:r>
            <a:r>
              <a:rPr lang="en-GB" sz="4000" dirty="0" smtClean="0">
                <a:solidFill>
                  <a:srgbClr val="FF0000"/>
                </a:solidFill>
              </a:rPr>
              <a:t> </a:t>
            </a:r>
            <a:r>
              <a:rPr lang="en-GB" sz="4000" dirty="0" err="1" smtClean="0">
                <a:solidFill>
                  <a:srgbClr val="FF0000"/>
                </a:solidFill>
              </a:rPr>
              <a:t>cảm</a:t>
            </a:r>
            <a:r>
              <a:rPr lang="en-GB" sz="4000" dirty="0" smtClean="0">
                <a:solidFill>
                  <a:srgbClr val="FF0000"/>
                </a:solidFill>
              </a:rPr>
              <a:t> </a:t>
            </a:r>
            <a:r>
              <a:rPr lang="en-GB" sz="4000" dirty="0" err="1" smtClean="0">
                <a:solidFill>
                  <a:srgbClr val="FF0000"/>
                </a:solidFill>
              </a:rPr>
              <a:t>thấy</a:t>
            </a:r>
            <a:r>
              <a:rPr lang="en-GB" sz="4000" dirty="0" smtClean="0">
                <a:solidFill>
                  <a:srgbClr val="FF0000"/>
                </a:solidFill>
              </a:rPr>
              <a:t> </a:t>
            </a:r>
            <a:r>
              <a:rPr lang="en-GB" sz="4000" dirty="0" err="1" smtClean="0">
                <a:solidFill>
                  <a:srgbClr val="FF0000"/>
                </a:solidFill>
              </a:rPr>
              <a:t>thế</a:t>
            </a:r>
            <a:r>
              <a:rPr lang="en-GB" sz="4000" dirty="0" smtClean="0">
                <a:solidFill>
                  <a:srgbClr val="FF0000"/>
                </a:solidFill>
              </a:rPr>
              <a:t> </a:t>
            </a:r>
            <a:r>
              <a:rPr lang="en-GB" sz="4000" dirty="0" err="1" smtClean="0">
                <a:solidFill>
                  <a:srgbClr val="FF0000"/>
                </a:solidFill>
              </a:rPr>
              <a:t>nào</a:t>
            </a:r>
            <a:r>
              <a:rPr lang="en-GB" sz="4000" dirty="0" smtClean="0">
                <a:solidFill>
                  <a:srgbClr val="FF0000"/>
                </a:solidFill>
              </a:rPr>
              <a:t> </a:t>
            </a:r>
            <a:r>
              <a:rPr lang="en-GB" sz="4000" dirty="0" err="1" smtClean="0">
                <a:solidFill>
                  <a:srgbClr val="FF0000"/>
                </a:solidFill>
              </a:rPr>
              <a:t>nếu</a:t>
            </a:r>
            <a:r>
              <a:rPr lang="en-GB" sz="4000" dirty="0" smtClean="0">
                <a:solidFill>
                  <a:srgbClr val="FF0000"/>
                </a:solidFill>
              </a:rPr>
              <a:t> </a:t>
            </a:r>
            <a:r>
              <a:rPr lang="en-GB" sz="4000" dirty="0" err="1" smtClean="0">
                <a:solidFill>
                  <a:srgbClr val="FF0000"/>
                </a:solidFill>
              </a:rPr>
              <a:t>không</a:t>
            </a:r>
            <a:r>
              <a:rPr lang="en-GB" sz="4000" dirty="0" smtClean="0">
                <a:solidFill>
                  <a:srgbClr val="FF0000"/>
                </a:solidFill>
              </a:rPr>
              <a:t> </a:t>
            </a:r>
            <a:r>
              <a:rPr lang="en-GB" sz="4000" dirty="0" err="1" smtClean="0">
                <a:solidFill>
                  <a:srgbClr val="FF0000"/>
                </a:solidFill>
              </a:rPr>
              <a:t>nhận</a:t>
            </a:r>
            <a:r>
              <a:rPr lang="en-GB" sz="4000" dirty="0" smtClean="0">
                <a:solidFill>
                  <a:srgbClr val="FF0000"/>
                </a:solidFill>
              </a:rPr>
              <a:t> </a:t>
            </a:r>
            <a:r>
              <a:rPr lang="en-GB" sz="4000" dirty="0" err="1" smtClean="0">
                <a:solidFill>
                  <a:srgbClr val="FF0000"/>
                </a:solidFill>
              </a:rPr>
              <a:t>được</a:t>
            </a:r>
            <a:r>
              <a:rPr lang="en-GB" sz="4000" dirty="0" smtClean="0">
                <a:solidFill>
                  <a:srgbClr val="FF0000"/>
                </a:solidFill>
              </a:rPr>
              <a:t> </a:t>
            </a:r>
            <a:r>
              <a:rPr lang="en-GB" sz="4000" dirty="0" err="1" smtClean="0">
                <a:solidFill>
                  <a:srgbClr val="FF0000"/>
                </a:solidFill>
              </a:rPr>
              <a:t>thư</a:t>
            </a:r>
            <a:r>
              <a:rPr lang="en-GB" sz="4000" dirty="0" smtClean="0">
                <a:solidFill>
                  <a:srgbClr val="FF0000"/>
                </a:solidFill>
              </a:rPr>
              <a:t> </a:t>
            </a:r>
            <a:r>
              <a:rPr lang="en-GB" sz="4000" dirty="0" err="1" smtClean="0">
                <a:solidFill>
                  <a:srgbClr val="FF0000"/>
                </a:solidFill>
              </a:rPr>
              <a:t>của</a:t>
            </a:r>
            <a:r>
              <a:rPr lang="en-GB" sz="4000" dirty="0" smtClean="0">
                <a:solidFill>
                  <a:srgbClr val="FF0000"/>
                </a:solidFill>
              </a:rPr>
              <a:t> </a:t>
            </a:r>
            <a:r>
              <a:rPr lang="en-GB" sz="4000" dirty="0" err="1" smtClean="0">
                <a:solidFill>
                  <a:srgbClr val="FF0000"/>
                </a:solidFill>
              </a:rPr>
              <a:t>nhau</a:t>
            </a:r>
            <a:r>
              <a:rPr lang="en-GB" sz="4000" dirty="0" smtClean="0">
                <a:solidFill>
                  <a:srgbClr val="FF0000"/>
                </a:solidFill>
              </a:rPr>
              <a:t>?</a:t>
            </a:r>
            <a:endParaRPr lang="en-US" sz="4000" dirty="0">
              <a:solidFill>
                <a:srgbClr val="FF0000"/>
              </a:solidFill>
            </a:endParaRPr>
          </a:p>
        </p:txBody>
      </p:sp>
    </p:spTree>
    <p:extLst>
      <p:ext uri="{BB962C8B-B14F-4D97-AF65-F5344CB8AC3E}">
        <p14:creationId xmlns:p14="http://schemas.microsoft.com/office/powerpoint/2010/main" val="30128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380420977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p:cNvSpPr/>
          <p:nvPr/>
        </p:nvSpPr>
        <p:spPr>
          <a:xfrm>
            <a:off x="1426028" y="87083"/>
            <a:ext cx="10428515" cy="4724401"/>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5400" dirty="0" err="1">
                <a:solidFill>
                  <a:srgbClr val="0070C0"/>
                </a:solidFill>
              </a:rPr>
              <a:t>Nội</a:t>
            </a:r>
            <a:r>
              <a:rPr lang="en-GB" sz="5400" dirty="0">
                <a:solidFill>
                  <a:srgbClr val="0070C0"/>
                </a:solidFill>
              </a:rPr>
              <a:t> dung</a:t>
            </a:r>
          </a:p>
          <a:p>
            <a:pPr algn="ctr"/>
            <a:r>
              <a:rPr lang="en-GB" sz="4800" dirty="0" err="1">
                <a:solidFill>
                  <a:srgbClr val="FF0000"/>
                </a:solidFill>
              </a:rPr>
              <a:t>Là</a:t>
            </a:r>
            <a:r>
              <a:rPr lang="en-GB" sz="4800" dirty="0">
                <a:solidFill>
                  <a:srgbClr val="FF0000"/>
                </a:solidFill>
              </a:rPr>
              <a:t> </a:t>
            </a:r>
            <a:r>
              <a:rPr lang="en-GB" sz="4800" dirty="0" err="1">
                <a:solidFill>
                  <a:srgbClr val="FF0000"/>
                </a:solidFill>
              </a:rPr>
              <a:t>bạn</a:t>
            </a:r>
            <a:r>
              <a:rPr lang="en-GB" sz="4800" dirty="0">
                <a:solidFill>
                  <a:srgbClr val="FF0000"/>
                </a:solidFill>
              </a:rPr>
              <a:t> </a:t>
            </a:r>
            <a:r>
              <a:rPr lang="en-GB" sz="4800" dirty="0" err="1">
                <a:solidFill>
                  <a:srgbClr val="FF0000"/>
                </a:solidFill>
              </a:rPr>
              <a:t>bè</a:t>
            </a:r>
            <a:r>
              <a:rPr lang="en-GB" sz="4800" dirty="0">
                <a:solidFill>
                  <a:srgbClr val="FF0000"/>
                </a:solidFill>
              </a:rPr>
              <a:t> </a:t>
            </a:r>
            <a:r>
              <a:rPr lang="en-GB" sz="4800" dirty="0" err="1">
                <a:solidFill>
                  <a:srgbClr val="FF0000"/>
                </a:solidFill>
              </a:rPr>
              <a:t>khi</a:t>
            </a:r>
            <a:r>
              <a:rPr lang="en-GB" sz="4800" dirty="0">
                <a:solidFill>
                  <a:srgbClr val="FF0000"/>
                </a:solidFill>
              </a:rPr>
              <a:t> </a:t>
            </a:r>
            <a:r>
              <a:rPr lang="en-GB" sz="4800" dirty="0" err="1">
                <a:solidFill>
                  <a:srgbClr val="FF0000"/>
                </a:solidFill>
              </a:rPr>
              <a:t>bên</a:t>
            </a:r>
            <a:r>
              <a:rPr lang="en-GB" sz="4800" dirty="0">
                <a:solidFill>
                  <a:srgbClr val="FF0000"/>
                </a:solidFill>
              </a:rPr>
              <a:t> </a:t>
            </a:r>
            <a:r>
              <a:rPr lang="en-GB" sz="4800" dirty="0" err="1">
                <a:solidFill>
                  <a:srgbClr val="FF0000"/>
                </a:solidFill>
              </a:rPr>
              <a:t>nhau</a:t>
            </a:r>
            <a:r>
              <a:rPr lang="en-GB" sz="4800" dirty="0">
                <a:solidFill>
                  <a:srgbClr val="FF0000"/>
                </a:solidFill>
              </a:rPr>
              <a:t> </a:t>
            </a:r>
            <a:r>
              <a:rPr lang="en-GB" sz="4800" dirty="0" err="1">
                <a:solidFill>
                  <a:srgbClr val="FF0000"/>
                </a:solidFill>
              </a:rPr>
              <a:t>phải</a:t>
            </a:r>
            <a:r>
              <a:rPr lang="en-GB" sz="4800" dirty="0">
                <a:solidFill>
                  <a:srgbClr val="FF0000"/>
                </a:solidFill>
              </a:rPr>
              <a:t> chia </a:t>
            </a:r>
            <a:r>
              <a:rPr lang="en-GB" sz="4800" dirty="0" err="1">
                <a:solidFill>
                  <a:srgbClr val="FF0000"/>
                </a:solidFill>
              </a:rPr>
              <a:t>sẻ</a:t>
            </a:r>
            <a:r>
              <a:rPr lang="en-GB" sz="4800" dirty="0">
                <a:solidFill>
                  <a:srgbClr val="FF0000"/>
                </a:solidFill>
              </a:rPr>
              <a:t>, </a:t>
            </a:r>
            <a:r>
              <a:rPr lang="en-GB" sz="4800" dirty="0" err="1">
                <a:solidFill>
                  <a:srgbClr val="FF0000"/>
                </a:solidFill>
              </a:rPr>
              <a:t>gắn</a:t>
            </a:r>
            <a:r>
              <a:rPr lang="en-GB" sz="4800" dirty="0">
                <a:solidFill>
                  <a:srgbClr val="FF0000"/>
                </a:solidFill>
              </a:rPr>
              <a:t> </a:t>
            </a:r>
            <a:r>
              <a:rPr lang="en-GB" sz="4800" dirty="0" err="1">
                <a:solidFill>
                  <a:srgbClr val="FF0000"/>
                </a:solidFill>
              </a:rPr>
              <a:t>bó</a:t>
            </a:r>
            <a:r>
              <a:rPr lang="en-GB" sz="4800" dirty="0">
                <a:solidFill>
                  <a:srgbClr val="FF0000"/>
                </a:solidFill>
              </a:rPr>
              <a:t> </a:t>
            </a:r>
            <a:r>
              <a:rPr lang="en-GB" sz="4800" dirty="0" err="1">
                <a:solidFill>
                  <a:srgbClr val="FF0000"/>
                </a:solidFill>
              </a:rPr>
              <a:t>với</a:t>
            </a:r>
            <a:r>
              <a:rPr lang="en-GB" sz="4800" dirty="0">
                <a:solidFill>
                  <a:srgbClr val="FF0000"/>
                </a:solidFill>
              </a:rPr>
              <a:t> </a:t>
            </a:r>
            <a:r>
              <a:rPr lang="en-GB" sz="4800" dirty="0" err="1">
                <a:solidFill>
                  <a:srgbClr val="FF0000"/>
                </a:solidFill>
              </a:rPr>
              <a:t>nhau</a:t>
            </a:r>
            <a:r>
              <a:rPr lang="en-GB" sz="4800" dirty="0">
                <a:solidFill>
                  <a:srgbClr val="FF0000"/>
                </a:solidFill>
              </a:rPr>
              <a:t>. </a:t>
            </a:r>
            <a:r>
              <a:rPr lang="en-GB" sz="4800" dirty="0" err="1">
                <a:solidFill>
                  <a:srgbClr val="FF0000"/>
                </a:solidFill>
              </a:rPr>
              <a:t>Khi</a:t>
            </a:r>
            <a:r>
              <a:rPr lang="en-GB" sz="4800" dirty="0">
                <a:solidFill>
                  <a:srgbClr val="FF0000"/>
                </a:solidFill>
              </a:rPr>
              <a:t> </a:t>
            </a:r>
            <a:r>
              <a:rPr lang="en-GB" sz="4800" dirty="0" err="1">
                <a:solidFill>
                  <a:srgbClr val="FF0000"/>
                </a:solidFill>
              </a:rPr>
              <a:t>xa</a:t>
            </a:r>
            <a:r>
              <a:rPr lang="en-GB" sz="4800" dirty="0">
                <a:solidFill>
                  <a:srgbClr val="FF0000"/>
                </a:solidFill>
              </a:rPr>
              <a:t> </a:t>
            </a:r>
            <a:r>
              <a:rPr lang="en-GB" sz="4800" dirty="0" err="1">
                <a:solidFill>
                  <a:srgbClr val="FF0000"/>
                </a:solidFill>
              </a:rPr>
              <a:t>nhau</a:t>
            </a:r>
            <a:r>
              <a:rPr lang="en-GB" sz="4800" dirty="0">
                <a:solidFill>
                  <a:srgbClr val="FF0000"/>
                </a:solidFill>
              </a:rPr>
              <a:t> </a:t>
            </a:r>
            <a:r>
              <a:rPr lang="en-GB" sz="4800" dirty="0" err="1">
                <a:solidFill>
                  <a:srgbClr val="FF0000"/>
                </a:solidFill>
              </a:rPr>
              <a:t>phải</a:t>
            </a:r>
            <a:r>
              <a:rPr lang="en-GB" sz="4800" dirty="0">
                <a:solidFill>
                  <a:srgbClr val="FF0000"/>
                </a:solidFill>
              </a:rPr>
              <a:t> </a:t>
            </a:r>
            <a:r>
              <a:rPr lang="en-GB" sz="4800" dirty="0" err="1">
                <a:solidFill>
                  <a:srgbClr val="FF0000"/>
                </a:solidFill>
              </a:rPr>
              <a:t>luôn</a:t>
            </a:r>
            <a:r>
              <a:rPr lang="en-GB" sz="4800" dirty="0">
                <a:solidFill>
                  <a:srgbClr val="FF0000"/>
                </a:solidFill>
              </a:rPr>
              <a:t> </a:t>
            </a:r>
            <a:r>
              <a:rPr lang="en-GB" sz="4800" dirty="0" err="1">
                <a:solidFill>
                  <a:srgbClr val="FF0000"/>
                </a:solidFill>
              </a:rPr>
              <a:t>nhớ</a:t>
            </a:r>
            <a:r>
              <a:rPr lang="en-GB" sz="4800" dirty="0">
                <a:solidFill>
                  <a:srgbClr val="FF0000"/>
                </a:solidFill>
              </a:rPr>
              <a:t> </a:t>
            </a:r>
            <a:r>
              <a:rPr lang="en-GB" sz="4800" dirty="0" err="1">
                <a:solidFill>
                  <a:srgbClr val="FF0000"/>
                </a:solidFill>
              </a:rPr>
              <a:t>về</a:t>
            </a:r>
            <a:r>
              <a:rPr lang="en-GB" sz="4800" dirty="0">
                <a:solidFill>
                  <a:srgbClr val="FF0000"/>
                </a:solidFill>
              </a:rPr>
              <a:t> </a:t>
            </a:r>
            <a:r>
              <a:rPr lang="en-GB" sz="4800" dirty="0" err="1" smtClean="0">
                <a:solidFill>
                  <a:srgbClr val="FF0000"/>
                </a:solidFill>
              </a:rPr>
              <a:t>nhau</a:t>
            </a:r>
            <a:r>
              <a:rPr lang="en-GB" sz="4800" dirty="0" smtClean="0">
                <a:solidFill>
                  <a:srgbClr val="FF0000"/>
                </a:solidFill>
              </a:rPr>
              <a:t>.</a:t>
            </a:r>
            <a:endParaRPr lang="en-US" sz="4800" dirty="0"/>
          </a:p>
        </p:txBody>
      </p:sp>
    </p:spTree>
    <p:extLst>
      <p:ext uri="{BB962C8B-B14F-4D97-AF65-F5344CB8AC3E}">
        <p14:creationId xmlns:p14="http://schemas.microsoft.com/office/powerpoint/2010/main" val="255975055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4"/>
          <a:srcRect r="40419" b="8587"/>
          <a:stretch>
            <a:fillRect/>
          </a:stretch>
        </p:blipFill>
        <p:spPr>
          <a:xfrm>
            <a:off x="-603183" y="-125730"/>
            <a:ext cx="8253095" cy="6678930"/>
          </a:xfrm>
          <a:prstGeom prst="rect">
            <a:avLst/>
          </a:prstGeom>
        </p:spPr>
      </p:pic>
      <p:pic>
        <p:nvPicPr>
          <p:cNvPr id="7" name="图片 6" descr="1_0000s_0002_10"/>
          <p:cNvPicPr>
            <a:picLocks noChangeAspect="1"/>
          </p:cNvPicPr>
          <p:nvPr/>
        </p:nvPicPr>
        <p:blipFill>
          <a:blip r:embed="rId5"/>
          <a:srcRect r="60686"/>
          <a:stretch>
            <a:fillRect/>
          </a:stretch>
        </p:blipFill>
        <p:spPr>
          <a:xfrm>
            <a:off x="-830999" y="973957"/>
            <a:ext cx="4947920" cy="6291580"/>
          </a:xfrm>
          <a:prstGeom prst="rect">
            <a:avLst/>
          </a:prstGeom>
        </p:spPr>
      </p:pic>
      <p:sp>
        <p:nvSpPr>
          <p:cNvPr id="28" name="Text Box 16"/>
          <p:cNvSpPr txBox="1">
            <a:spLocks noChangeArrowheads="1"/>
          </p:cNvSpPr>
          <p:nvPr/>
        </p:nvSpPr>
        <p:spPr bwMode="auto">
          <a:xfrm>
            <a:off x="5401559" y="973957"/>
            <a:ext cx="60359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8000" dirty="0" err="1">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Luyện</a:t>
            </a:r>
            <a:r>
              <a:rPr lang="en-US" altLang="zh-CN" sz="8000" dirty="0">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8000" dirty="0" err="1">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a:t>
            </a:r>
            <a:r>
              <a:rPr lang="en-US" altLang="zh-CN" sz="8000" dirty="0">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8000" dirty="0" err="1">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lại</a:t>
            </a:r>
            <a:endParaRPr lang="zh-CN" altLang="en-US" sz="8000" dirty="0">
              <a:solidFill>
                <a:srgbClr val="161B1F"/>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5" name="Picture 4">
            <a:extLst>
              <a:ext uri="{FF2B5EF4-FFF2-40B4-BE49-F238E27FC236}">
                <a16:creationId xmlns:a16="http://schemas.microsoft.com/office/drawing/2014/main" id="{FA470CCF-0CA0-2547-9BDE-694FCC8D46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527" y="2488865"/>
            <a:ext cx="5430266" cy="387286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465050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303954971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603183" y="-125730"/>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830999" y="973957"/>
            <a:ext cx="4947920" cy="6291580"/>
          </a:xfrm>
          <a:prstGeom prst="rect">
            <a:avLst/>
          </a:prstGeom>
        </p:spPr>
      </p:pic>
      <p:sp>
        <p:nvSpPr>
          <p:cNvPr id="28" name="Text Box 16"/>
          <p:cNvSpPr txBox="1">
            <a:spLocks noChangeArrowheads="1"/>
          </p:cNvSpPr>
          <p:nvPr/>
        </p:nvSpPr>
        <p:spPr bwMode="auto">
          <a:xfrm>
            <a:off x="6047667" y="1569660"/>
            <a:ext cx="554255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Luyện</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tập</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theo</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văn</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bản</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a:t>
            </a:r>
            <a:endParaRPr lang="zh-CN" altLang="en-US"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
        <p:nvSpPr>
          <p:cNvPr id="3" name="Rectangle 2">
            <a:extLst>
              <a:ext uri="{FF2B5EF4-FFF2-40B4-BE49-F238E27FC236}">
                <a16:creationId xmlns:a16="http://schemas.microsoft.com/office/drawing/2014/main" id="{E693E7F7-A98B-2C4A-9EDA-AA24DCE0E10C}"/>
              </a:ext>
            </a:extLst>
          </p:cNvPr>
          <p:cNvSpPr/>
          <p:nvPr/>
        </p:nvSpPr>
        <p:spPr>
          <a:xfrm>
            <a:off x="6974529" y="0"/>
            <a:ext cx="3688831"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9Slide05 SVNStandly" pitchFamily="2" charset="0"/>
              </a:rPr>
              <a:t>Đóng</a:t>
            </a:r>
            <a:r>
              <a:rPr lang="en-US" sz="9600" b="1" dirty="0">
                <a:ln/>
                <a:solidFill>
                  <a:schemeClr val="accent4"/>
                </a:solidFill>
                <a:latin typeface="#9Slide05 SVNStandly" pitchFamily="2" charset="0"/>
              </a:rPr>
              <a:t> </a:t>
            </a:r>
            <a:r>
              <a:rPr lang="en-US" sz="9600" b="1" dirty="0" err="1">
                <a:ln/>
                <a:solidFill>
                  <a:schemeClr val="accent4"/>
                </a:solidFill>
                <a:latin typeface="#9Slide05 SVNStandly" pitchFamily="2" charset="0"/>
              </a:rPr>
              <a:t>vai</a:t>
            </a:r>
            <a:endParaRPr lang="en-US" sz="9600" b="1" cap="none" spc="0" dirty="0">
              <a:ln/>
              <a:solidFill>
                <a:schemeClr val="accent4"/>
              </a:solidFill>
              <a:effectLst/>
              <a:latin typeface="#9Slide05 SVNStandly" pitchFamily="2" charset="0"/>
            </a:endParaRPr>
          </a:p>
        </p:txBody>
      </p:sp>
      <p:pic>
        <p:nvPicPr>
          <p:cNvPr id="4" name="Picture 3">
            <a:extLst>
              <a:ext uri="{FF2B5EF4-FFF2-40B4-BE49-F238E27FC236}">
                <a16:creationId xmlns:a16="http://schemas.microsoft.com/office/drawing/2014/main" id="{C7A501B8-E343-2B49-8B0F-05010B8A9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738" y="3213735"/>
            <a:ext cx="4801519" cy="3339465"/>
          </a:xfrm>
          <a:prstGeom prst="rect">
            <a:avLst/>
          </a:prstGeom>
        </p:spPr>
      </p:pic>
    </p:spTree>
    <p:extLst>
      <p:ext uri="{BB962C8B-B14F-4D97-AF65-F5344CB8AC3E}">
        <p14:creationId xmlns:p14="http://schemas.microsoft.com/office/powerpoint/2010/main" val="29609699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159154" y="-80010"/>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9" name="文本框 8"/>
          <p:cNvSpPr txBox="1"/>
          <p:nvPr/>
        </p:nvSpPr>
        <p:spPr>
          <a:xfrm>
            <a:off x="2468148" y="153517"/>
            <a:ext cx="2754865" cy="1107996"/>
          </a:xfrm>
          <a:prstGeom prst="rect">
            <a:avLst/>
          </a:prstGeom>
          <a:noFill/>
          <a:ln>
            <a:noFill/>
          </a:ln>
        </p:spPr>
        <p:txBody>
          <a:bodyPr wrap="square" rtlCol="0">
            <a:spAutoFit/>
          </a:bodyPr>
          <a:lstStyle/>
          <a:p>
            <a:pPr algn="ctr"/>
            <a:r>
              <a:rPr lang="en-US" altLang="zh-CN" sz="6600" b="1" dirty="0" err="1">
                <a:solidFill>
                  <a:schemeClr val="tx1">
                    <a:lumMod val="65000"/>
                    <a:lumOff val="35000"/>
                  </a:schemeClr>
                </a:solidFill>
                <a:latin typeface="#9Slide05 Pateglamt Script" panose="02000000000000000000"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a:t>
            </a:r>
            <a:endParaRPr lang="zh-CN" altLang="en-US" sz="6600" b="1" dirty="0">
              <a:solidFill>
                <a:schemeClr val="tx1">
                  <a:lumMod val="65000"/>
                  <a:lumOff val="35000"/>
                </a:schemeClr>
              </a:solidFill>
              <a:latin typeface="#9Slide05 Pateglamt Script" panose="02000000000000000000"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sp>
        <p:nvSpPr>
          <p:cNvPr id="12" name="Rectangle 11">
            <a:extLst>
              <a:ext uri="{FF2B5EF4-FFF2-40B4-BE49-F238E27FC236}">
                <a16:creationId xmlns:a16="http://schemas.microsoft.com/office/drawing/2014/main" id="{BAC45C74-AB01-0D4D-8776-45ED062D8242}"/>
              </a:ext>
            </a:extLst>
          </p:cNvPr>
          <p:cNvSpPr/>
          <p:nvPr/>
        </p:nvSpPr>
        <p:spPr>
          <a:xfrm>
            <a:off x="5030775" y="128299"/>
            <a:ext cx="5802464" cy="1862048"/>
          </a:xfrm>
          <a:prstGeom prst="rect">
            <a:avLst/>
          </a:prstGeom>
          <a:noFill/>
        </p:spPr>
        <p:txBody>
          <a:bodyPr wrap="square" lIns="91440" tIns="45720" rIns="91440" bIns="45720">
            <a:spAutoFit/>
          </a:bodyPr>
          <a:lstStyle/>
          <a:p>
            <a:pPr algn="ctr"/>
            <a:r>
              <a:rPr lang="en-VN" sz="11500" b="1" cap="none" spc="0"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SVN-Holidays" panose="02040603050506020204" pitchFamily="18" charset="0"/>
              </a:rPr>
              <a:t>Tớ</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6619" y="3612226"/>
            <a:ext cx="492154" cy="836662"/>
          </a:xfrm>
          <a:prstGeom prst="rect">
            <a:avLst/>
          </a:prstGeom>
        </p:spPr>
      </p:pic>
      <p:sp>
        <p:nvSpPr>
          <p:cNvPr id="5" name="Rectangle 4"/>
          <p:cNvSpPr/>
          <p:nvPr/>
        </p:nvSpPr>
        <p:spPr>
          <a:xfrm>
            <a:off x="9238520" y="1525641"/>
            <a:ext cx="2658100" cy="1862048"/>
          </a:xfrm>
          <a:prstGeom prst="rect">
            <a:avLst/>
          </a:prstGeom>
        </p:spPr>
        <p:txBody>
          <a:bodyPr wrap="none">
            <a:spAutoFit/>
          </a:bodyPr>
          <a:lstStyle/>
          <a:p>
            <a:r>
              <a:rPr lang="en-VN" sz="11500" b="1" dirty="0">
                <a:ln w="6600">
                  <a:solidFill>
                    <a:srgbClr val="ED7D31"/>
                  </a:solidFill>
                  <a:prstDash val="solid"/>
                </a:ln>
                <a:solidFill>
                  <a:schemeClr val="bg2">
                    <a:lumMod val="50000"/>
                  </a:schemeClr>
                </a:solidFill>
                <a:effectLst>
                  <a:outerShdw dist="38100" dir="2700000" algn="tl" rotWithShape="0">
                    <a:srgbClr val="ED7D31"/>
                  </a:outerShdw>
                </a:effectLst>
                <a:latin typeface="SVN-Holidays" panose="02040603050506020204" pitchFamily="18" charset="0"/>
              </a:rPr>
              <a:t>nhớ</a:t>
            </a:r>
            <a:endParaRPr lang="en-US" sz="2000" dirty="0">
              <a:solidFill>
                <a:schemeClr val="bg2">
                  <a:lumMod val="50000"/>
                </a:schemeClr>
              </a:solidFill>
            </a:endParaRPr>
          </a:p>
        </p:txBody>
      </p:sp>
      <p:sp>
        <p:nvSpPr>
          <p:cNvPr id="10" name="Rectangle 9"/>
          <p:cNvSpPr/>
          <p:nvPr/>
        </p:nvSpPr>
        <p:spPr>
          <a:xfrm>
            <a:off x="7331504" y="2741104"/>
            <a:ext cx="2757486" cy="2215991"/>
          </a:xfrm>
          <a:prstGeom prst="rect">
            <a:avLst/>
          </a:prstGeom>
        </p:spPr>
        <p:txBody>
          <a:bodyPr wrap="none">
            <a:spAutoFit/>
          </a:bodyPr>
          <a:lstStyle/>
          <a:p>
            <a:pPr algn="ctr"/>
            <a:r>
              <a:rPr lang="en-VN" sz="13800" b="1" dirty="0">
                <a:ln w="6600">
                  <a:solidFill>
                    <a:schemeClr val="accent2"/>
                  </a:solidFill>
                  <a:prstDash val="solid"/>
                </a:ln>
                <a:solidFill>
                  <a:schemeClr val="accent4">
                    <a:lumMod val="60000"/>
                    <a:lumOff val="40000"/>
                  </a:schemeClr>
                </a:solidFill>
                <a:effectLst>
                  <a:outerShdw dist="38100" dir="2700000" algn="tl" rotWithShape="0">
                    <a:schemeClr val="accent2"/>
                  </a:outerShdw>
                </a:effectLst>
                <a:latin typeface="SVN-Holidays" panose="02040603050506020204" pitchFamily="18" charset="0"/>
              </a:rPr>
              <a:t>cậu</a:t>
            </a:r>
          </a:p>
        </p:txBody>
      </p:sp>
      <p:sp>
        <p:nvSpPr>
          <p:cNvPr id="11" name="Rectangle 10"/>
          <p:cNvSpPr/>
          <p:nvPr/>
        </p:nvSpPr>
        <p:spPr>
          <a:xfrm>
            <a:off x="7591965" y="6160898"/>
            <a:ext cx="4093878" cy="646331"/>
          </a:xfrm>
          <a:prstGeom prst="rect">
            <a:avLst/>
          </a:prstGeom>
        </p:spPr>
        <p:txBody>
          <a:bodyPr wrap="none">
            <a:spAutoFit/>
          </a:bodyPr>
          <a:lstStyle/>
          <a:p>
            <a:pPr algn="r"/>
            <a:r>
              <a:rPr lang="en-VN" sz="3600" i="1" dirty="0">
                <a:latin typeface="#9Slide05 SVNStandly" pitchFamily="2" charset="0"/>
                <a:ea typeface="Cambria" panose="02040503050406030204" pitchFamily="18" charset="0"/>
                <a:cs typeface="Times New Roman" panose="02020603050405020304" pitchFamily="18" charset="0"/>
              </a:rPr>
              <a:t>(</a:t>
            </a:r>
            <a:r>
              <a:rPr lang="en-VN" sz="3600" i="1" dirty="0">
                <a:latin typeface="Times New Roman" panose="02020603050405020304" pitchFamily="18" charset="0"/>
                <a:ea typeface="Cambria" panose="02040503050406030204" pitchFamily="18" charset="0"/>
                <a:cs typeface="Times New Roman" panose="02020603050405020304" pitchFamily="18" charset="0"/>
              </a:rPr>
              <a:t>Theo Tun Te-le-gơn)</a:t>
            </a:r>
          </a:p>
        </p:txBody>
      </p:sp>
      <p:sp>
        <p:nvSpPr>
          <p:cNvPr id="4" name="TextBox 3"/>
          <p:cNvSpPr txBox="1"/>
          <p:nvPr/>
        </p:nvSpPr>
        <p:spPr>
          <a:xfrm>
            <a:off x="9638904" y="4784522"/>
            <a:ext cx="2707802" cy="923330"/>
          </a:xfrm>
          <a:prstGeom prst="rect">
            <a:avLst/>
          </a:prstGeom>
          <a:noFill/>
        </p:spPr>
        <p:txBody>
          <a:bodyPr wrap="square" rtlCol="0">
            <a:spAutoFit/>
          </a:bodyPr>
          <a:lstStyle/>
          <a:p>
            <a:r>
              <a:rPr lang="en-GB" sz="5400" b="1" dirty="0" err="1" smtClean="0">
                <a:solidFill>
                  <a:srgbClr val="FF0000"/>
                </a:solidFill>
              </a:rPr>
              <a:t>Tiết</a:t>
            </a:r>
            <a:r>
              <a:rPr lang="en-GB" sz="5400" b="1" dirty="0">
                <a:solidFill>
                  <a:srgbClr val="FF0000"/>
                </a:solidFill>
              </a:rPr>
              <a:t> </a:t>
            </a:r>
            <a:r>
              <a:rPr lang="en-GB" sz="5400" b="1" dirty="0" smtClean="0">
                <a:solidFill>
                  <a:srgbClr val="FF0000"/>
                </a:solidFill>
              </a:rPr>
              <a:t>1</a:t>
            </a:r>
            <a:endParaRPr lang="en-US" sz="5400" b="1"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par>
                          <p:cTn id="17" fill="hold">
                            <p:stCondLst>
                              <p:cond delay="500"/>
                            </p:stCondLst>
                            <p:childTnLst>
                              <p:par>
                                <p:cTn id="18" presetID="12" presetClass="entr" presetSubtype="4" fill="hold" nodeType="after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2">
                                            <p:txEl>
                                              <p:pRg st="0" end="0"/>
                                            </p:txEl>
                                          </p:spTgt>
                                        </p:tgtEl>
                                      </p:cBhvr>
                                    </p:animEffect>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1"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0-#ppt_h/2"/>
                                          </p:val>
                                        </p:tav>
                                        <p:tav tm="100000">
                                          <p:val>
                                            <p:strVal val="#ppt_y"/>
                                          </p:val>
                                        </p:tav>
                                      </p:tavLst>
                                    </p:anim>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38217925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descr="1_0000s_0002_10"/>
          <p:cNvPicPr>
            <a:picLocks noChangeAspect="1"/>
          </p:cNvPicPr>
          <p:nvPr/>
        </p:nvPicPr>
        <p:blipFill>
          <a:blip r:embed="rId4"/>
          <a:srcRect r="60686"/>
          <a:stretch>
            <a:fillRect/>
          </a:stretch>
        </p:blipFill>
        <p:spPr>
          <a:xfrm>
            <a:off x="-830999" y="973957"/>
            <a:ext cx="4947920" cy="6291580"/>
          </a:xfrm>
          <a:prstGeom prst="rect">
            <a:avLst/>
          </a:prstGeom>
        </p:spPr>
      </p:pic>
      <p:sp>
        <p:nvSpPr>
          <p:cNvPr id="2" name="Cloud 1"/>
          <p:cNvSpPr/>
          <p:nvPr/>
        </p:nvSpPr>
        <p:spPr>
          <a:xfrm>
            <a:off x="5624435" y="527642"/>
            <a:ext cx="5665510" cy="4402317"/>
          </a:xfrm>
          <a:prstGeom prst="cloud">
            <a:avLst/>
          </a:prstGeom>
          <a:solidFill>
            <a:schemeClr val="accent4">
              <a:lumMod val="40000"/>
              <a:lumOff val="6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GB" sz="8800" dirty="0" smtClean="0">
                <a:solidFill>
                  <a:srgbClr val="FF0000"/>
                </a:solidFill>
              </a:rPr>
              <a:t>Chia </a:t>
            </a:r>
            <a:r>
              <a:rPr lang="en-GB" sz="8800" dirty="0" err="1" smtClean="0">
                <a:solidFill>
                  <a:srgbClr val="FF0000"/>
                </a:solidFill>
              </a:rPr>
              <a:t>sẻ</a:t>
            </a:r>
            <a:endParaRPr lang="en-US" sz="8800" dirty="0">
              <a:solidFill>
                <a:srgbClr val="FF0000"/>
              </a:solidFill>
            </a:endParaRPr>
          </a:p>
        </p:txBody>
      </p:sp>
    </p:spTree>
    <p:extLst>
      <p:ext uri="{BB962C8B-B14F-4D97-AF65-F5344CB8AC3E}">
        <p14:creationId xmlns:p14="http://schemas.microsoft.com/office/powerpoint/2010/main" val="237258200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descr="6fc417983c9675ce1b60e983870aeb8a"/>
          <p:cNvPicPr/>
          <p:nvPr/>
        </p:nvPicPr>
        <p:blipFill>
          <a:blip r:embed="rId4"/>
          <a:stretch>
            <a:fillRect/>
          </a:stretch>
        </p:blipFill>
        <p:spPr>
          <a:xfrm>
            <a:off x="9269383" y="4624069"/>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515022" y="278481"/>
            <a:ext cx="7955280" cy="769441"/>
          </a:xfrm>
          <a:prstGeom prst="rect">
            <a:avLst/>
          </a:prstGeom>
          <a:solidFill>
            <a:schemeClr val="bg1"/>
          </a:solidFill>
        </p:spPr>
        <p:txBody>
          <a:bodyPr wrap="square" rtlCol="0">
            <a:spAutoFit/>
          </a:bodyPr>
          <a:lstStyle/>
          <a:p>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Em</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sẽ</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nói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thế</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nào</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với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bạn</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khi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p>
        </p:txBody>
      </p:sp>
      <p:pic>
        <p:nvPicPr>
          <p:cNvPr id="14" name="图片 5" descr="f942c5803785d49a0cdf446b75c7280d">
            <a:extLst>
              <a:ext uri="{FF2B5EF4-FFF2-40B4-BE49-F238E27FC236}">
                <a16:creationId xmlns:a16="http://schemas.microsoft.com/office/drawing/2014/main" id="{20658EE1-798D-2744-A913-E0CDA4F9CFC4}"/>
              </a:ext>
            </a:extLst>
          </p:cNvPr>
          <p:cNvPicPr>
            <a:picLocks noChangeAspect="1"/>
          </p:cNvPicPr>
          <p:nvPr/>
        </p:nvPicPr>
        <p:blipFill>
          <a:blip r:embed="rId5"/>
          <a:stretch>
            <a:fillRect/>
          </a:stretch>
        </p:blipFill>
        <p:spPr>
          <a:xfrm>
            <a:off x="515022" y="1190687"/>
            <a:ext cx="11466446" cy="3433384"/>
          </a:xfrm>
          <a:prstGeom prst="rect">
            <a:avLst/>
          </a:prstGeom>
        </p:spPr>
      </p:pic>
      <p:sp>
        <p:nvSpPr>
          <p:cNvPr id="16" name="Text Box 16">
            <a:extLst>
              <a:ext uri="{FF2B5EF4-FFF2-40B4-BE49-F238E27FC236}">
                <a16:creationId xmlns:a16="http://schemas.microsoft.com/office/drawing/2014/main" id="{BC3CE59B-3CA4-9C40-893F-62540CE30973}"/>
              </a:ext>
            </a:extLst>
          </p:cNvPr>
          <p:cNvSpPr txBox="1">
            <a:spLocks noChangeArrowheads="1"/>
          </p:cNvSpPr>
          <p:nvPr/>
        </p:nvSpPr>
        <p:spPr bwMode="auto">
          <a:xfrm>
            <a:off x="925525" y="1476217"/>
            <a:ext cx="10320653" cy="2862322"/>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514350" indent="-514350" fontAlgn="auto">
              <a:spcAft>
                <a:spcPts val="0"/>
              </a:spcAft>
              <a:buAutoNum type="alphaLcPeriod"/>
              <a:defRPr/>
            </a:pP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Hãy</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tưởng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tượng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con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học</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một</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lớp</a:t>
            </a:r>
            <a:r>
              <a:rPr lang="en-US" altLang="zh-CN" sz="3600" b="1" dirty="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sau</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đó</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gia</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đình</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chuyển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đến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nơi</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khác</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sinh</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sống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chuyển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đến</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một</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ngôi</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trường</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khác</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để</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học</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lang="en-US" altLang="zh-CN" sz="3600" b="1" dirty="0" smtClean="0">
                <a:ln w="18415" cmpd="sng">
                  <a:noFill/>
                  <a:prstDash val="solid"/>
                </a:ln>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p>
          <a:p>
            <a:pPr fontAlgn="auto">
              <a:spcAft>
                <a:spcPts val="0"/>
              </a:spcAft>
              <a:defRPr/>
            </a:pP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tình</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huống</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này</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con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sẽ</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nói</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gì</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với</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dirty="0" err="1"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a:t>
            </a:r>
            <a:r>
              <a:rPr lang="en-US" altLang="zh-CN" sz="3600" b="1" dirty="0" smtClean="0">
                <a:ln w="18415" cmpd="sng">
                  <a:noFill/>
                  <a:prstDash val="solid"/>
                </a:ln>
                <a:solidFill>
                  <a:srgbClr val="FF0000"/>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a:t>
            </a:r>
            <a:endParaRPr lang="zh-CN" altLang="en-US" sz="3600" b="1" dirty="0">
              <a:ln w="18415" cmpd="sng">
                <a:noFill/>
                <a:prstDash val="solid"/>
              </a:ln>
              <a:solidFill>
                <a:srgbClr val="FF0000"/>
              </a:solidFill>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pic>
        <p:nvPicPr>
          <p:cNvPr id="8" name="图片 6" descr="1_0000s_0002_10"/>
          <p:cNvPicPr>
            <a:picLocks noChangeAspect="1"/>
          </p:cNvPicPr>
          <p:nvPr/>
        </p:nvPicPr>
        <p:blipFill>
          <a:blip r:embed="rId6"/>
          <a:srcRect r="60686"/>
          <a:stretch>
            <a:fillRect/>
          </a:stretch>
        </p:blipFill>
        <p:spPr>
          <a:xfrm>
            <a:off x="-299960" y="4064140"/>
            <a:ext cx="2450969" cy="31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11556638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4"/>
          <a:stretch>
            <a:fillRect/>
          </a:stretch>
        </p:blipFill>
        <p:spPr>
          <a:xfrm>
            <a:off x="163286" y="1035822"/>
            <a:ext cx="12028714" cy="3351122"/>
          </a:xfrm>
          <a:prstGeom prst="rect">
            <a:avLst/>
          </a:prstGeom>
        </p:spPr>
      </p:pic>
      <p:sp>
        <p:nvSpPr>
          <p:cNvPr id="31" name="Text Box 16"/>
          <p:cNvSpPr txBox="1">
            <a:spLocks noChangeArrowheads="1"/>
          </p:cNvSpPr>
          <p:nvPr/>
        </p:nvSpPr>
        <p:spPr bwMode="auto">
          <a:xfrm>
            <a:off x="816134" y="1258821"/>
            <a:ext cx="10994571" cy="2123658"/>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fontAlgn="auto">
              <a:spcAft>
                <a:spcPts val="0"/>
              </a:spcAft>
              <a:defRPr/>
            </a:pPr>
            <a:r>
              <a:rPr lang="en-US" altLang="zh-CN" sz="4400" b="1" dirty="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b. </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Tan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học</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con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về</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trước</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còn</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bạn</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thì</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ở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lại</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chờ</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bố</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mẹ</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đến</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US" altLang="zh-CN" sz="4400" b="1" dirty="0" err="1"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đón</a:t>
            </a:r>
            <a:r>
              <a:rPr lang="en-US" altLang="zh-CN" sz="4400" b="1" dirty="0" smtClean="0">
                <a:ln w="18415" cmpd="sng">
                  <a:noFill/>
                  <a:prstDash val="solid"/>
                </a:ln>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a:t>
            </a:r>
          </a:p>
          <a:p>
            <a:pPr algn="just" fontAlgn="auto">
              <a:spcAft>
                <a:spcPts val="0"/>
              </a:spcAft>
              <a:defRPr/>
            </a:pP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Trong</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tình</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huống</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này</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con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sẽ</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nói</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gì</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với</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 </a:t>
            </a:r>
            <a:r>
              <a:rPr lang="en-GB" altLang="zh-CN" sz="4400" b="1" dirty="0" err="1"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bạn</a:t>
            </a:r>
            <a:r>
              <a:rPr lang="en-GB" altLang="zh-CN" sz="4400" b="1" dirty="0" smtClean="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rPr>
              <a:t>.</a:t>
            </a:r>
            <a:endParaRPr lang="zh-CN" altLang="en-US" sz="4400" b="1" dirty="0">
              <a:ln w="18415" cmpd="sng">
                <a:noFill/>
                <a:prstDash val="solid"/>
              </a:ln>
              <a:solidFill>
                <a:srgbClr val="FF0000"/>
              </a:solidFill>
              <a:latin typeface="Times New Roman" panose="020206030504050203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pic>
        <p:nvPicPr>
          <p:cNvPr id="9" name="图片 8" descr="6fc417983c9675ce1b60e983870aeb8a"/>
          <p:cNvPicPr/>
          <p:nvPr/>
        </p:nvPicPr>
        <p:blipFill>
          <a:blip r:embed="rId5"/>
          <a:stretch>
            <a:fillRect/>
          </a:stretch>
        </p:blipFill>
        <p:spPr>
          <a:xfrm>
            <a:off x="9098620" y="4386944"/>
            <a:ext cx="2712085" cy="2233930"/>
          </a:xfrm>
          <a:prstGeom prst="rect">
            <a:avLst/>
          </a:prstGeom>
        </p:spPr>
      </p:pic>
      <p:sp>
        <p:nvSpPr>
          <p:cNvPr id="11"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a:extLst>
              <a:ext uri="{FF2B5EF4-FFF2-40B4-BE49-F238E27FC236}">
                <a16:creationId xmlns:a16="http://schemas.microsoft.com/office/drawing/2014/main" id="{1F24E63F-5544-9240-8F73-9D89095D3D5A}"/>
              </a:ext>
            </a:extLst>
          </p:cNvPr>
          <p:cNvSpPr txBox="1"/>
          <p:nvPr/>
        </p:nvSpPr>
        <p:spPr>
          <a:xfrm>
            <a:off x="0" y="266380"/>
            <a:ext cx="7955280" cy="769441"/>
          </a:xfrm>
          <a:prstGeom prst="rect">
            <a:avLst/>
          </a:prstGeom>
          <a:solidFill>
            <a:schemeClr val="bg1"/>
          </a:solidFill>
        </p:spPr>
        <p:txBody>
          <a:bodyPr wrap="square" rtlCol="0">
            <a:spAutoFit/>
          </a:bodyPr>
          <a:lstStyle/>
          <a:p>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2.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Em</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sẽ</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nói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thế</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nào</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với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bạn</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lang="en-US" altLang="zh-CN" sz="4400" dirty="0" err="1">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khi</a:t>
            </a:r>
            <a:r>
              <a:rPr lang="en-US" altLang="zh-CN" sz="4400" dirty="0">
                <a:solidFill>
                  <a:srgbClr val="00B050"/>
                </a:solidFill>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p>
        </p:txBody>
      </p:sp>
      <p:pic>
        <p:nvPicPr>
          <p:cNvPr id="8" name="图片 6" descr="1_0000s_0002_10"/>
          <p:cNvPicPr>
            <a:picLocks noChangeAspect="1"/>
          </p:cNvPicPr>
          <p:nvPr/>
        </p:nvPicPr>
        <p:blipFill>
          <a:blip r:embed="rId6"/>
          <a:srcRect r="60686"/>
          <a:stretch>
            <a:fillRect/>
          </a:stretch>
        </p:blipFill>
        <p:spPr>
          <a:xfrm>
            <a:off x="-299960" y="4064140"/>
            <a:ext cx="2450969" cy="3116556"/>
          </a:xfrm>
          <a:prstGeom prst="rect">
            <a:avLst/>
          </a:prstGeom>
        </p:spPr>
      </p:pic>
    </p:spTree>
    <p:extLst>
      <p:ext uri="{BB962C8B-B14F-4D97-AF65-F5344CB8AC3E}">
        <p14:creationId xmlns:p14="http://schemas.microsoft.com/office/powerpoint/2010/main" val="2051362813"/>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4286045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descr="1_0000s_0002_10"/>
          <p:cNvPicPr>
            <a:picLocks noChangeAspect="1"/>
          </p:cNvPicPr>
          <p:nvPr/>
        </p:nvPicPr>
        <p:blipFill>
          <a:blip r:embed="rId4"/>
          <a:srcRect r="60686"/>
          <a:stretch>
            <a:fillRect/>
          </a:stretch>
        </p:blipFill>
        <p:spPr>
          <a:xfrm>
            <a:off x="-830999" y="973957"/>
            <a:ext cx="4947920" cy="6291580"/>
          </a:xfrm>
          <a:prstGeom prst="rect">
            <a:avLst/>
          </a:prstGeom>
        </p:spPr>
      </p:pic>
      <p:sp>
        <p:nvSpPr>
          <p:cNvPr id="2" name="Cloud 1"/>
          <p:cNvSpPr/>
          <p:nvPr/>
        </p:nvSpPr>
        <p:spPr>
          <a:xfrm>
            <a:off x="5624435" y="527642"/>
            <a:ext cx="5665510" cy="4402317"/>
          </a:xfrm>
          <a:prstGeom prst="cloud">
            <a:avLst/>
          </a:prstGeom>
          <a:solidFill>
            <a:schemeClr val="accent4">
              <a:lumMod val="40000"/>
              <a:lumOff val="60000"/>
            </a:schemeClr>
          </a:solidFill>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GB" sz="8800" dirty="0" smtClean="0">
                <a:solidFill>
                  <a:srgbClr val="FF0000"/>
                </a:solidFill>
              </a:rPr>
              <a:t>Chia </a:t>
            </a:r>
            <a:r>
              <a:rPr lang="en-GB" sz="8800" dirty="0" err="1" smtClean="0">
                <a:solidFill>
                  <a:srgbClr val="FF0000"/>
                </a:solidFill>
              </a:rPr>
              <a:t>sẻ</a:t>
            </a:r>
            <a:endParaRPr lang="en-US" sz="8800" dirty="0">
              <a:solidFill>
                <a:srgbClr val="FF0000"/>
              </a:solidFill>
            </a:endParaRPr>
          </a:p>
        </p:txBody>
      </p:sp>
    </p:spTree>
    <p:extLst>
      <p:ext uri="{BB962C8B-B14F-4D97-AF65-F5344CB8AC3E}">
        <p14:creationId xmlns:p14="http://schemas.microsoft.com/office/powerpoint/2010/main" val="262500794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algn="ctr"/>
            <a:r>
              <a:rPr lang="en-GB" altLang="zh-CN" sz="5400" b="1" dirty="0" smtClean="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VẬN DỤNG</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3</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719497772"/>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694" y="75413"/>
            <a:ext cx="5665509" cy="4519186"/>
          </a:xfrm>
          <a:prstGeom prst="rect">
            <a:avLst/>
          </a:prstGeom>
          <a:solidFill>
            <a:schemeClr val="accent2">
              <a:lumMod val="40000"/>
              <a:lumOff val="60000"/>
            </a:schemeClr>
          </a:solidFill>
        </p:spPr>
        <p:txBody>
          <a:bodyPr wrap="square">
            <a:spAutoFit/>
          </a:bodyPr>
          <a:lstStyle/>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vè</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bạn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bè</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Chia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san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sâu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vui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Gắn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đo</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73830" y="3795623"/>
            <a:ext cx="6718170" cy="3062377"/>
          </a:xfrm>
          <a:prstGeom prst="rect">
            <a:avLst/>
          </a:prstGeom>
          <a:solidFill>
            <a:schemeClr val="accent6">
              <a:lumMod val="20000"/>
              <a:lumOff val="80000"/>
            </a:schemeClr>
          </a:solidFill>
        </p:spPr>
        <p:txBody>
          <a:bodyPr wrap="square">
            <a:spAutoFit/>
          </a:bodyPr>
          <a:lstStyle/>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giỏi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xa</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Quý</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indent="90170" algn="ctr">
              <a:lnSpc>
                <a:spcPct val="150000"/>
              </a:lnSpc>
              <a:spcAft>
                <a:spcPts val="10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图片 6" descr="1_0000s_0002_10"/>
          <p:cNvPicPr>
            <a:picLocks noChangeAspect="1"/>
          </p:cNvPicPr>
          <p:nvPr/>
        </p:nvPicPr>
        <p:blipFill>
          <a:blip r:embed="rId3"/>
          <a:srcRect r="60686"/>
          <a:stretch>
            <a:fillRect/>
          </a:stretch>
        </p:blipFill>
        <p:spPr>
          <a:xfrm>
            <a:off x="-659878" y="3322365"/>
            <a:ext cx="3271101" cy="4159403"/>
          </a:xfrm>
          <a:prstGeom prst="rect">
            <a:avLst/>
          </a:prstGeom>
        </p:spPr>
      </p:pic>
      <p:pic>
        <p:nvPicPr>
          <p:cNvPr id="9" name="图片 5" descr="1_0000s_0003_1010"/>
          <p:cNvPicPr>
            <a:picLocks noChangeAspect="1"/>
          </p:cNvPicPr>
          <p:nvPr/>
        </p:nvPicPr>
        <p:blipFill>
          <a:blip r:embed="rId4"/>
          <a:srcRect r="40419" b="8587"/>
          <a:stretch>
            <a:fillRect/>
          </a:stretch>
        </p:blipFill>
        <p:spPr>
          <a:xfrm>
            <a:off x="2224726" y="4594600"/>
            <a:ext cx="3088849" cy="2147852"/>
          </a:xfrm>
          <a:prstGeom prst="rect">
            <a:avLst/>
          </a:prstGeom>
        </p:spPr>
      </p:pic>
      <p:pic>
        <p:nvPicPr>
          <p:cNvPr id="10" name="图片 8" descr="6fc417983c9675ce1b60e983870aeb8a"/>
          <p:cNvPicPr/>
          <p:nvPr/>
        </p:nvPicPr>
        <p:blipFill>
          <a:blip r:embed="rId5"/>
          <a:stretch>
            <a:fillRect/>
          </a:stretch>
        </p:blipFill>
        <p:spPr>
          <a:xfrm>
            <a:off x="7513162" y="461913"/>
            <a:ext cx="3525625" cy="2210002"/>
          </a:xfrm>
          <a:prstGeom prst="rect">
            <a:avLst/>
          </a:prstGeom>
        </p:spPr>
      </p:pic>
    </p:spTree>
    <p:extLst>
      <p:ext uri="{BB962C8B-B14F-4D97-AF65-F5344CB8AC3E}">
        <p14:creationId xmlns:p14="http://schemas.microsoft.com/office/powerpoint/2010/main" val="4093360877"/>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sp>
        <p:nvSpPr>
          <p:cNvPr id="10" name="TextBox 9">
            <a:extLst>
              <a:ext uri="{FF2B5EF4-FFF2-40B4-BE49-F238E27FC236}">
                <a16:creationId xmlns:a16="http://schemas.microsoft.com/office/drawing/2014/main" id="{ADE749AC-681B-4048-BC2C-72041BD9272B}"/>
              </a:ext>
            </a:extLst>
          </p:cNvPr>
          <p:cNvSpPr txBox="1"/>
          <p:nvPr/>
        </p:nvSpPr>
        <p:spPr>
          <a:xfrm>
            <a:off x="5149101" y="1477108"/>
            <a:ext cx="7197317" cy="3046988"/>
          </a:xfrm>
          <a:prstGeom prst="rect">
            <a:avLst/>
          </a:prstGeom>
          <a:noFill/>
        </p:spPr>
        <p:txBody>
          <a:bodyPr wrap="square">
            <a:spAutoFit/>
          </a:bodyPr>
          <a:lstStyle/>
          <a:p>
            <a:pPr algn="ctr"/>
            <a:r>
              <a:rPr lang="en-VN" sz="9600" b="1" cap="none" spc="0" dirty="0">
                <a:ln w="6600">
                  <a:solidFill>
                    <a:schemeClr val="accent2"/>
                  </a:solidFill>
                  <a:prstDash val="solid"/>
                </a:ln>
                <a:solidFill>
                  <a:srgbClr val="72016A"/>
                </a:solidFill>
                <a:effectLst>
                  <a:outerShdw dist="38100" dir="2700000" algn="tl" rotWithShape="0">
                    <a:schemeClr val="accent2"/>
                  </a:outerShdw>
                </a:effectLst>
                <a:latin typeface="#9Slide03 SVNNexa Rust Sans Bla" panose="020B0606040200020203" pitchFamily="34" charset="0"/>
              </a:rPr>
              <a:t>TẠM BIỆT CÁC EM</a:t>
            </a:r>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0"/>
                                        </p:tgtEl>
                                        <p:attrNameLst>
                                          <p:attrName>style.visibility</p:attrName>
                                        </p:attrNameLst>
                                      </p:cBhvr>
                                      <p:to>
                                        <p:strVal val="visible"/>
                                      </p:to>
                                    </p:set>
                                    <p:anim by="(-#ppt_w*2)" calcmode="lin" valueType="num">
                                      <p:cBhvr rctx="PPT">
                                        <p:cTn id="15" dur="500" autoRev="1" fill="hold">
                                          <p:stCondLst>
                                            <p:cond delay="0"/>
                                          </p:stCondLst>
                                        </p:cTn>
                                        <p:tgtEl>
                                          <p:spTgt spid="10"/>
                                        </p:tgtEl>
                                        <p:attrNameLst>
                                          <p:attrName>ppt_w</p:attrName>
                                        </p:attrNameLst>
                                      </p:cBhvr>
                                    </p:anim>
                                    <p:anim by="(#ppt_w*0.50)" calcmode="lin" valueType="num">
                                      <p:cBhvr>
                                        <p:cTn id="16" dur="500" decel="50000" autoRev="1" fill="hold">
                                          <p:stCondLst>
                                            <p:cond delay="0"/>
                                          </p:stCondLst>
                                        </p:cTn>
                                        <p:tgtEl>
                                          <p:spTgt spid="10"/>
                                        </p:tgtEl>
                                        <p:attrNameLst>
                                          <p:attrName>ppt_x</p:attrName>
                                        </p:attrNameLst>
                                      </p:cBhvr>
                                    </p:anim>
                                    <p:anim from="(-#ppt_h/2)" to="(#ppt_y)" calcmode="lin" valueType="num">
                                      <p:cBhvr>
                                        <p:cTn id="17" dur="1000" fill="hold">
                                          <p:stCondLst>
                                            <p:cond delay="0"/>
                                          </p:stCondLst>
                                        </p:cTn>
                                        <p:tgtEl>
                                          <p:spTgt spid="10"/>
                                        </p:tgtEl>
                                        <p:attrNameLst>
                                          <p:attrName>ppt_y</p:attrName>
                                        </p:attrNameLst>
                                      </p:cBhvr>
                                    </p:anim>
                                    <p:animRot by="21600000">
                                      <p:cBhvr>
                                        <p:cTn id="18" dur="1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3566607" y="571500"/>
            <a:ext cx="8501464" cy="598603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5316380" y="2135695"/>
            <a:ext cx="4737518" cy="923330"/>
          </a:xfrm>
          <a:prstGeom prst="rect">
            <a:avLst/>
          </a:prstGeom>
          <a:noFill/>
        </p:spPr>
        <p:txBody>
          <a:bodyPr wrap="square" rtlCol="0" anchor="ctr">
            <a:spAutoFit/>
          </a:bodyPr>
          <a:lstStyle/>
          <a:p>
            <a:pPr algn="ctr"/>
            <a:r>
              <a:rPr lang="en-US" altLang="zh-CN"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rPr>
              <a:t>KHÁM PHÁ</a:t>
            </a:r>
            <a:endParaRPr lang="zh-CN" altLang="en-US" sz="5400" b="1" dirty="0">
              <a:solidFill>
                <a:schemeClr val="bg1"/>
              </a:solidFill>
              <a:latin typeface="#9Slide03 SVNNexa Rust Sans Bla" panose="020B0606040200020203" pitchFamily="34"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875621" y="1240765"/>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rPr>
              <a:t>2</a:t>
            </a:r>
            <a:endParaRPr lang="zh-CN" altLang="en-US" sz="4000" dirty="0">
              <a:solidFill>
                <a:sysClr val="windowText" lastClr="000000"/>
              </a:solidFill>
              <a:latin typeface="Wide Latin" panose="020A0A07050505020404" pitchFamily="18" charset="0"/>
              <a:ea typeface="字魂17号-萌趣果冻体" panose="02000000000000000000" pitchFamily="2" charset="-122"/>
              <a:sym typeface="字魂17号-萌趣果冻体" panose="020000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Text Box 16"/>
          <p:cNvSpPr txBox="1">
            <a:spLocks noChangeArrowheads="1"/>
          </p:cNvSpPr>
          <p:nvPr/>
        </p:nvSpPr>
        <p:spPr bwMode="auto">
          <a:xfrm>
            <a:off x="6231117" y="2029077"/>
            <a:ext cx="60425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000" dirty="0" err="1">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Đọc</a:t>
            </a:r>
            <a:r>
              <a:rPr lang="en-US" altLang="zh-CN"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 </a:t>
            </a:r>
            <a:r>
              <a:rPr lang="en-US" altLang="zh-CN" sz="4000" dirty="0" err="1" smtClean="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rPr>
              <a:t>văn</a:t>
            </a:r>
            <a:endParaRPr lang="zh-CN" altLang="en-US" sz="4000" dirty="0">
              <a:solidFill>
                <a:schemeClr val="bg2">
                  <a:lumMod val="50000"/>
                </a:schemeClr>
              </a:solidFill>
              <a:latin typeface="#9Slide05 SVNStandly" pitchFamily="2" charset="0"/>
              <a:ea typeface="字魂17号-萌趣果冻体" panose="02000000000000000000" pitchFamily="2" charset="-122"/>
              <a:cs typeface="微软雅黑" panose="020B0503020204020204" charset="-122"/>
              <a:sym typeface="字魂17号-萌趣果冻体" panose="02000000000000000000" pitchFamily="2" charset="-122"/>
            </a:endParaRPr>
          </a:p>
        </p:txBody>
      </p:sp>
      <p:pic>
        <p:nvPicPr>
          <p:cNvPr id="5" name="Picture 4">
            <a:extLst>
              <a:ext uri="{FF2B5EF4-FFF2-40B4-BE49-F238E27FC236}">
                <a16:creationId xmlns:a16="http://schemas.microsoft.com/office/drawing/2014/main" id="{FA470CCF-0CA0-2547-9BDE-694FCC8D4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0" cy="6858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56210" y="143725"/>
            <a:ext cx="11929110"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p>
        </p:txBody>
      </p:sp>
      <p:sp>
        <p:nvSpPr>
          <p:cNvPr id="2" name="TextBox 1">
            <a:extLst>
              <a:ext uri="{FF2B5EF4-FFF2-40B4-BE49-F238E27FC236}">
                <a16:creationId xmlns:a16="http://schemas.microsoft.com/office/drawing/2014/main" id="{37D0A8C5-176D-A043-A388-043146EDDC09}"/>
              </a:ext>
            </a:extLst>
          </p:cNvPr>
          <p:cNvSpPr txBox="1"/>
          <p:nvPr/>
        </p:nvSpPr>
        <p:spPr>
          <a:xfrm>
            <a:off x="792480" y="415749"/>
            <a:ext cx="10835640" cy="6093976"/>
          </a:xfrm>
          <a:prstGeom prst="rect">
            <a:avLst/>
          </a:prstGeom>
          <a:noFill/>
        </p:spPr>
        <p:txBody>
          <a:bodyPr wrap="square" rtlCol="0">
            <a:spAutoFit/>
          </a:bodyPr>
          <a:lstStyle/>
          <a:p>
            <a:pPr algn="ctr"/>
            <a:r>
              <a:rPr lang="en-VN" sz="2600" b="1" dirty="0">
                <a:latin typeface="Cambria" panose="02040503050406030204" pitchFamily="18" charset="0"/>
                <a:ea typeface="Cambria" panose="02040503050406030204" pitchFamily="18" charset="0"/>
                <a:cs typeface="Times New Roman" panose="02020603050405020304" pitchFamily="18" charset="0"/>
              </a:rPr>
              <a:t>TỚ NHỚ CẬU</a:t>
            </a:r>
          </a:p>
          <a:p>
            <a:r>
              <a:rPr lang="en-VN" sz="26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r>
              <a:rPr lang="en-VN" sz="26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r>
              <a:rPr lang="en-VN" sz="26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600" dirty="0" err="1">
                <a:latin typeface="Cambria" panose="02040503050406030204" pitchFamily="18" charset="0"/>
                <a:ea typeface="Cambria" panose="02040503050406030204" pitchFamily="18" charset="0"/>
                <a:cs typeface="Times New Roman" panose="02020603050405020304" pitchFamily="18" charset="0"/>
              </a:rPr>
              <a:t>ậ</a:t>
            </a:r>
            <a:r>
              <a:rPr lang="en-VN" sz="26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600" dirty="0">
                <a:latin typeface="Cambria" panose="02040503050406030204" pitchFamily="18" charset="0"/>
                <a:ea typeface="Cambria" panose="02040503050406030204" pitchFamily="18" charset="0"/>
                <a:cs typeface="Times New Roman" panose="02020603050405020304" pitchFamily="18" charset="0"/>
              </a:rPr>
              <a:t>m</a:t>
            </a:r>
            <a:r>
              <a:rPr lang="en-VN" sz="26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br>
              <a:rPr lang="en-VN" sz="2600" dirty="0">
                <a:latin typeface="Cambria" panose="02040503050406030204" pitchFamily="18" charset="0"/>
                <a:ea typeface="Cambria" panose="02040503050406030204" pitchFamily="18" charset="0"/>
                <a:cs typeface="Times New Roman" panose="02020603050405020304" pitchFamily="18" charset="0"/>
              </a:rPr>
            </a:br>
            <a:r>
              <a:rPr lang="en-VN" sz="26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sp>
        <p:nvSpPr>
          <p:cNvPr id="8" name="TextBox 7">
            <a:extLst>
              <a:ext uri="{FF2B5EF4-FFF2-40B4-BE49-F238E27FC236}">
                <a16:creationId xmlns:a16="http://schemas.microsoft.com/office/drawing/2014/main" id="{90014355-26FE-22E9-2DD7-7488C2F58B01}"/>
              </a:ext>
            </a:extLst>
          </p:cNvPr>
          <p:cNvSpPr txBox="1"/>
          <p:nvPr/>
        </p:nvSpPr>
        <p:spPr>
          <a:xfrm>
            <a:off x="8703948" y="6072919"/>
            <a:ext cx="2406648" cy="369332"/>
          </a:xfrm>
          <a:prstGeom prst="rect">
            <a:avLst/>
          </a:prstGeom>
          <a:noFill/>
        </p:spPr>
        <p:txBody>
          <a:bodyPr wrap="square">
            <a:spAutoFit/>
          </a:bodyPr>
          <a:lstStyle/>
          <a:p>
            <a:pPr algn="r"/>
            <a:r>
              <a:rPr lang="en-VN" sz="1800" i="1" dirty="0">
                <a:latin typeface="Cambria" panose="02040503050406030204" pitchFamily="18" charset="0"/>
                <a:ea typeface="Cambria" panose="02040503050406030204" pitchFamily="18" charset="0"/>
                <a:cs typeface="Times New Roman" panose="02020603050405020304" pitchFamily="18" charset="0"/>
              </a:rPr>
              <a:t>(Theo Tun Te-le-gơn)</a:t>
            </a:r>
          </a:p>
        </p:txBody>
      </p:sp>
    </p:spTree>
    <p:extLst>
      <p:ext uri="{BB962C8B-B14F-4D97-AF65-F5344CB8AC3E}">
        <p14:creationId xmlns:p14="http://schemas.microsoft.com/office/powerpoint/2010/main" val="247536879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5"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2"/>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f942c5803785d49a0cdf446b75c7280d"/>
          <p:cNvPicPr>
            <a:picLocks noChangeAspect="1"/>
          </p:cNvPicPr>
          <p:nvPr/>
        </p:nvPicPr>
        <p:blipFill>
          <a:blip r:embed="rId3"/>
          <a:stretch>
            <a:fillRect/>
          </a:stretch>
        </p:blipFill>
        <p:spPr>
          <a:xfrm>
            <a:off x="1970346" y="557939"/>
            <a:ext cx="10065443" cy="6092438"/>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latin typeface="Cambria" panose="02040503050406030204" pitchFamily="18" charset="0"/>
              <a:ea typeface="Cambria" panose="02040503050406030204" pitchFamily="18" charset="0"/>
            </a:endParaRPr>
          </a:p>
        </p:txBody>
      </p:sp>
      <p:sp>
        <p:nvSpPr>
          <p:cNvPr id="10" name="AutoShape 4" descr="VDO.AI">
            <a:hlinkClick r:id="rId4"/>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VN">
              <a:latin typeface="Cambria" panose="02040503050406030204" pitchFamily="18" charset="0"/>
              <a:ea typeface="Cambria" panose="02040503050406030204" pitchFamily="18" charset="0"/>
            </a:endParaRPr>
          </a:p>
        </p:txBody>
      </p:sp>
      <p:grpSp>
        <p:nvGrpSpPr>
          <p:cNvPr id="23" name="Group 22">
            <a:extLst>
              <a:ext uri="{FF2B5EF4-FFF2-40B4-BE49-F238E27FC236}">
                <a16:creationId xmlns:a16="http://schemas.microsoft.com/office/drawing/2014/main" id="{FA93C040-09E5-A94E-B727-FDBF20E66304}"/>
              </a:ext>
            </a:extLst>
          </p:cNvPr>
          <p:cNvGrpSpPr/>
          <p:nvPr/>
        </p:nvGrpSpPr>
        <p:grpSpPr>
          <a:xfrm>
            <a:off x="444182" y="1185545"/>
            <a:ext cx="11149980" cy="1201717"/>
            <a:chOff x="444182" y="1185545"/>
            <a:chExt cx="11072495" cy="1201717"/>
          </a:xfrm>
        </p:grpSpPr>
        <p:sp>
          <p:nvSpPr>
            <p:cNvPr id="3" name="Rectangle 2">
              <a:extLst>
                <a:ext uri="{FF2B5EF4-FFF2-40B4-BE49-F238E27FC236}">
                  <a16:creationId xmlns:a16="http://schemas.microsoft.com/office/drawing/2014/main" id="{D71F2AD1-94E9-4343-A1CD-978078AD0B38}"/>
                </a:ext>
              </a:extLst>
            </p:cNvPr>
            <p:cNvSpPr/>
            <p:nvPr/>
          </p:nvSpPr>
          <p:spPr>
            <a:xfrm>
              <a:off x="2563091" y="1185545"/>
              <a:ext cx="8953586"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D665DF54-AC7C-1D4A-8547-17E699EDFBE6}"/>
                </a:ext>
              </a:extLst>
            </p:cNvPr>
            <p:cNvGrpSpPr/>
            <p:nvPr/>
          </p:nvGrpSpPr>
          <p:grpSpPr>
            <a:xfrm>
              <a:off x="444182" y="1526355"/>
              <a:ext cx="2118908" cy="517326"/>
              <a:chOff x="444182" y="1526355"/>
              <a:chExt cx="2118908" cy="517326"/>
            </a:xfrm>
          </p:grpSpPr>
          <p:sp>
            <p:nvSpPr>
              <p:cNvPr id="14" name="Terminator 13">
                <a:extLst>
                  <a:ext uri="{FF2B5EF4-FFF2-40B4-BE49-F238E27FC236}">
                    <a16:creationId xmlns:a16="http://schemas.microsoft.com/office/drawing/2014/main" id="{C9A4C00F-82F4-6441-A751-8562B4846677}"/>
                  </a:ext>
                </a:extLst>
              </p:cNvPr>
              <p:cNvSpPr/>
              <p:nvPr/>
            </p:nvSpPr>
            <p:spPr>
              <a:xfrm>
                <a:off x="444182" y="1526355"/>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1</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04B26A83-EA2C-6A49-A52E-E899C636B191}"/>
                  </a:ext>
                </a:extLst>
              </p:cNvPr>
              <p:cNvCxnSpPr>
                <a:stCxn id="14" idx="3"/>
              </p:cNvCxnSpPr>
              <p:nvPr/>
            </p:nvCxnSpPr>
            <p:spPr>
              <a:xfrm>
                <a:off x="1890611" y="1785018"/>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 name="TextBox 1">
            <a:extLst>
              <a:ext uri="{FF2B5EF4-FFF2-40B4-BE49-F238E27FC236}">
                <a16:creationId xmlns:a16="http://schemas.microsoft.com/office/drawing/2014/main" id="{37D0A8C5-176D-A043-A388-043146EDDC09}"/>
              </a:ext>
            </a:extLst>
          </p:cNvPr>
          <p:cNvSpPr txBox="1"/>
          <p:nvPr/>
        </p:nvSpPr>
        <p:spPr>
          <a:xfrm>
            <a:off x="2508534" y="699113"/>
            <a:ext cx="9138542" cy="5632311"/>
          </a:xfrm>
          <a:prstGeom prst="rect">
            <a:avLst/>
          </a:prstGeom>
          <a:noFill/>
        </p:spPr>
        <p:txBody>
          <a:bodyPr wrap="square" rtlCol="0">
            <a:spAutoFit/>
          </a:bodyPr>
          <a:lstStyle/>
          <a:p>
            <a:pPr algn="ctr"/>
            <a:r>
              <a:rPr lang="en-VN" sz="2000" b="1" dirty="0">
                <a:latin typeface="Cambria" panose="02040503050406030204" pitchFamily="18" charset="0"/>
                <a:ea typeface="Cambria" panose="02040503050406030204" pitchFamily="18" charset="0"/>
                <a:cs typeface="Times New Roman" panose="02020603050405020304" pitchFamily="18" charset="0"/>
              </a:rPr>
              <a:t>TỚ NHỚ CẬU</a:t>
            </a:r>
          </a:p>
          <a:p>
            <a:pPr algn="ctr"/>
            <a:endParaRPr lang="en-VN" sz="2000" b="1"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endParaRPr lang="en-VN" sz="2000"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 A, thư của sóc!”.</a:t>
            </a:r>
          </a:p>
          <a:p>
            <a:endParaRPr lang="en-VN" sz="2000" dirty="0">
              <a:latin typeface="Cambria" panose="02040503050406030204" pitchFamily="18" charset="0"/>
              <a:ea typeface="Cambria" panose="02040503050406030204" pitchFamily="18" charset="0"/>
              <a:cs typeface="Times New Roman" panose="02020603050405020304" pitchFamily="18" charset="0"/>
            </a:endParaRPr>
          </a:p>
          <a:p>
            <a:r>
              <a:rPr lang="en-VN" sz="2000" dirty="0">
                <a:latin typeface="Cambria" panose="02040503050406030204" pitchFamily="18" charset="0"/>
                <a:ea typeface="Cambria" panose="02040503050406030204" pitchFamily="18" charset="0"/>
                <a:cs typeface="Times New Roman" panose="02020603050405020304" pitchFamily="18" charset="0"/>
              </a:rPr>
              <a:t>     Hôm sau, kiến ngồi bên thềm và viết thư cho sóc. Kiến không biết làm sao cho sóc biết mình rất nhớ bạn. Cậu viết: “Chào sóc!”. Nhưng kiến không định chào sóc. C</a:t>
            </a:r>
            <a:r>
              <a:rPr lang="en-US" sz="2000" dirty="0" err="1">
                <a:latin typeface="Cambria" panose="02040503050406030204" pitchFamily="18" charset="0"/>
                <a:ea typeface="Cambria" panose="02040503050406030204" pitchFamily="18" charset="0"/>
                <a:cs typeface="Times New Roman" panose="02020603050405020304" pitchFamily="18" charset="0"/>
              </a:rPr>
              <a:t>ậ</a:t>
            </a:r>
            <a:r>
              <a:rPr lang="en-VN" sz="2000" dirty="0">
                <a:latin typeface="Cambria" panose="02040503050406030204" pitchFamily="18" charset="0"/>
                <a:ea typeface="Cambria" panose="02040503050406030204" pitchFamily="18" charset="0"/>
                <a:cs typeface="Times New Roman" panose="02020603050405020304" pitchFamily="18" charset="0"/>
              </a:rPr>
              <a:t>u bèn viết một lá thư khác: “Sóc thân </a:t>
            </a:r>
            <a:r>
              <a:rPr lang="en-US" sz="2000" dirty="0">
                <a:latin typeface="Cambria" panose="02040503050406030204" pitchFamily="18" charset="0"/>
                <a:ea typeface="Cambria" panose="02040503050406030204" pitchFamily="18" charset="0"/>
                <a:cs typeface="Times New Roman" panose="02020603050405020304" pitchFamily="18" charset="0"/>
              </a:rPr>
              <a:t>m</a:t>
            </a:r>
            <a:r>
              <a:rPr lang="en-VN" sz="2000" dirty="0">
                <a:latin typeface="Cambria" panose="02040503050406030204" pitchFamily="18" charset="0"/>
                <a:ea typeface="Cambria" panose="02040503050406030204" pitchFamily="18" charset="0"/>
                <a:cs typeface="Times New Roman" panose="02020603050405020304" pitchFamily="18" charset="0"/>
              </a:rPr>
              <a:t>ến!”. Như thế vẫn không đúng ý của kiến. Lấy một tờ giấy mới, kiến ghi: ”Sóc ơi!”. Cứ thế, cậu cặm cụi viết đi viết lại trong nhiều giờ liền.</a:t>
            </a:r>
          </a:p>
          <a:p>
            <a:r>
              <a:rPr lang="en-VN" sz="2000" dirty="0">
                <a:latin typeface="Cambria" panose="02040503050406030204" pitchFamily="18" charset="0"/>
                <a:ea typeface="Cambria" panose="02040503050406030204" pitchFamily="18" charset="0"/>
                <a:cs typeface="Times New Roman" panose="02020603050405020304" pitchFamily="18" charset="0"/>
              </a:rPr>
              <a:t/>
            </a:r>
            <a:br>
              <a:rPr lang="en-VN" sz="2000" dirty="0">
                <a:latin typeface="Cambria" panose="02040503050406030204" pitchFamily="18" charset="0"/>
                <a:ea typeface="Cambria" panose="02040503050406030204" pitchFamily="18" charset="0"/>
                <a:cs typeface="Times New Roman" panose="02020603050405020304" pitchFamily="18" charset="0"/>
              </a:rPr>
            </a:br>
            <a:r>
              <a:rPr lang="en-VN" sz="2000" dirty="0">
                <a:latin typeface="Cambria" panose="02040503050406030204" pitchFamily="18" charset="0"/>
                <a:ea typeface="Cambria" panose="02040503050406030204" pitchFamily="18" charset="0"/>
                <a:cs typeface="Times New Roman" panose="02020603050405020304" pitchFamily="18" charset="0"/>
              </a:rPr>
              <a:t>     Không lâu sau, sóc nhận được một lá thư do kiến gửi đến. Thư viết: “Sóc ơi, tớ cũng nhớ cậu!”</a:t>
            </a:r>
          </a:p>
        </p:txBody>
      </p:sp>
      <p:grpSp>
        <p:nvGrpSpPr>
          <p:cNvPr id="24" name="Group 23">
            <a:extLst>
              <a:ext uri="{FF2B5EF4-FFF2-40B4-BE49-F238E27FC236}">
                <a16:creationId xmlns:a16="http://schemas.microsoft.com/office/drawing/2014/main" id="{E7107947-9D15-A147-8A0A-392D9ACC0141}"/>
              </a:ext>
            </a:extLst>
          </p:cNvPr>
          <p:cNvGrpSpPr/>
          <p:nvPr/>
        </p:nvGrpSpPr>
        <p:grpSpPr>
          <a:xfrm>
            <a:off x="444183" y="2530038"/>
            <a:ext cx="11138216" cy="1201717"/>
            <a:chOff x="444183" y="2530038"/>
            <a:chExt cx="11138216" cy="1201717"/>
          </a:xfrm>
        </p:grpSpPr>
        <p:sp>
          <p:nvSpPr>
            <p:cNvPr id="11" name="Terminator 10">
              <a:extLst>
                <a:ext uri="{FF2B5EF4-FFF2-40B4-BE49-F238E27FC236}">
                  <a16:creationId xmlns:a16="http://schemas.microsoft.com/office/drawing/2014/main" id="{0ABF04C6-C401-2946-971C-E4F7676AA5D9}"/>
                </a:ext>
              </a:extLst>
            </p:cNvPr>
            <p:cNvSpPr/>
            <p:nvPr/>
          </p:nvSpPr>
          <p:spPr>
            <a:xfrm>
              <a:off x="444183" y="2872233"/>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2</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903B5FB-DB73-0F4C-AC32-99F80516667F}"/>
                </a:ext>
              </a:extLst>
            </p:cNvPr>
            <p:cNvSpPr/>
            <p:nvPr/>
          </p:nvSpPr>
          <p:spPr>
            <a:xfrm>
              <a:off x="2563091" y="2530038"/>
              <a:ext cx="9019308" cy="120171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90C8131D-669E-F14C-A9AB-E7B6A75CEAD1}"/>
                </a:ext>
              </a:extLst>
            </p:cNvPr>
            <p:cNvCxnSpPr/>
            <p:nvPr/>
          </p:nvCxnSpPr>
          <p:spPr>
            <a:xfrm>
              <a:off x="1890610" y="3114823"/>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C9E9D72-1F68-6E43-8D09-85FDBC109765}"/>
              </a:ext>
            </a:extLst>
          </p:cNvPr>
          <p:cNvGrpSpPr/>
          <p:nvPr/>
        </p:nvGrpSpPr>
        <p:grpSpPr>
          <a:xfrm>
            <a:off x="338890" y="3816942"/>
            <a:ext cx="11255272" cy="2547437"/>
            <a:chOff x="327128" y="3835459"/>
            <a:chExt cx="11255272" cy="2547437"/>
          </a:xfrm>
        </p:grpSpPr>
        <p:sp>
          <p:nvSpPr>
            <p:cNvPr id="12" name="Terminator 11">
              <a:extLst>
                <a:ext uri="{FF2B5EF4-FFF2-40B4-BE49-F238E27FC236}">
                  <a16:creationId xmlns:a16="http://schemas.microsoft.com/office/drawing/2014/main" id="{11D90AC7-2218-9E41-8E14-77E12DD93E88}"/>
                </a:ext>
              </a:extLst>
            </p:cNvPr>
            <p:cNvSpPr/>
            <p:nvPr/>
          </p:nvSpPr>
          <p:spPr>
            <a:xfrm>
              <a:off x="327128" y="5104176"/>
              <a:ext cx="1446429" cy="517326"/>
            </a:xfrm>
            <a:prstGeom prst="flowChartTerminator">
              <a:avLst/>
            </a:prstGeom>
            <a:solidFill>
              <a:srgbClr val="7201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cs typeface="Times New Roman" panose="02020603050405020304" pitchFamily="18" charset="0"/>
                </a:rPr>
                <a:t>Đoạn</a:t>
              </a:r>
              <a:r>
                <a:rPr lang="en-US" sz="2400" b="1" dirty="0">
                  <a:latin typeface="Cambria" panose="02040503050406030204" pitchFamily="18" charset="0"/>
                  <a:ea typeface="Cambria" panose="02040503050406030204" pitchFamily="18" charset="0"/>
                  <a:cs typeface="Times New Roman" panose="02020603050405020304" pitchFamily="18" charset="0"/>
                </a:rPr>
                <a:t> 3</a:t>
              </a:r>
              <a:endParaRPr lang="en-VN" sz="24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F02B4605-0693-B64E-B6B7-A6727953168F}"/>
                </a:ext>
              </a:extLst>
            </p:cNvPr>
            <p:cNvSpPr/>
            <p:nvPr/>
          </p:nvSpPr>
          <p:spPr>
            <a:xfrm>
              <a:off x="2563091" y="3835459"/>
              <a:ext cx="9019309" cy="2547437"/>
            </a:xfrm>
            <a:prstGeom prst="rect">
              <a:avLst/>
            </a:prstGeom>
            <a:noFill/>
            <a:ln w="38100">
              <a:solidFill>
                <a:srgbClr val="72016A"/>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latin typeface="Cambria" panose="02040503050406030204" pitchFamily="18" charset="0"/>
                <a:ea typeface="Cambria" panose="02040503050406030204" pitchFamily="18" charset="0"/>
              </a:endParaRPr>
            </a:p>
          </p:txBody>
        </p:sp>
        <p:cxnSp>
          <p:nvCxnSpPr>
            <p:cNvPr id="19" name="Straight Arrow Connector 18">
              <a:extLst>
                <a:ext uri="{FF2B5EF4-FFF2-40B4-BE49-F238E27FC236}">
                  <a16:creationId xmlns:a16="http://schemas.microsoft.com/office/drawing/2014/main" id="{8106D6D8-2E77-5F4B-A88D-1D26EB25539F}"/>
                </a:ext>
              </a:extLst>
            </p:cNvPr>
            <p:cNvCxnSpPr/>
            <p:nvPr/>
          </p:nvCxnSpPr>
          <p:spPr>
            <a:xfrm>
              <a:off x="1824293" y="5362839"/>
              <a:ext cx="67247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Oval Callout 20">
            <a:extLst>
              <a:ext uri="{FF2B5EF4-FFF2-40B4-BE49-F238E27FC236}">
                <a16:creationId xmlns:a16="http://schemas.microsoft.com/office/drawing/2014/main" id="{363B13F3-8821-504E-B333-ACEBB2951E77}"/>
              </a:ext>
            </a:extLst>
          </p:cNvPr>
          <p:cNvSpPr/>
          <p:nvPr/>
        </p:nvSpPr>
        <p:spPr>
          <a:xfrm>
            <a:off x="156210" y="157608"/>
            <a:ext cx="2521799" cy="1083010"/>
          </a:xfrm>
          <a:prstGeom prst="wedgeEllipseCallout">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dirty="0">
                <a:latin typeface="Cambria" panose="02040503050406030204" pitchFamily="18" charset="0"/>
                <a:ea typeface="Cambria" panose="02040503050406030204" pitchFamily="18" charset="0"/>
                <a:cs typeface="Times New Roman" panose="02020603050405020304" pitchFamily="18" charset="0"/>
              </a:rPr>
              <a:t>Văn bản gồm </a:t>
            </a:r>
            <a:r>
              <a:rPr lang="en-GB" sz="2400" dirty="0" smtClean="0">
                <a:latin typeface="Cambria" panose="02040503050406030204" pitchFamily="18" charset="0"/>
                <a:ea typeface="Cambria" panose="02040503050406030204" pitchFamily="18" charset="0"/>
                <a:cs typeface="Times New Roman" panose="02020603050405020304" pitchFamily="18" charset="0"/>
              </a:rPr>
              <a:t>3</a:t>
            </a:r>
            <a:r>
              <a:rPr lang="en-VN" sz="2400" dirty="0" smtClean="0">
                <a:latin typeface="Cambria" panose="02040503050406030204" pitchFamily="18" charset="0"/>
                <a:ea typeface="Cambria" panose="02040503050406030204" pitchFamily="18" charset="0"/>
                <a:cs typeface="Times New Roman" panose="02020603050405020304" pitchFamily="18" charset="0"/>
              </a:rPr>
              <a:t> </a:t>
            </a:r>
            <a:r>
              <a:rPr lang="en-VN" sz="2400" dirty="0">
                <a:latin typeface="Cambria" panose="02040503050406030204" pitchFamily="18" charset="0"/>
                <a:ea typeface="Cambria" panose="02040503050406030204" pitchFamily="18" charset="0"/>
                <a:cs typeface="Times New Roman" panose="02020603050405020304" pitchFamily="18" charset="0"/>
              </a:rPr>
              <a:t>đoạn</a:t>
            </a:r>
          </a:p>
        </p:txBody>
      </p:sp>
    </p:spTree>
    <p:extLst>
      <p:ext uri="{BB962C8B-B14F-4D97-AF65-F5344CB8AC3E}">
        <p14:creationId xmlns:p14="http://schemas.microsoft.com/office/powerpoint/2010/main" val="21170497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style.rotation</p:attrName>
                                        </p:attrNameLst>
                                      </p:cBhvr>
                                      <p:tavLst>
                                        <p:tav tm="0">
                                          <p:val>
                                            <p:fltVal val="90"/>
                                          </p:val>
                                        </p:tav>
                                        <p:tav tm="100000">
                                          <p:val>
                                            <p:fltVal val="0"/>
                                          </p:val>
                                        </p:tav>
                                      </p:tavLst>
                                    </p:anim>
                                    <p:animEffect transition="in" filter="fade">
                                      <p:cBhvr>
                                        <p:cTn id="18" dur="1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strVal val="#ppt_w*0.70"/>
                                          </p:val>
                                        </p:tav>
                                        <p:tav tm="100000">
                                          <p:val>
                                            <p:strVal val="#ppt_w"/>
                                          </p:val>
                                        </p:tav>
                                      </p:tavLst>
                                    </p:anim>
                                    <p:anim calcmode="lin" valueType="num">
                                      <p:cBhvr>
                                        <p:cTn id="24" dur="1000" fill="hold"/>
                                        <p:tgtEl>
                                          <p:spTgt spid="23"/>
                                        </p:tgtEl>
                                        <p:attrNameLst>
                                          <p:attrName>ppt_h</p:attrName>
                                        </p:attrNameLst>
                                      </p:cBhvr>
                                      <p:tavLst>
                                        <p:tav tm="0">
                                          <p:val>
                                            <p:strVal val="#ppt_h"/>
                                          </p:val>
                                        </p:tav>
                                        <p:tav tm="100000">
                                          <p:val>
                                            <p:strVal val="#ppt_h"/>
                                          </p:val>
                                        </p:tav>
                                      </p:tavLst>
                                    </p:anim>
                                    <p:animEffect transition="in" filter="fade">
                                      <p:cBhvr>
                                        <p:cTn id="25" dur="1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strVal val="#ppt_w*0.70"/>
                                          </p:val>
                                        </p:tav>
                                        <p:tav tm="100000">
                                          <p:val>
                                            <p:strVal val="#ppt_w"/>
                                          </p:val>
                                        </p:tav>
                                      </p:tavLst>
                                    </p:anim>
                                    <p:anim calcmode="lin" valueType="num">
                                      <p:cBhvr>
                                        <p:cTn id="31" dur="1000" fill="hold"/>
                                        <p:tgtEl>
                                          <p:spTgt spid="24"/>
                                        </p:tgtEl>
                                        <p:attrNameLst>
                                          <p:attrName>ppt_h</p:attrName>
                                        </p:attrNameLst>
                                      </p:cBhvr>
                                      <p:tavLst>
                                        <p:tav tm="0">
                                          <p:val>
                                            <p:strVal val="#ppt_h"/>
                                          </p:val>
                                        </p:tav>
                                        <p:tav tm="100000">
                                          <p:val>
                                            <p:strVal val="#ppt_h"/>
                                          </p:val>
                                        </p:tav>
                                      </p:tavLst>
                                    </p:anim>
                                    <p:animEffect transition="in" filter="fade">
                                      <p:cBhvr>
                                        <p:cTn id="32" dur="1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1000" fill="hold"/>
                                        <p:tgtEl>
                                          <p:spTgt spid="27"/>
                                        </p:tgtEl>
                                        <p:attrNameLst>
                                          <p:attrName>ppt_w</p:attrName>
                                        </p:attrNameLst>
                                      </p:cBhvr>
                                      <p:tavLst>
                                        <p:tav tm="0">
                                          <p:val>
                                            <p:strVal val="#ppt_w*0.70"/>
                                          </p:val>
                                        </p:tav>
                                        <p:tav tm="100000">
                                          <p:val>
                                            <p:strVal val="#ppt_w"/>
                                          </p:val>
                                        </p:tav>
                                      </p:tavLst>
                                    </p:anim>
                                    <p:anim calcmode="lin" valueType="num">
                                      <p:cBhvr>
                                        <p:cTn id="38" dur="1000" fill="hold"/>
                                        <p:tgtEl>
                                          <p:spTgt spid="27"/>
                                        </p:tgtEl>
                                        <p:attrNameLst>
                                          <p:attrName>ppt_h</p:attrName>
                                        </p:attrNameLst>
                                      </p:cBhvr>
                                      <p:tavLst>
                                        <p:tav tm="0">
                                          <p:val>
                                            <p:strVal val="#ppt_h"/>
                                          </p:val>
                                        </p:tav>
                                        <p:tav tm="100000">
                                          <p:val>
                                            <p:strVal val="#ppt_h"/>
                                          </p:val>
                                        </p:tav>
                                      </p:tavLst>
                                    </p:anim>
                                    <p:animEffect transition="in" filter="fade">
                                      <p:cBhvr>
                                        <p:cTn id="3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548" y="68933"/>
            <a:ext cx="12069452" cy="6789067"/>
          </a:xfrm>
          <a:prstGeom prst="rect">
            <a:avLst/>
          </a:prstGeom>
        </p:spPr>
      </p:pic>
    </p:spTree>
    <p:extLst>
      <p:ext uri="{BB962C8B-B14F-4D97-AF65-F5344CB8AC3E}">
        <p14:creationId xmlns:p14="http://schemas.microsoft.com/office/powerpoint/2010/main" val="31016581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0183082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1502</TotalTime>
  <Words>2874</Words>
  <Application>Microsoft Office PowerPoint</Application>
  <PresentationFormat>Widescreen</PresentationFormat>
  <Paragraphs>184</Paragraphs>
  <Slides>49</Slides>
  <Notes>28</Notes>
  <HiddenSlides>0</HiddenSlides>
  <MMClips>12</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49</vt:i4>
      </vt:variant>
    </vt:vector>
  </HeadingPairs>
  <TitlesOfParts>
    <vt:vector size="70" baseType="lpstr">
      <vt:lpstr>微软雅黑</vt:lpstr>
      <vt:lpstr>#9Slide03 SVNNexa Rust Sans Bla</vt:lpstr>
      <vt:lpstr>#9Slide05 Pateglamt Script</vt:lpstr>
      <vt:lpstr>#9Slide05 Pattaya</vt:lpstr>
      <vt:lpstr>#9Slide05 SVNStandly</vt:lpstr>
      <vt:lpstr>#9Slide07 IcielPony</vt:lpstr>
      <vt:lpstr>Arial</vt:lpstr>
      <vt:lpstr>Arial Rounded MT Bold</vt:lpstr>
      <vt:lpstr>Arial-Rounded</vt:lpstr>
      <vt:lpstr>Calibri</vt:lpstr>
      <vt:lpstr>Cambria</vt:lpstr>
      <vt:lpstr>等线</vt:lpstr>
      <vt:lpstr>等线 Light</vt:lpstr>
      <vt:lpstr>SVN-Holidays</vt:lpstr>
      <vt:lpstr>Times New Roman</vt:lpstr>
      <vt:lpstr>UTM Gradoo</vt:lpstr>
      <vt:lpstr>Wide Latin</vt:lpstr>
      <vt:lpstr>字魂131号-酷乐潮玩体</vt:lpstr>
      <vt:lpstr>字魂17号-萌趣果冻体</vt:lpstr>
      <vt:lpstr>字魂50号-白鸽天行体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卡通可爱校园文明礼仪介绍ppt模板</dc:title>
  <dc:creator>。</dc:creator>
  <cp:lastModifiedBy>laptop</cp:lastModifiedBy>
  <cp:revision>197</cp:revision>
  <dcterms:created xsi:type="dcterms:W3CDTF">2017-07-28T09:08:00Z</dcterms:created>
  <dcterms:modified xsi:type="dcterms:W3CDTF">2024-11-05T02:00:43Z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2052-10.1.0.7346</vt:lpwstr>
  </property>
</Properties>
</file>