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9"/>
  </p:notesMasterIdLst>
  <p:sldIdLst>
    <p:sldId id="294" r:id="rId2"/>
    <p:sldId id="292" r:id="rId3"/>
    <p:sldId id="289" r:id="rId4"/>
    <p:sldId id="295" r:id="rId5"/>
    <p:sldId id="290" r:id="rId6"/>
    <p:sldId id="336" r:id="rId7"/>
    <p:sldId id="312" r:id="rId8"/>
    <p:sldId id="335" r:id="rId9"/>
    <p:sldId id="263" r:id="rId10"/>
    <p:sldId id="313" r:id="rId11"/>
    <p:sldId id="266" r:id="rId12"/>
    <p:sldId id="296" r:id="rId13"/>
    <p:sldId id="269" r:id="rId14"/>
    <p:sldId id="314" r:id="rId15"/>
    <p:sldId id="330" r:id="rId16"/>
    <p:sldId id="320" r:id="rId17"/>
    <p:sldId id="315" r:id="rId18"/>
    <p:sldId id="331" r:id="rId19"/>
    <p:sldId id="273" r:id="rId20"/>
    <p:sldId id="332" r:id="rId21"/>
    <p:sldId id="316" r:id="rId22"/>
    <p:sldId id="274" r:id="rId23"/>
    <p:sldId id="333" r:id="rId24"/>
    <p:sldId id="317" r:id="rId25"/>
    <p:sldId id="299" r:id="rId26"/>
    <p:sldId id="318" r:id="rId27"/>
    <p:sldId id="301" r:id="rId28"/>
    <p:sldId id="319" r:id="rId29"/>
    <p:sldId id="302" r:id="rId30"/>
    <p:sldId id="303" r:id="rId31"/>
    <p:sldId id="304" r:id="rId32"/>
    <p:sldId id="305" r:id="rId33"/>
    <p:sldId id="307" r:id="rId34"/>
    <p:sldId id="308" r:id="rId35"/>
    <p:sldId id="309" r:id="rId36"/>
    <p:sldId id="334" r:id="rId37"/>
    <p:sldId id="329" r:id="rId38"/>
  </p:sldIdLst>
  <p:sldSz cx="12192000" cy="6858000"/>
  <p:notesSz cx="6858000" cy="9144000"/>
  <p:embeddedFontLst>
    <p:embeddedFont>
      <p:font typeface="#9Slide05 SVNClementine" panose="020F0502020204030203" charset="0"/>
      <p:regular r:id="rId40"/>
    </p:embeddedFont>
    <p:embeddedFont>
      <p:font typeface="Calibri Light" panose="020F0302020204030204" pitchFamily="34" charset="0"/>
      <p:regular r:id="rId41"/>
      <p:italic r:id="rId42"/>
    </p:embeddedFont>
    <p:embeddedFont>
      <p:font typeface="UTM Androgyne" panose="020B0604020202020204" charset="0"/>
      <p:regular r:id="rId43"/>
    </p:embeddedFont>
    <p:embeddedFont>
      <p:font typeface="Cambria" panose="02040503050406030204" pitchFamily="18" charset="0"/>
      <p:regular r:id="rId44"/>
      <p:bold r:id="rId45"/>
      <p:italic r:id="rId46"/>
      <p:bold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HP001 4 hàng" panose="020B0603050302020204" pitchFamily="34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CC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59" autoAdjust="0"/>
    <p:restoredTop sz="94660"/>
  </p:normalViewPr>
  <p:slideViewPr>
    <p:cSldViewPr snapToGrid="0">
      <p:cViewPr varScale="1">
        <p:scale>
          <a:sx n="64" d="100"/>
          <a:sy n="64" d="100"/>
        </p:scale>
        <p:origin x="64" y="1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695CE-17D7-4A4B-8691-2F37C8BEF15D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185A1-523A-4965-8BD8-E1308ADEADC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2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-993047"/>
            <a:ext cx="12191999" cy="82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7B722C-777A-4397-ACE2-21078F88CA11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97" b="-1669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33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DBF778D-3B13-4E81-9298-C0C6C85485C0}"/>
              </a:ext>
            </a:extLst>
          </p:cNvPr>
          <p:cNvSpPr>
            <a:spLocks noChangeAspect="1"/>
          </p:cNvSpPr>
          <p:nvPr userDrawn="1">
            <p:custDataLst>
              <p:tags r:id="rId1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260" b="-6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8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091DDA-E407-4D20-B4BF-750729EB0775}" type="datetimeFigureOut">
              <a:rPr lang="en-US" smtClean="0"/>
              <a:t>11/11/2024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2DB7E-ACF7-4197-9120-7A07D9FD38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06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2024/11/11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76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ABD190-56AD-4C55-BBCA-1554B872117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11/11/2024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F674BA-2DE0-4D90-8561-25BA31F62F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41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333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576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  <p:sldLayoutId id="2147483668" r:id="rId5"/>
    <p:sldLayoutId id="2147483669" r:id="rId6"/>
    <p:sldLayoutId id="214748367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2.png"/><Relationship Id="rId18" Type="http://schemas.openxmlformats.org/officeDocument/2006/relationships/slide" Target="slide34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7.png"/><Relationship Id="rId7" Type="http://schemas.openxmlformats.org/officeDocument/2006/relationships/image" Target="../media/image27.gif"/><Relationship Id="rId12" Type="http://schemas.microsoft.com/office/2007/relationships/hdphoto" Target="../media/hdphoto2.wdp"/><Relationship Id="rId17" Type="http://schemas.openxmlformats.org/officeDocument/2006/relationships/slide" Target="slide33.xml"/><Relationship Id="rId2" Type="http://schemas.openxmlformats.org/officeDocument/2006/relationships/audio" Target="../media/media4.wma"/><Relationship Id="rId16" Type="http://schemas.openxmlformats.org/officeDocument/2006/relationships/slide" Target="slide32.xml"/><Relationship Id="rId20" Type="http://schemas.openxmlformats.org/officeDocument/2006/relationships/slide" Target="slide36.xml"/><Relationship Id="rId1" Type="http://schemas.microsoft.com/office/2007/relationships/media" Target="../media/media4.wma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3.png"/><Relationship Id="rId10" Type="http://schemas.openxmlformats.org/officeDocument/2006/relationships/image" Target="../media/image30.gif"/><Relationship Id="rId19" Type="http://schemas.openxmlformats.org/officeDocument/2006/relationships/slide" Target="slide35.xml"/><Relationship Id="rId4" Type="http://schemas.openxmlformats.org/officeDocument/2006/relationships/audio" Target="../media/audio1.wav"/><Relationship Id="rId9" Type="http://schemas.openxmlformats.org/officeDocument/2006/relationships/image" Target="../media/image29.gif"/><Relationship Id="rId1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slide" Target="slide3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and child painting in a field&#10;&#10;Description automatically generated">
            <a:extLst>
              <a:ext uri="{FF2B5EF4-FFF2-40B4-BE49-F238E27FC236}">
                <a16:creationId xmlns:a16="http://schemas.microsoft.com/office/drawing/2014/main" id="{8EEE6055-73BB-5FC9-2666-0B75A7575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1330" cy="6881275"/>
          </a:xfrm>
          <a:prstGeom prst="rect">
            <a:avLst/>
          </a:prstGeom>
        </p:spPr>
      </p:pic>
      <p:sp>
        <p:nvSpPr>
          <p:cNvPr id="8" name="矩形 28">
            <a:extLst>
              <a:ext uri="{FF2B5EF4-FFF2-40B4-BE49-F238E27FC236}">
                <a16:creationId xmlns:a16="http://schemas.microsoft.com/office/drawing/2014/main" id="{6104A679-FDBC-911F-7619-062AA7065F51}"/>
              </a:ext>
            </a:extLst>
          </p:cNvPr>
          <p:cNvSpPr/>
          <p:nvPr/>
        </p:nvSpPr>
        <p:spPr>
          <a:xfrm>
            <a:off x="302578" y="1596789"/>
            <a:ext cx="7643193" cy="1234192"/>
          </a:xfrm>
          <a:prstGeom prst="rect">
            <a:avLst/>
          </a:prstGeom>
        </p:spPr>
        <p:txBody>
          <a:bodyPr vert="horz" wrap="none">
            <a:prstTxWarp prst="textArchUp">
              <a:avLst>
                <a:gd name="adj" fmla="val 10933259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13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NHIỆT LIỆT CHÀO  MỪNG CÁ</a:t>
            </a:r>
            <a:r>
              <a:rPr lang="en-US" altLang="zh-CN" sz="13800" dirty="0" smtClean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C  </a:t>
            </a:r>
            <a:r>
              <a:rPr lang="en-US" altLang="zh-CN" sz="138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THẦY CÔ GIÁO </a:t>
            </a:r>
            <a:endParaRPr lang="zh-CN" altLang="en-US" sz="138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rocante" panose="02000000000000000000" pitchFamily="50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601034-B84E-5B55-B2BA-4483DCB3DE94}"/>
              </a:ext>
            </a:extLst>
          </p:cNvPr>
          <p:cNvSpPr/>
          <p:nvPr/>
        </p:nvSpPr>
        <p:spPr>
          <a:xfrm>
            <a:off x="0" y="171447"/>
            <a:ext cx="1212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dirty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QUỐC OAI</a:t>
            </a:r>
          </a:p>
          <a:p>
            <a:pPr algn="ctr"/>
            <a:r>
              <a:rPr lang="en-US" sz="2400" b="1" dirty="0">
                <a:ln w="0"/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DỤC&amp; ĐÀO TẠO HUYỆN QUỐC OAI</a:t>
            </a:r>
            <a:endParaRPr lang="en-US" sz="2400" dirty="0">
              <a:ln w="0"/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28">
            <a:extLst>
              <a:ext uri="{FF2B5EF4-FFF2-40B4-BE49-F238E27FC236}">
                <a16:creationId xmlns:a16="http://schemas.microsoft.com/office/drawing/2014/main" id="{548DA893-9FAA-0F45-DD0B-267E9E9EDC5C}"/>
              </a:ext>
            </a:extLst>
          </p:cNvPr>
          <p:cNvSpPr/>
          <p:nvPr/>
        </p:nvSpPr>
        <p:spPr>
          <a:xfrm>
            <a:off x="457648" y="2640493"/>
            <a:ext cx="6443935" cy="1569665"/>
          </a:xfrm>
          <a:prstGeom prst="rect">
            <a:avLst/>
          </a:prstGeom>
        </p:spPr>
        <p:txBody>
          <a:bodyPr vert="horz"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altLang="zh-CN" sz="3600" dirty="0">
                <a:gradFill flip="none" rotWithShape="1">
                  <a:gsLst>
                    <a:gs pos="77000">
                      <a:srgbClr val="CA3446"/>
                    </a:gs>
                    <a:gs pos="0">
                      <a:srgbClr val="FFF022"/>
                    </a:gs>
                    <a:gs pos="27000">
                      <a:schemeClr val="accent6">
                        <a:lumMod val="75000"/>
                      </a:schemeClr>
                    </a:gs>
                    <a:gs pos="49000">
                      <a:srgbClr val="0070C0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iCiel Crocante" panose="02000000000000000000" pitchFamily="50" charset="0"/>
                <a:ea typeface="字魂131号-酷乐潮玩体" panose="00000500000000000000" pitchFamily="2" charset="-122"/>
                <a:sym typeface="Arial" panose="020B0604020202020204" pitchFamily="34" charset="0"/>
              </a:rPr>
              <a:t>VỀ THĂM LỚP 2C</a:t>
            </a:r>
            <a:endParaRPr lang="zh-CN" altLang="en-US" sz="3600" dirty="0">
              <a:gradFill flip="none" rotWithShape="1">
                <a:gsLst>
                  <a:gs pos="77000">
                    <a:srgbClr val="CA3446"/>
                  </a:gs>
                  <a:gs pos="0">
                    <a:srgbClr val="FFF022"/>
                  </a:gs>
                  <a:gs pos="27000">
                    <a:schemeClr val="accent6">
                      <a:lumMod val="75000"/>
                    </a:schemeClr>
                  </a:gs>
                  <a:gs pos="49000">
                    <a:srgbClr val="0070C0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iCiel Crocante" panose="02000000000000000000" pitchFamily="50" charset="0"/>
              <a:ea typeface="字魂131号-酷乐潮玩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CB10D-8828-0E83-AFFC-1EF1FC5D17DF}"/>
              </a:ext>
            </a:extLst>
          </p:cNvPr>
          <p:cNvSpPr txBox="1"/>
          <p:nvPr/>
        </p:nvSpPr>
        <p:spPr>
          <a:xfrm>
            <a:off x="154925" y="4020418"/>
            <a:ext cx="68491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VN" sz="3600" dirty="0" smtClean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viên:</a:t>
            </a:r>
            <a:r>
              <a:rPr lang="en-GB" sz="3600" dirty="0" smtClean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</a:t>
            </a:r>
            <a:r>
              <a:rPr lang="en-GB" sz="3600" dirty="0" err="1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VN" sz="3600" dirty="0">
              <a:solidFill>
                <a:schemeClr val="accent1"/>
              </a:solidFill>
              <a:effectLst>
                <a:glow rad="590633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VN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Đơn vị: Trường Tiểu học </a:t>
            </a:r>
            <a:r>
              <a:rPr lang="en-GB" sz="3600" dirty="0" err="1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GB" sz="3600" dirty="0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chemeClr val="accent1"/>
                </a:solidFill>
                <a:effectLst>
                  <a:glow rad="590633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endParaRPr lang="en-VN" sz="3600" dirty="0">
              <a:solidFill>
                <a:schemeClr val="accent1"/>
              </a:solidFill>
              <a:effectLst>
                <a:glow rad="590633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296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570" y="1351336"/>
            <a:ext cx="4048249" cy="5262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399" y="-939904"/>
            <a:ext cx="6278442" cy="384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97161" y="860856"/>
            <a:ext cx="3988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E53B8C"/>
                </a:solidFill>
                <a:latin typeface="UTM Avo" panose="02040603050506020204" pitchFamily="18" charset="0"/>
              </a:rPr>
              <a:t>Chia </a:t>
            </a:r>
            <a:r>
              <a:rPr lang="en-US" sz="5400" b="1" dirty="0" err="1">
                <a:solidFill>
                  <a:srgbClr val="E53B8C"/>
                </a:solidFill>
                <a:latin typeface="UTM Avo" panose="02040603050506020204" pitchFamily="18" charset="0"/>
              </a:rPr>
              <a:t>đoạn</a:t>
            </a:r>
            <a:endParaRPr lang="en-US" sz="5400" b="1" dirty="0">
              <a:solidFill>
                <a:srgbClr val="E53B8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529264" y="2515487"/>
            <a:ext cx="416852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mấy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đoạn</a:t>
            </a:r>
            <a:r>
              <a:rPr lang="en-US" sz="4400" b="1" dirty="0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9">
            <a:extLst>
              <a:ext uri="{FF2B5EF4-FFF2-40B4-BE49-F238E27FC236}">
                <a16:creationId xmlns:a16="http://schemas.microsoft.com/office/drawing/2014/main" id="{7242D3E7-C1CC-5917-A9C9-1DFAF6DBB850}"/>
              </a:ext>
            </a:extLst>
          </p:cNvPr>
          <p:cNvSpPr/>
          <p:nvPr/>
        </p:nvSpPr>
        <p:spPr>
          <a:xfrm>
            <a:off x="3402993" y="2501842"/>
            <a:ext cx="4421063" cy="3131861"/>
          </a:xfrm>
          <a:custGeom>
            <a:avLst/>
            <a:gdLst>
              <a:gd name="connsiteX0" fmla="*/ -269120 w 4168523"/>
              <a:gd name="connsiteY0" fmla="*/ 1855189 h 3131861"/>
              <a:gd name="connsiteX1" fmla="*/ 927 w 4168523"/>
              <a:gd name="connsiteY1" fmla="*/ 1519232 h 3131861"/>
              <a:gd name="connsiteX2" fmla="*/ 2004499 w 4168523"/>
              <a:gd name="connsiteY2" fmla="*/ 1147 h 3131861"/>
              <a:gd name="connsiteX3" fmla="*/ 4140300 w 4168523"/>
              <a:gd name="connsiteY3" fmla="*/ 1309101 h 3131861"/>
              <a:gd name="connsiteX4" fmla="*/ 2394313 w 4168523"/>
              <a:gd name="connsiteY4" fmla="*/ 3114439 h 3131861"/>
              <a:gd name="connsiteX5" fmla="*/ 129343 w 4168523"/>
              <a:gd name="connsiteY5" fmla="*/ 2108979 h 3131861"/>
              <a:gd name="connsiteX6" fmla="*/ -269120 w 4168523"/>
              <a:gd name="connsiteY6" fmla="*/ 1855189 h 3131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8523" h="3131861" fill="none" extrusionOk="0">
                <a:moveTo>
                  <a:pt x="-269120" y="1855189"/>
                </a:moveTo>
                <a:cubicBezTo>
                  <a:pt x="-196918" y="1774234"/>
                  <a:pt x="-87822" y="1645254"/>
                  <a:pt x="927" y="1519232"/>
                </a:cubicBezTo>
                <a:cubicBezTo>
                  <a:pt x="-115227" y="549861"/>
                  <a:pt x="925284" y="51187"/>
                  <a:pt x="2004499" y="1147"/>
                </a:cubicBezTo>
                <a:cubicBezTo>
                  <a:pt x="3084767" y="-68315"/>
                  <a:pt x="3919817" y="527682"/>
                  <a:pt x="4140300" y="1309101"/>
                </a:cubicBezTo>
                <a:cubicBezTo>
                  <a:pt x="4329621" y="2083065"/>
                  <a:pt x="3403130" y="2939861"/>
                  <a:pt x="2394313" y="3114439"/>
                </a:cubicBezTo>
                <a:cubicBezTo>
                  <a:pt x="1400846" y="3215871"/>
                  <a:pt x="541357" y="2765890"/>
                  <a:pt x="129343" y="2108979"/>
                </a:cubicBezTo>
                <a:cubicBezTo>
                  <a:pt x="57568" y="2078893"/>
                  <a:pt x="-158411" y="1889923"/>
                  <a:pt x="-269120" y="1855189"/>
                </a:cubicBezTo>
                <a:close/>
              </a:path>
              <a:path w="4168523" h="3131861" stroke="0" extrusionOk="0">
                <a:moveTo>
                  <a:pt x="-269120" y="1855189"/>
                </a:moveTo>
                <a:cubicBezTo>
                  <a:pt x="-210017" y="1719772"/>
                  <a:pt x="-46573" y="1554189"/>
                  <a:pt x="927" y="1519232"/>
                </a:cubicBezTo>
                <a:cubicBezTo>
                  <a:pt x="-40582" y="703923"/>
                  <a:pt x="898813" y="71720"/>
                  <a:pt x="2004499" y="1147"/>
                </a:cubicBezTo>
                <a:cubicBezTo>
                  <a:pt x="3011399" y="92095"/>
                  <a:pt x="4001598" y="554009"/>
                  <a:pt x="4140300" y="1309101"/>
                </a:cubicBezTo>
                <a:cubicBezTo>
                  <a:pt x="4322026" y="2212421"/>
                  <a:pt x="3433741" y="3002938"/>
                  <a:pt x="2394313" y="3114439"/>
                </a:cubicBezTo>
                <a:cubicBezTo>
                  <a:pt x="1389190" y="3213395"/>
                  <a:pt x="586583" y="2831212"/>
                  <a:pt x="129343" y="2108979"/>
                </a:cubicBezTo>
                <a:cubicBezTo>
                  <a:pt x="-44064" y="1988251"/>
                  <a:pt x="-170694" y="1942385"/>
                  <a:pt x="-269120" y="1855189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wedgeEllipseCallout">
                    <a:avLst>
                      <a:gd name="adj1" fmla="val -56456"/>
                      <a:gd name="adj2" fmla="val 923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thơ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gồm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3 </a:t>
            </a:r>
          </a:p>
          <a:p>
            <a:pPr algn="ctr"/>
            <a:r>
              <a:rPr lang="en-GB" sz="4400" b="1" dirty="0" err="1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đoạn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071256" y="155856"/>
            <a:ext cx="3124201" cy="937247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574218" y="1278213"/>
            <a:ext cx="11043564" cy="50572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60388" y="242499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1480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87522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9856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99170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487528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487528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898399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75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5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07151" y="2912882"/>
            <a:ext cx="591060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800" b="1" dirty="0">
                <a:solidFill>
                  <a:srgbClr val="FF0000"/>
                </a:solidFill>
              </a:rPr>
              <a:t>Luyện đọc đoạn</a:t>
            </a:r>
            <a:endParaRPr lang="en-US" sz="5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5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9555" y="-22498"/>
            <a:ext cx="4173520" cy="1569968"/>
            <a:chOff x="5621077" y="5166183"/>
            <a:chExt cx="5960533" cy="21585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621077" y="5166183"/>
              <a:ext cx="5960533" cy="2158568"/>
              <a:chOff x="2582961" y="1448459"/>
              <a:chExt cx="6575933" cy="4937726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736435" y="1448459"/>
                <a:ext cx="6174137" cy="3691645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582961" y="1561649"/>
                <a:ext cx="6575933" cy="482453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75859" y="5338266"/>
              <a:ext cx="5015448" cy="8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ndrogyne" panose="02040603050506020204" pitchFamily="18" charset="0"/>
                </a:rPr>
                <a:t>Học theo trạm</a:t>
              </a:r>
              <a:endParaRPr lang="en-US" sz="3600" dirty="0">
                <a:solidFill>
                  <a:srgbClr val="FF0000"/>
                </a:solidFill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515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ĐÊM NGƯƠC 4 PHUT 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452" y="50317"/>
            <a:ext cx="12102548" cy="6807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3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9555" y="-22498"/>
            <a:ext cx="4173520" cy="1569968"/>
            <a:chOff x="5621077" y="5166183"/>
            <a:chExt cx="5960533" cy="21585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621077" y="5166183"/>
              <a:ext cx="5960533" cy="2158568"/>
              <a:chOff x="2582961" y="1448459"/>
              <a:chExt cx="6575933" cy="4937726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736435" y="1448459"/>
                <a:ext cx="6174137" cy="3691645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582961" y="1561649"/>
                <a:ext cx="6575933" cy="482453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75859" y="5338266"/>
              <a:ext cx="5015448" cy="8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ndrogyne" panose="02040603050506020204" pitchFamily="18" charset="0"/>
                </a:rPr>
                <a:t>Học theo trạm</a:t>
              </a:r>
              <a:endParaRPr lang="en-US" sz="3600" dirty="0">
                <a:solidFill>
                  <a:srgbClr val="FF0000"/>
                </a:solidFill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32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988296" y="233313"/>
            <a:ext cx="5835192" cy="31956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rgbClr val="FF0000"/>
                </a:solidFill>
              </a:rPr>
              <a:t>Chia </a:t>
            </a:r>
            <a:r>
              <a:rPr lang="en-GB" sz="9600" dirty="0" err="1">
                <a:solidFill>
                  <a:srgbClr val="FF0000"/>
                </a:solidFill>
              </a:rPr>
              <a:t>sẻ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5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9555" y="-22498"/>
            <a:ext cx="4173520" cy="1569968"/>
            <a:chOff x="5621077" y="5166183"/>
            <a:chExt cx="5960533" cy="21585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621077" y="5166183"/>
              <a:ext cx="5960533" cy="2158568"/>
              <a:chOff x="2582961" y="1448459"/>
              <a:chExt cx="6575933" cy="4937726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736435" y="1448459"/>
                <a:ext cx="6174137" cy="3691645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582961" y="1561649"/>
                <a:ext cx="6575933" cy="482453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75859" y="5338266"/>
              <a:ext cx="5015448" cy="8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ndrogyne" panose="02040603050506020204" pitchFamily="18" charset="0"/>
                </a:rPr>
                <a:t>Học theo trạm</a:t>
              </a:r>
              <a:endParaRPr lang="en-US" sz="3600" dirty="0">
                <a:solidFill>
                  <a:srgbClr val="FF0000"/>
                </a:solidFill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377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ám hiểm hang &quot;không đáy&quot; sâu nhất hành tinh, được ví như lối vào lòng  Trái Đ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3" y="172615"/>
            <a:ext cx="11613823" cy="65127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903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14"/>
            <a:ext cx="12192000" cy="6782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5562" y="2413262"/>
            <a:ext cx="61368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56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9555" y="-22498"/>
            <a:ext cx="4173520" cy="1569968"/>
            <a:chOff x="5621077" y="5166183"/>
            <a:chExt cx="5960533" cy="21585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621077" y="5166183"/>
              <a:ext cx="5960533" cy="2158568"/>
              <a:chOff x="2582961" y="1448459"/>
              <a:chExt cx="6575933" cy="4937726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736435" y="1448459"/>
                <a:ext cx="6174137" cy="3691645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582961" y="1561649"/>
                <a:ext cx="6575933" cy="482453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75859" y="5338266"/>
              <a:ext cx="5015448" cy="8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ndrogyne" panose="02040603050506020204" pitchFamily="18" charset="0"/>
                </a:rPr>
                <a:t>Học theo trạm</a:t>
              </a:r>
              <a:endParaRPr lang="en-US" sz="3600" dirty="0">
                <a:solidFill>
                  <a:srgbClr val="FF0000"/>
                </a:solidFill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01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988296" y="233313"/>
            <a:ext cx="5835192" cy="31956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rgbClr val="FF0000"/>
                </a:solidFill>
              </a:rPr>
              <a:t>Chia </a:t>
            </a:r>
            <a:r>
              <a:rPr lang="en-GB" sz="9600" dirty="0" err="1">
                <a:solidFill>
                  <a:srgbClr val="FF0000"/>
                </a:solidFill>
              </a:rPr>
              <a:t>sẻ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Tác hại của hạn hán và một số giải pháp phòng chống hạn há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23"/>
            <a:ext cx="12094590" cy="68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20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  <p:grpSp>
        <p:nvGrpSpPr>
          <p:cNvPr id="11" name="组合 32">
            <a:extLst>
              <a:ext uri="{FF2B5EF4-FFF2-40B4-BE49-F238E27FC236}">
                <a16:creationId xmlns:a16="http://schemas.microsoft.com/office/drawing/2014/main" id="{06DBD873-2DC7-4E7B-9C0A-515363BA5A36}"/>
              </a:ext>
            </a:extLst>
          </p:cNvPr>
          <p:cNvGrpSpPr/>
          <p:nvPr/>
        </p:nvGrpSpPr>
        <p:grpSpPr>
          <a:xfrm>
            <a:off x="105816" y="1354791"/>
            <a:ext cx="874304" cy="786472"/>
            <a:chOff x="6818812" y="2162158"/>
            <a:chExt cx="1038497" cy="934170"/>
          </a:xfrm>
        </p:grpSpPr>
        <p:pic>
          <p:nvPicPr>
            <p:cNvPr id="12" name="图片 33">
              <a:extLst>
                <a:ext uri="{FF2B5EF4-FFF2-40B4-BE49-F238E27FC236}">
                  <a16:creationId xmlns:a16="http://schemas.microsoft.com/office/drawing/2014/main" id="{450624B6-390F-46D3-B745-09F81D4434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3" name="文本框 34">
              <a:extLst>
                <a:ext uri="{FF2B5EF4-FFF2-40B4-BE49-F238E27FC236}">
                  <a16:creationId xmlns:a16="http://schemas.microsoft.com/office/drawing/2014/main" id="{A0739807-858B-48A9-8095-099C60F31BE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17" name="组合 36">
            <a:extLst>
              <a:ext uri="{FF2B5EF4-FFF2-40B4-BE49-F238E27FC236}">
                <a16:creationId xmlns:a16="http://schemas.microsoft.com/office/drawing/2014/main" id="{266A2A11-F486-4AA8-A725-B3329C8CD56A}"/>
              </a:ext>
            </a:extLst>
          </p:cNvPr>
          <p:cNvGrpSpPr/>
          <p:nvPr/>
        </p:nvGrpSpPr>
        <p:grpSpPr>
          <a:xfrm>
            <a:off x="105816" y="3747220"/>
            <a:ext cx="874304" cy="786472"/>
            <a:chOff x="6818812" y="2162158"/>
            <a:chExt cx="1038497" cy="934170"/>
          </a:xfrm>
        </p:grpSpPr>
        <p:pic>
          <p:nvPicPr>
            <p:cNvPr id="18" name="图片 37">
              <a:extLst>
                <a:ext uri="{FF2B5EF4-FFF2-40B4-BE49-F238E27FC236}">
                  <a16:creationId xmlns:a16="http://schemas.microsoft.com/office/drawing/2014/main" id="{1514D7E2-1231-4014-B28F-5F53E4AB70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19" name="文本框 38">
              <a:extLst>
                <a:ext uri="{FF2B5EF4-FFF2-40B4-BE49-F238E27FC236}">
                  <a16:creationId xmlns:a16="http://schemas.microsoft.com/office/drawing/2014/main" id="{A418F440-34E8-489F-93C4-4CBCA8F4952D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20" name="组合 40">
            <a:extLst>
              <a:ext uri="{FF2B5EF4-FFF2-40B4-BE49-F238E27FC236}">
                <a16:creationId xmlns:a16="http://schemas.microsoft.com/office/drawing/2014/main" id="{A5495285-D350-427D-92C9-C2BC6FB5C005}"/>
              </a:ext>
            </a:extLst>
          </p:cNvPr>
          <p:cNvGrpSpPr/>
          <p:nvPr/>
        </p:nvGrpSpPr>
        <p:grpSpPr>
          <a:xfrm>
            <a:off x="5516687" y="1515108"/>
            <a:ext cx="874304" cy="786472"/>
            <a:chOff x="6818812" y="2162158"/>
            <a:chExt cx="1038497" cy="934170"/>
          </a:xfrm>
        </p:grpSpPr>
        <p:pic>
          <p:nvPicPr>
            <p:cNvPr id="21" name="图片 41">
              <a:extLst>
                <a:ext uri="{FF2B5EF4-FFF2-40B4-BE49-F238E27FC236}">
                  <a16:creationId xmlns:a16="http://schemas.microsoft.com/office/drawing/2014/main" id="{CBB46714-E490-4483-BF8C-2732037B0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18812" y="2162158"/>
              <a:ext cx="986245" cy="934170"/>
            </a:xfrm>
            <a:prstGeom prst="rect">
              <a:avLst/>
            </a:prstGeom>
          </p:spPr>
        </p:pic>
        <p:sp>
          <p:nvSpPr>
            <p:cNvPr id="22" name="文本框 42">
              <a:extLst>
                <a:ext uri="{FF2B5EF4-FFF2-40B4-BE49-F238E27FC236}">
                  <a16:creationId xmlns:a16="http://schemas.microsoft.com/office/drawing/2014/main" id="{1530F6F0-FF46-47C9-ADC5-F8C01311486C}"/>
                </a:ext>
              </a:extLst>
            </p:cNvPr>
            <p:cNvSpPr txBox="1"/>
            <p:nvPr/>
          </p:nvSpPr>
          <p:spPr>
            <a:xfrm>
              <a:off x="6871064" y="2258412"/>
              <a:ext cx="986245" cy="731115"/>
            </a:xfrm>
            <a:prstGeom prst="rect">
              <a:avLst/>
            </a:prstGeom>
            <a:noFill/>
          </p:spPr>
          <p:txBody>
            <a:bodyPr wrap="square" lIns="121889" tIns="60944" rIns="121889" bIns="60944" rtlCol="0">
              <a:spAutoFit/>
            </a:bodyPr>
            <a:lstStyle>
              <a:defPPr>
                <a:defRPr lang="zh-CN"/>
              </a:defPPr>
              <a:lvl1pPr algn="ctr">
                <a:defRPr sz="11500" b="1">
                  <a:gradFill>
                    <a:gsLst>
                      <a:gs pos="0">
                        <a:srgbClr val="00B0F0"/>
                      </a:gs>
                      <a:gs pos="100000">
                        <a:schemeClr val="tx2">
                          <a:lumMod val="50000"/>
                        </a:schemeClr>
                      </a:gs>
                    </a:gsLst>
                    <a:lin ang="2400000" scaled="0"/>
                  </a:gradFill>
                  <a:effectLst>
                    <a:outerShdw blurRad="317500" dist="165100" dir="2700000" algn="tl" rotWithShape="0">
                      <a:prstClr val="black">
                        <a:alpha val="60000"/>
                      </a:prstClr>
                    </a:outerShdw>
                  </a:effectLst>
                  <a:latin typeface="Yuanti SC" charset="-122"/>
                  <a:ea typeface="Yuanti SC" charset="-122"/>
                  <a:cs typeface="Yuanti SC" charset="-122"/>
                </a:defRPr>
              </a:lvl1pPr>
            </a:lstStyle>
            <a:p>
              <a:r>
                <a:rPr lang="en-US" altLang="zh-CN" sz="3200" dirty="0">
                  <a:ln w="38100">
                    <a:noFill/>
                  </a:ln>
                  <a:solidFill>
                    <a:srgbClr val="3E830E"/>
                  </a:solidFill>
                  <a:effectLst>
                    <a:outerShdw blurRad="50800" dist="38100" dir="2700000" algn="tl" rotWithShape="0">
                      <a:schemeClr val="accent6">
                        <a:lumMod val="50000"/>
                        <a:alpha val="40000"/>
                      </a:schemeClr>
                    </a:outerShdw>
                  </a:effectLst>
                  <a:latin typeface="+mn-lt"/>
                  <a:ea typeface="+mn-ea"/>
                  <a:cs typeface="+mn-ea"/>
                  <a:sym typeface="+mn-lt"/>
                </a:rPr>
                <a:t>3</a:t>
              </a:r>
              <a:endParaRPr lang="zh-CN" altLang="en-US" sz="3200" dirty="0">
                <a:ln w="38100">
                  <a:noFill/>
                </a:ln>
                <a:solidFill>
                  <a:srgbClr val="3E830E"/>
                </a:solidFill>
                <a:effectLst>
                  <a:outerShdw blurRad="50800" dist="38100" dir="2700000" algn="tl" rotWithShape="0">
                    <a:schemeClr val="accent6">
                      <a:lumMod val="50000"/>
                      <a:alpha val="40000"/>
                    </a:schemeClr>
                  </a:outerShdw>
                </a:effectLst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-39555" y="-22498"/>
            <a:ext cx="4173520" cy="1569968"/>
            <a:chOff x="5621077" y="5166183"/>
            <a:chExt cx="5960533" cy="215856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D0408-CB6D-4B43-A5A2-AF6553C73760}"/>
                </a:ext>
              </a:extLst>
            </p:cNvPr>
            <p:cNvGrpSpPr/>
            <p:nvPr/>
          </p:nvGrpSpPr>
          <p:grpSpPr>
            <a:xfrm>
              <a:off x="5621077" y="5166183"/>
              <a:ext cx="5960533" cy="2158568"/>
              <a:chOff x="2582961" y="1448459"/>
              <a:chExt cx="6575933" cy="4937726"/>
            </a:xfrm>
          </p:grpSpPr>
          <p:sp>
            <p:nvSpPr>
              <p:cNvPr id="24" name="Freeform: Shape 4">
                <a:extLst>
                  <a:ext uri="{FF2B5EF4-FFF2-40B4-BE49-F238E27FC236}">
                    <a16:creationId xmlns:a16="http://schemas.microsoft.com/office/drawing/2014/main" id="{A7A1B5D2-C1C7-489B-B598-2305BC62AB8D}"/>
                  </a:ext>
                </a:extLst>
              </p:cNvPr>
              <p:cNvSpPr/>
              <p:nvPr/>
            </p:nvSpPr>
            <p:spPr>
              <a:xfrm>
                <a:off x="2736435" y="1448459"/>
                <a:ext cx="6174137" cy="3691645"/>
              </a:xfrm>
              <a:custGeom>
                <a:avLst/>
                <a:gdLst>
                  <a:gd name="connsiteX0" fmla="*/ 913025 w 6174137"/>
                  <a:gd name="connsiteY0" fmla="*/ 165344 h 3691646"/>
                  <a:gd name="connsiteX1" fmla="*/ 201825 w 6174137"/>
                  <a:gd name="connsiteY1" fmla="*/ 292344 h 3691646"/>
                  <a:gd name="connsiteX2" fmla="*/ 11325 w 6174137"/>
                  <a:gd name="connsiteY2" fmla="*/ 965444 h 3691646"/>
                  <a:gd name="connsiteX3" fmla="*/ 62125 w 6174137"/>
                  <a:gd name="connsiteY3" fmla="*/ 2959344 h 3691646"/>
                  <a:gd name="connsiteX4" fmla="*/ 392325 w 6174137"/>
                  <a:gd name="connsiteY4" fmla="*/ 3594344 h 3691646"/>
                  <a:gd name="connsiteX5" fmla="*/ 2170325 w 6174137"/>
                  <a:gd name="connsiteY5" fmla="*/ 3670544 h 3691646"/>
                  <a:gd name="connsiteX6" fmla="*/ 5408825 w 6174137"/>
                  <a:gd name="connsiteY6" fmla="*/ 3403844 h 3691646"/>
                  <a:gd name="connsiteX7" fmla="*/ 6043825 w 6174137"/>
                  <a:gd name="connsiteY7" fmla="*/ 3251444 h 3691646"/>
                  <a:gd name="connsiteX8" fmla="*/ 6170825 w 6174137"/>
                  <a:gd name="connsiteY8" fmla="*/ 1790944 h 3691646"/>
                  <a:gd name="connsiteX9" fmla="*/ 6094625 w 6174137"/>
                  <a:gd name="connsiteY9" fmla="*/ 279644 h 3691646"/>
                  <a:gd name="connsiteX10" fmla="*/ 5675525 w 6174137"/>
                  <a:gd name="connsiteY10" fmla="*/ 244 h 3691646"/>
                  <a:gd name="connsiteX11" fmla="*/ 913025 w 6174137"/>
                  <a:gd name="connsiteY11" fmla="*/ 165344 h 3691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174137" h="3691646">
                    <a:moveTo>
                      <a:pt x="913025" y="165344"/>
                    </a:moveTo>
                    <a:cubicBezTo>
                      <a:pt x="632566" y="162169"/>
                      <a:pt x="352108" y="158994"/>
                      <a:pt x="201825" y="292344"/>
                    </a:cubicBezTo>
                    <a:cubicBezTo>
                      <a:pt x="51542" y="425694"/>
                      <a:pt x="34608" y="520944"/>
                      <a:pt x="11325" y="965444"/>
                    </a:cubicBezTo>
                    <a:cubicBezTo>
                      <a:pt x="-11958" y="1409944"/>
                      <a:pt x="-1375" y="2521194"/>
                      <a:pt x="62125" y="2959344"/>
                    </a:cubicBezTo>
                    <a:cubicBezTo>
                      <a:pt x="125625" y="3397494"/>
                      <a:pt x="40958" y="3475811"/>
                      <a:pt x="392325" y="3594344"/>
                    </a:cubicBezTo>
                    <a:cubicBezTo>
                      <a:pt x="743692" y="3712877"/>
                      <a:pt x="1334242" y="3702294"/>
                      <a:pt x="2170325" y="3670544"/>
                    </a:cubicBezTo>
                    <a:cubicBezTo>
                      <a:pt x="3006408" y="3638794"/>
                      <a:pt x="4763242" y="3473694"/>
                      <a:pt x="5408825" y="3403844"/>
                    </a:cubicBezTo>
                    <a:cubicBezTo>
                      <a:pt x="6054408" y="3333994"/>
                      <a:pt x="5916825" y="3520261"/>
                      <a:pt x="6043825" y="3251444"/>
                    </a:cubicBezTo>
                    <a:cubicBezTo>
                      <a:pt x="6170825" y="2982627"/>
                      <a:pt x="6162358" y="2286244"/>
                      <a:pt x="6170825" y="1790944"/>
                    </a:cubicBezTo>
                    <a:cubicBezTo>
                      <a:pt x="6179292" y="1295644"/>
                      <a:pt x="6177175" y="578094"/>
                      <a:pt x="6094625" y="279644"/>
                    </a:cubicBezTo>
                    <a:cubicBezTo>
                      <a:pt x="6012075" y="-18806"/>
                      <a:pt x="5675525" y="244"/>
                      <a:pt x="5675525" y="244"/>
                    </a:cubicBezTo>
                    <a:lnTo>
                      <a:pt x="913025" y="165344"/>
                    </a:lnTo>
                    <a:close/>
                  </a:path>
                </a:pathLst>
              </a:custGeom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08A43F43-001B-41A4-8223-AB796B9206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924" t="21613" r="9831" b="22448"/>
              <a:stretch/>
            </p:blipFill>
            <p:spPr>
              <a:xfrm>
                <a:off x="2582961" y="1561649"/>
                <a:ext cx="6575933" cy="4824536"/>
              </a:xfrm>
              <a:prstGeom prst="rect">
                <a:avLst/>
              </a:prstGeom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6175859" y="5338266"/>
              <a:ext cx="5015448" cy="88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  <a:latin typeface="UTM Androgyne" panose="02040603050506020204" pitchFamily="18" charset="0"/>
                </a:rPr>
                <a:t>Học theo trạm</a:t>
              </a:r>
              <a:endParaRPr lang="en-US" sz="3600" dirty="0">
                <a:solidFill>
                  <a:srgbClr val="FF0000"/>
                </a:solidFill>
                <a:latin typeface="UTM Androgyne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063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988296" y="233313"/>
            <a:ext cx="5835192" cy="319568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9600" dirty="0">
                <a:solidFill>
                  <a:srgbClr val="FF0000"/>
                </a:solidFill>
              </a:rPr>
              <a:t>Chia </a:t>
            </a:r>
            <a:r>
              <a:rPr lang="en-GB" sz="9600" dirty="0" err="1">
                <a:solidFill>
                  <a:srgbClr val="FF0000"/>
                </a:solidFill>
              </a:rPr>
              <a:t>sẻ</a:t>
            </a:r>
            <a:endParaRPr lang="en-US" sz="9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0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5872" y="1791092"/>
            <a:ext cx="842756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6000" dirty="0"/>
              <a:t>Lấy gì nuôi đôi bạn</a:t>
            </a:r>
          </a:p>
          <a:p>
            <a:r>
              <a:rPr lang="vi-VN" sz="6000" dirty="0"/>
              <a:t>Chờ mưa đến bao giờ?</a:t>
            </a:r>
            <a:endParaRPr lang="en-US" sz="6000" dirty="0"/>
          </a:p>
        </p:txBody>
      </p:sp>
      <p:sp>
        <p:nvSpPr>
          <p:cNvPr id="9" name="TextBox 8"/>
          <p:cNvSpPr txBox="1"/>
          <p:nvPr/>
        </p:nvSpPr>
        <p:spPr>
          <a:xfrm>
            <a:off x="4226743" y="1744925"/>
            <a:ext cx="101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96852" y="1791092"/>
            <a:ext cx="101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592" y="2612652"/>
            <a:ext cx="101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84945" y="2704985"/>
            <a:ext cx="942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//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3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4467" y="1717250"/>
            <a:ext cx="8427563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6000" dirty="0"/>
              <a:t>Đến bây giờ dê trắng</a:t>
            </a:r>
          </a:p>
          <a:p>
            <a:r>
              <a:rPr lang="vi-VN" sz="6000" dirty="0"/>
              <a:t>Vẫn gọi hoài “Bê! Bê!”.</a:t>
            </a:r>
            <a:endParaRPr lang="en-US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9683287" y="2649250"/>
            <a:ext cx="942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solidFill>
                  <a:srgbClr val="FF0000"/>
                </a:solidFill>
              </a:rPr>
              <a:t>//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5535" y="1717250"/>
            <a:ext cx="101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78248" y="2556917"/>
            <a:ext cx="10180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2527" y="2556916"/>
            <a:ext cx="7566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solidFill>
                  <a:srgbClr val="FF0000"/>
                </a:solidFill>
              </a:rPr>
              <a:t>/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60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7" y="94268"/>
            <a:ext cx="12019175" cy="67637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3402" y="1979628"/>
            <a:ext cx="59106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FF0000"/>
                </a:solidFill>
              </a:rPr>
              <a:t>Luyện đọc</a:t>
            </a:r>
          </a:p>
          <a:p>
            <a:pPr algn="ctr"/>
            <a:r>
              <a:rPr lang="vi-VN" sz="8000" b="1" dirty="0">
                <a:solidFill>
                  <a:srgbClr val="FF0000"/>
                </a:solidFill>
              </a:rPr>
              <a:t> toàn bài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3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042144928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695" y="58328"/>
            <a:ext cx="11943761" cy="66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4473348" y="405845"/>
            <a:ext cx="3149050" cy="1029981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92505" y="1528202"/>
            <a:ext cx="11710737" cy="52094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895189" y="609340"/>
            <a:ext cx="29036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9768" y="1855725"/>
            <a:ext cx="54382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00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05810" y="4295651"/>
            <a:ext cx="5152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000">
                <a:solidFill>
                  <a:srgbClr val="C00000"/>
                </a:solidFill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68144" y="1894986"/>
            <a:ext cx="596100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00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17458" y="484968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4224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mến.TÌM BẠN THÂN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539235">
            <a:off x="425254" y="61669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1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459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9382" y="2767280"/>
            <a:ext cx="6136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19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-1084893"/>
            <a:ext cx="1761897" cy="6059949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59" y="1136952"/>
            <a:ext cx="1168595" cy="116859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7" y="1463753"/>
            <a:ext cx="1127571" cy="1127571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5DB61-919C-B75A-798A-65716ED2BA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234" b="92766" l="2667" r="90000">
                        <a14:backgroundMark x1="16000" y1="10213" x2="16000" y2="10213"/>
                        <a14:backgroundMark x1="16000" y1="10213" x2="16000" y2="10213"/>
                        <a14:backgroundMark x1="6000" y1="8936" x2="34667" y2="11489"/>
                        <a14:backgroundMark x1="56667" y1="10638" x2="81333" y2="14468"/>
                        <a14:backgroundMark x1="50000" y1="10213" x2="50000" y2="10213"/>
                        <a14:backgroundMark x1="50000" y1="10213" x2="50000" y2="1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9387" y="1579875"/>
            <a:ext cx="1756212" cy="2558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714B0-1DC6-49C2-6F7F-4CD554D036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058" y1="44811" x2="61314" y2="75943"/>
                        <a14:foregroundMark x1="46715" y1="51887" x2="46715" y2="51887"/>
                        <a14:foregroundMark x1="46715" y1="51887" x2="46715" y2="51887"/>
                        <a14:foregroundMark x1="46715" y1="51887" x2="46715" y2="51887"/>
                        <a14:foregroundMark x1="48175" y1="39151" x2="32847" y2="57075"/>
                        <a14:foregroundMark x1="57664" y1="43396" x2="56934" y2="49528"/>
                        <a14:foregroundMark x1="60584" y1="59906" x2="59854" y2="84434"/>
                        <a14:foregroundMark x1="37956" y1="62736" x2="45255" y2="69811"/>
                        <a14:foregroundMark x1="61314" y1="53302" x2="66423" y2="60849"/>
                        <a14:backgroundMark x1="41606" y1="21226" x2="91971" y2="29245"/>
                        <a14:backgroundMark x1="13869" y1="12264" x2="13869" y2="20283"/>
                        <a14:backgroundMark x1="59854" y1="44811" x2="54745" y2="433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0151" y="2020785"/>
            <a:ext cx="1843461" cy="2533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737" y="1390829"/>
            <a:ext cx="6546926" cy="3971585"/>
          </a:xfrm>
          <a:prstGeom prst="rect">
            <a:avLst/>
          </a:prstGeom>
        </p:spPr>
      </p:pic>
      <p:sp>
        <p:nvSpPr>
          <p:cNvPr id="19" name="1b"/>
          <p:cNvSpPr/>
          <p:nvPr/>
        </p:nvSpPr>
        <p:spPr>
          <a:xfrm>
            <a:off x="4636417" y="1092789"/>
            <a:ext cx="3657600" cy="2286000"/>
          </a:xfrm>
          <a:prstGeom prst="flowChartProcess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1a">
            <a:hlinkClick r:id="rId16" action="ppaction://hlinksldjump"/>
          </p:cNvPr>
          <p:cNvSpPr/>
          <p:nvPr/>
        </p:nvSpPr>
        <p:spPr>
          <a:xfrm>
            <a:off x="4601900" y="1092789"/>
            <a:ext cx="3726633" cy="2286000"/>
          </a:xfrm>
          <a:prstGeom prst="rect">
            <a:avLst/>
          </a:prstGeom>
          <a:solidFill>
            <a:srgbClr val="FF00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2b"/>
          <p:cNvSpPr/>
          <p:nvPr/>
        </p:nvSpPr>
        <p:spPr>
          <a:xfrm>
            <a:off x="8294268" y="1094992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3b"/>
          <p:cNvSpPr/>
          <p:nvPr/>
        </p:nvSpPr>
        <p:spPr>
          <a:xfrm>
            <a:off x="4660994" y="3378129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2" name="4b"/>
          <p:cNvSpPr/>
          <p:nvPr/>
        </p:nvSpPr>
        <p:spPr>
          <a:xfrm>
            <a:off x="8318594" y="3378129"/>
            <a:ext cx="3657600" cy="22860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2a">
            <a:hlinkClick r:id="rId17" action="ppaction://hlinksldjump"/>
          </p:cNvPr>
          <p:cNvSpPr/>
          <p:nvPr/>
        </p:nvSpPr>
        <p:spPr>
          <a:xfrm>
            <a:off x="8279287" y="1092129"/>
            <a:ext cx="3657600" cy="2286000"/>
          </a:xfrm>
          <a:prstGeom prst="rect">
            <a:avLst/>
          </a:prstGeom>
          <a:solidFill>
            <a:srgbClr val="FF006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2" name="3a">
            <a:hlinkClick r:id="rId18" action="ppaction://hlinksldjump"/>
          </p:cNvPr>
          <p:cNvSpPr/>
          <p:nvPr/>
        </p:nvSpPr>
        <p:spPr>
          <a:xfrm>
            <a:off x="4635957" y="3387408"/>
            <a:ext cx="3657600" cy="2286000"/>
          </a:xfrm>
          <a:prstGeom prst="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5" name="4a">
            <a:hlinkClick r:id="rId19" action="ppaction://hlinksldjump"/>
          </p:cNvPr>
          <p:cNvSpPr/>
          <p:nvPr/>
        </p:nvSpPr>
        <p:spPr>
          <a:xfrm>
            <a:off x="8294268" y="3378129"/>
            <a:ext cx="3657600" cy="2286000"/>
          </a:xfrm>
          <a:prstGeom prst="rect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85694" y="2813176"/>
            <a:ext cx="18473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DE576-3870-3AF3-A56D-99480B958AA7}"/>
              </a:ext>
            </a:extLst>
          </p:cNvPr>
          <p:cNvSpPr txBox="1"/>
          <p:nvPr/>
        </p:nvSpPr>
        <p:spPr>
          <a:xfrm>
            <a:off x="720747" y="190500"/>
            <a:ext cx="3340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" panose="020F0502020204030203" pitchFamily="34" charset="0"/>
              </a:rPr>
              <a:t>TRÒ CHƠI</a:t>
            </a:r>
          </a:p>
        </p:txBody>
      </p:sp>
      <p:sp>
        <p:nvSpPr>
          <p:cNvPr id="2" name="Arrow: Right 1">
            <a:hlinkClick r:id="rId20" action="ppaction://hlinksldjump"/>
            <a:extLst>
              <a:ext uri="{FF2B5EF4-FFF2-40B4-BE49-F238E27FC236}">
                <a16:creationId xmlns:a16="http://schemas.microsoft.com/office/drawing/2014/main" id="{1896E452-18FD-54CB-5376-E571D2A8E593}"/>
              </a:ext>
            </a:extLst>
          </p:cNvPr>
          <p:cNvSpPr/>
          <p:nvPr/>
        </p:nvSpPr>
        <p:spPr>
          <a:xfrm>
            <a:off x="285800" y="5989992"/>
            <a:ext cx="1133060" cy="777178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3781" y="-131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73469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9" grpId="0" animBg="1"/>
      <p:bldP spid="8" grpId="0" animBg="1"/>
      <p:bldP spid="20" grpId="0" animBg="1"/>
      <p:bldP spid="21" grpId="0" animBg="1"/>
      <p:bldP spid="22" grpId="0" animBg="1"/>
      <p:bldP spid="9" grpId="0" animBg="1"/>
      <p:bldP spid="12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61" y="964096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1: Bài tập đọc hôm nay có tên là gì?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A. Tớ nhớ cậu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B. Tìm bạn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0502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C. Gọi bạn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30218" y="4205026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B9EF92E5-0AA3-72AA-D402-B194926DB43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7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61" y="964096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2: Trong bài đọc có mấy nhân vật?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A. 2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B. 3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7595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C. 4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10340" y="2361116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123847D6-7188-679F-ECF3-2B72221EB94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61" y="964096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3: Bài thơ có</a:t>
            </a:r>
            <a:r>
              <a:rPr lang="en-GB" sz="5000" dirty="0"/>
              <a:t> </a:t>
            </a:r>
            <a:r>
              <a:rPr lang="en-GB" sz="5000" dirty="0" err="1"/>
              <a:t>mấy</a:t>
            </a:r>
            <a:r>
              <a:rPr lang="en-GB" sz="5000" dirty="0"/>
              <a:t> </a:t>
            </a:r>
            <a:r>
              <a:rPr lang="en-GB" sz="5000"/>
              <a:t>đoạn</a:t>
            </a:r>
            <a:r>
              <a:rPr lang="vi-VN" sz="5000"/>
              <a:t>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A. 2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B. 3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7595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C. 4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10338" y="3276394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869F5D96-C82A-1E4B-66F6-D59FD165D67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4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7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8661" y="964096"/>
            <a:ext cx="11857381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5000" dirty="0"/>
              <a:t>Câu 4: Câu chuyện được diễn ra ở đâu?</a:t>
            </a:r>
            <a:endParaRPr lang="en-US" sz="5000" dirty="0"/>
          </a:p>
        </p:txBody>
      </p:sp>
      <p:sp>
        <p:nvSpPr>
          <p:cNvPr id="5" name="TextBox 4"/>
          <p:cNvSpPr txBox="1"/>
          <p:nvPr/>
        </p:nvSpPr>
        <p:spPr>
          <a:xfrm>
            <a:off x="3230217" y="2374468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A. Ở trong rừng</a:t>
            </a:r>
            <a:endParaRPr lang="en-US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3230217" y="3276395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B. Ở bờ sông</a:t>
            </a:r>
            <a:endParaRPr lang="en-US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3230217" y="4275956"/>
            <a:ext cx="499938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800" dirty="0"/>
              <a:t>C. Ở nông trại</a:t>
            </a:r>
            <a:endParaRPr lang="en-US" sz="4800" dirty="0"/>
          </a:p>
        </p:txBody>
      </p:sp>
      <p:sp>
        <p:nvSpPr>
          <p:cNvPr id="8" name="Arc 7"/>
          <p:cNvSpPr/>
          <p:nvPr/>
        </p:nvSpPr>
        <p:spPr>
          <a:xfrm>
            <a:off x="3230217" y="2445398"/>
            <a:ext cx="735496" cy="830997"/>
          </a:xfrm>
          <a:prstGeom prst="arc">
            <a:avLst>
              <a:gd name="adj1" fmla="val 420774"/>
              <a:gd name="adj2" fmla="val 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hlinkClick r:id="rId4" action="ppaction://hlinksldjump"/>
            <a:extLst>
              <a:ext uri="{FF2B5EF4-FFF2-40B4-BE49-F238E27FC236}">
                <a16:creationId xmlns:a16="http://schemas.microsoft.com/office/drawing/2014/main" id="{D9821B87-1C2E-6BB8-5B9D-A1523B8149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700" y="5460470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866"/>
            <a:ext cx="12191999" cy="693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2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60FDA8-4BF1-F852-71A8-60F52826E19D}"/>
              </a:ext>
            </a:extLst>
          </p:cNvPr>
          <p:cNvSpPr txBox="1"/>
          <p:nvPr/>
        </p:nvSpPr>
        <p:spPr>
          <a:xfrm>
            <a:off x="1765442" y="1397285"/>
            <a:ext cx="8661115" cy="193899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Chân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thành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cảm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ơn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các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thầy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cô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giáo</a:t>
            </a:r>
            <a:endParaRPr lang="en-US" sz="88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</a:endParaRPr>
          </a:p>
          <a:p>
            <a:pPr algn="ctr"/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Và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các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con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học</a:t>
            </a:r>
            <a:r>
              <a:rPr lang="en-US" sz="88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 </a:t>
            </a:r>
            <a:r>
              <a:rPr lang="en-US" sz="88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HP001 4 hàng" panose="020B0603050302020204" pitchFamily="34" charset="0"/>
              </a:rPr>
              <a:t>sinh</a:t>
            </a:r>
            <a:endParaRPr lang="en-US" sz="88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28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4275" y="3327662"/>
            <a:ext cx="61368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7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9"/>
          <a:stretch/>
        </p:blipFill>
        <p:spPr>
          <a:xfrm>
            <a:off x="2781300" y="0"/>
            <a:ext cx="7157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6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95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4" y="0"/>
            <a:ext cx="11990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560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673B85-7059-4229-9972-982C29CF5436}"/>
              </a:ext>
            </a:extLst>
          </p:cNvPr>
          <p:cNvGrpSpPr/>
          <p:nvPr/>
        </p:nvGrpSpPr>
        <p:grpSpPr>
          <a:xfrm>
            <a:off x="3904893" y="155856"/>
            <a:ext cx="3753853" cy="992409"/>
            <a:chOff x="1006064" y="1522807"/>
            <a:chExt cx="9977377" cy="4656929"/>
          </a:xfrm>
        </p:grpSpPr>
        <p:sp>
          <p:nvSpPr>
            <p:cNvPr id="15" name="矩形: 圆角 2">
              <a:extLst>
                <a:ext uri="{FF2B5EF4-FFF2-40B4-BE49-F238E27FC236}">
                  <a16:creationId xmlns:a16="http://schemas.microsoft.com/office/drawing/2014/main" id="{2C048EE0-B8F7-43E4-89E7-8EAB95C4E8E9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: 圆角 2">
              <a:extLst>
                <a:ext uri="{FF2B5EF4-FFF2-40B4-BE49-F238E27FC236}">
                  <a16:creationId xmlns:a16="http://schemas.microsoft.com/office/drawing/2014/main" id="{07E51AAA-A554-45F0-B148-DD0D05E988B0}"/>
                </a:ext>
              </a:extLst>
            </p:cNvPr>
            <p:cNvSpPr/>
            <p:nvPr/>
          </p:nvSpPr>
          <p:spPr>
            <a:xfrm>
              <a:off x="1208559" y="1738845"/>
              <a:ext cx="9523081" cy="4224851"/>
            </a:xfrm>
            <a:prstGeom prst="roundRect">
              <a:avLst/>
            </a:prstGeom>
            <a:noFill/>
            <a:ln w="57150">
              <a:solidFill>
                <a:srgbClr val="E18D75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614323" y="1382487"/>
            <a:ext cx="10963354" cy="50830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673841" y="232195"/>
            <a:ext cx="3032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Gọi</a:t>
            </a:r>
            <a:r>
              <a:rPr lang="en-US" sz="4400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UTM Avo" panose="02040603050506020204" pitchFamily="18" charset="0"/>
              </a:rPr>
              <a:t>bạn</a:t>
            </a:r>
            <a:endParaRPr lang="en-US" sz="44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5123" y="1551499"/>
            <a:ext cx="54382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Tự xa xưa thuở nào</a:t>
            </a:r>
          </a:p>
          <a:p>
            <a:r>
              <a:rPr lang="en-US" sz="3200">
                <a:latin typeface="UTM Avo" panose="02040603050506020204" pitchFamily="18" charset="0"/>
              </a:rPr>
              <a:t>Trong rừng xanh sâu thẳm</a:t>
            </a:r>
          </a:p>
          <a:p>
            <a:r>
              <a:rPr lang="en-US" sz="3200">
                <a:latin typeface="UTM Avo" panose="02040603050506020204" pitchFamily="18" charset="0"/>
              </a:rPr>
              <a:t>Đôi bạn sống bên nhau</a:t>
            </a:r>
          </a:p>
          <a:p>
            <a:r>
              <a:rPr lang="en-US" sz="3200">
                <a:latin typeface="UTM Avo" panose="02040603050506020204" pitchFamily="18" charset="0"/>
              </a:rPr>
              <a:t>Bê vàng và dê trắng.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1165" y="3927257"/>
            <a:ext cx="51524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Một năm, trời hạn hán</a:t>
            </a:r>
          </a:p>
          <a:p>
            <a:r>
              <a:rPr lang="en-US" sz="3200">
                <a:latin typeface="UTM Avo" panose="02040603050506020204" pitchFamily="18" charset="0"/>
              </a:rPr>
              <a:t>Suối cạn, cỏ héo khô</a:t>
            </a:r>
          </a:p>
          <a:p>
            <a:r>
              <a:rPr lang="en-US" sz="3200">
                <a:latin typeface="UTM Avo" panose="02040603050506020204" pitchFamily="18" charset="0"/>
              </a:rPr>
              <a:t>Lấy gì nuôi đôi bạn</a:t>
            </a:r>
          </a:p>
          <a:p>
            <a:r>
              <a:rPr lang="en-US" sz="3200">
                <a:latin typeface="UTM Avo" panose="02040603050506020204" pitchFamily="18" charset="0"/>
              </a:rPr>
              <a:t>Chờ mưa đến bao giờ?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3499" y="1590760"/>
            <a:ext cx="59610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UTM Avo" panose="02040603050506020204" pitchFamily="18" charset="0"/>
              </a:rPr>
              <a:t>Bê vàng đi tìm cỏ</a:t>
            </a:r>
          </a:p>
          <a:p>
            <a:r>
              <a:rPr lang="en-US" sz="3200">
                <a:latin typeface="UTM Avo" panose="02040603050506020204" pitchFamily="18" charset="0"/>
              </a:rPr>
              <a:t>Lang thang quên đường về</a:t>
            </a:r>
          </a:p>
          <a:p>
            <a:r>
              <a:rPr lang="en-US" sz="3200">
                <a:latin typeface="UTM Avo" panose="02040603050506020204" pitchFamily="18" charset="0"/>
              </a:rPr>
              <a:t>Dê trắng thương bạn quá</a:t>
            </a:r>
          </a:p>
          <a:p>
            <a:r>
              <a:rPr lang="en-US" sz="3200">
                <a:latin typeface="UTM Avo" panose="02040603050506020204" pitchFamily="18" charset="0"/>
              </a:rPr>
              <a:t>Chạy khắp nẻo tìm bê</a:t>
            </a:r>
          </a:p>
          <a:p>
            <a:r>
              <a:rPr lang="en-US" sz="3200">
                <a:latin typeface="UTM Avo" panose="02040603050506020204" pitchFamily="18" charset="0"/>
              </a:rPr>
              <a:t>Đến bây giờ dê trắng</a:t>
            </a:r>
          </a:p>
          <a:p>
            <a:r>
              <a:rPr lang="en-US" sz="3200">
                <a:latin typeface="UTM Avo" panose="02040603050506020204" pitchFamily="18" charset="0"/>
              </a:rPr>
              <a:t>Vẫn gọi hoài:”Bê! Bê!“.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59065" y="4788294"/>
            <a:ext cx="2518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Avo" panose="02040603050506020204" pitchFamily="18" charset="0"/>
              </a:rPr>
              <a:t>(Định Hải)</a:t>
            </a:r>
          </a:p>
        </p:txBody>
      </p:sp>
    </p:spTree>
    <p:extLst>
      <p:ext uri="{BB962C8B-B14F-4D97-AF65-F5344CB8AC3E}">
        <p14:creationId xmlns:p14="http://schemas.microsoft.com/office/powerpoint/2010/main" val="151610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</TotalTime>
  <Words>919</Words>
  <Application>Microsoft Office PowerPoint</Application>
  <PresentationFormat>Widescreen</PresentationFormat>
  <Paragraphs>212</Paragraphs>
  <Slides>37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Times New Roman</vt:lpstr>
      <vt:lpstr>Arial</vt:lpstr>
      <vt:lpstr>#9Slide05 SVNClementine</vt:lpstr>
      <vt:lpstr>等线</vt:lpstr>
      <vt:lpstr>Calibri Light</vt:lpstr>
      <vt:lpstr>UTM Androgyne</vt:lpstr>
      <vt:lpstr>字魂131号-酷乐潮玩体</vt:lpstr>
      <vt:lpstr>iCiel Crocante</vt:lpstr>
      <vt:lpstr>UTM Avo</vt:lpstr>
      <vt:lpstr>等线 Light</vt:lpstr>
      <vt:lpstr>Cambria</vt:lpstr>
      <vt:lpstr>Calibri</vt:lpstr>
      <vt:lpstr>HP001 4 hàng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laptop</cp:lastModifiedBy>
  <cp:revision>95</cp:revision>
  <dcterms:created xsi:type="dcterms:W3CDTF">2022-10-12T15:41:27Z</dcterms:created>
  <dcterms:modified xsi:type="dcterms:W3CDTF">2024-11-10T22:00:05Z</dcterms:modified>
</cp:coreProperties>
</file>