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3" r:id="rId3"/>
  </p:sldMasterIdLst>
  <p:notesMasterIdLst>
    <p:notesMasterId r:id="rId23"/>
  </p:notesMasterIdLst>
  <p:sldIdLst>
    <p:sldId id="563" r:id="rId4"/>
    <p:sldId id="273" r:id="rId5"/>
    <p:sldId id="265" r:id="rId6"/>
    <p:sldId id="290" r:id="rId7"/>
    <p:sldId id="264" r:id="rId8"/>
    <p:sldId id="281" r:id="rId9"/>
    <p:sldId id="267" r:id="rId10"/>
    <p:sldId id="271" r:id="rId11"/>
    <p:sldId id="304" r:id="rId12"/>
    <p:sldId id="307" r:id="rId13"/>
    <p:sldId id="308" r:id="rId14"/>
    <p:sldId id="309" r:id="rId15"/>
    <p:sldId id="311" r:id="rId16"/>
    <p:sldId id="312" r:id="rId17"/>
    <p:sldId id="313" r:id="rId18"/>
    <p:sldId id="260" r:id="rId19"/>
    <p:sldId id="261" r:id="rId20"/>
    <p:sldId id="262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4761-4DE5-479A-B618-6448A49480D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ADBA-A890-47D9-8669-E7D6F50A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2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EA509CE9-4F0C-C2D4-E75A-157F999E1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>
            <a:extLst>
              <a:ext uri="{FF2B5EF4-FFF2-40B4-BE49-F238E27FC236}">
                <a16:creationId xmlns:a16="http://schemas.microsoft.com/office/drawing/2014/main" id="{C10C9581-6D1E-A930-62D6-8CFC067B4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28" name="灯片编号占位符 3">
            <a:extLst>
              <a:ext uri="{FF2B5EF4-FFF2-40B4-BE49-F238E27FC236}">
                <a16:creationId xmlns:a16="http://schemas.microsoft.com/office/drawing/2014/main" id="{10C6E608-77D2-A9FF-F3BE-84E65C29E6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DFFBC2-AA17-4C21-90B8-D57B192543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55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19BB284-0527-DF8D-97DB-A9A78AAA9B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2CC5B69-0EA5-AC32-119C-F64E34E804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7A3AE8C3-3657-C4DB-4E40-600E5FA0A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6BDFC-DFC9-4D0F-B233-68ED3F8AEE92}" type="slidenum">
              <a:rPr lang="vi-VN" altLang="vi-VN"/>
              <a:pPr/>
              <a:t>14</a:t>
            </a:fld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2068-4FAD-4BF6-94F3-BD4A57486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6D049-AE04-4C05-81C9-D28BC4BA5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F79E3-04B6-4427-B35F-D891E18D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C8CBF-3DAF-4899-B938-5C27BC75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A70CC-7D0A-49AF-9A19-054050BB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32A8-483D-474D-8F3B-20151A5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03712-A27D-4BD1-BC3B-B7FBFB06B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9F16-BBC7-4D6C-B50D-8B0AA563D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BD170-0780-4B0F-B5B4-D22EFE07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50735-0355-4721-AE72-860C0F03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D574F-1C9C-49AD-9E55-4F9045F64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EE4A7-B6D9-4FB2-9279-6B117A57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5694-C11D-4470-B798-2616221C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C386A-C419-4D13-AFCF-F4094840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D1B6-E702-4CB7-99F0-3892773B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4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68287-B7C2-AA31-73A6-20641100B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9331-99F4-44A0-B8ED-53CD0C991E0E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A9A11-1115-2A86-86D5-668A2A07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AE956-3339-95AA-0DC2-9B82F817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1105E-8F8B-4206-9C66-9714127A4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94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1F39E-01EF-58F0-AD8A-B4941AE8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1E63-850E-4E22-806F-32F0EA1B161D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557FB-B9A8-4E53-1927-E551342D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FD8E3-C952-D6EE-DAFF-EE3E25FF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DFF76-C4B3-4F5A-8933-1D4D55970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251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24C8C-82F7-6D68-024F-E29EB776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848F-2E34-4948-99B4-D82AA4966BA9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E62E4-BE3B-DFD1-96A7-BA8B3456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AE4A-5C08-EBAD-30AE-0434C14B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AD733-7E5D-4C4A-9083-FDB5BC481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45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31F8FA-DAEC-7761-8CEC-35C7CD56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1A9A-3256-4747-9474-4556524380D3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4C4FA5-4582-B907-BADE-8F047D92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E96CFB-5EEA-081B-C434-E75B2927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6106-7201-4DF6-BE54-84AF08212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948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2D1192-F898-0F66-3BC8-5178F337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E536-335D-4E23-805B-206136477186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2F6D76-F884-2C41-0CA7-87AEFCE4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EFCEC2-75E5-3CEE-1C50-9DE8205A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806F4-0DC2-4318-B341-36C3AB33D5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293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28736E-8A4F-62F0-2D0B-A2430C69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B754-4085-4259-AC4E-F2213FA7F690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2DA31D-4A3B-3E9E-2179-96887518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222F9C-7906-BC2C-D914-5D8D61AB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B978-4CC7-45EE-A124-F1936D83E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840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3FB56E-2F31-0685-AE93-A691C78D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FFE1E-6CCF-4ACB-95DC-147D7CBA9D5A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FEAF99B-1376-DFF1-79B5-47B74A4C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2D3562-58F7-5C3B-CAD8-8C87CB48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FE552-902F-48C8-AC0C-0DC1ADDE3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24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3656D-D44E-2961-3E2A-F850B0C2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36C8-39CC-41C6-AE26-EBB7E6E646EE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665387-7D08-A2F7-2F6D-AC209EE36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064EE2-5F19-D153-446C-098B51D4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7D3D3-1B81-4FB7-B6A8-F4787144C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14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6FBF-1AAC-4F21-9627-84352793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A391A-035D-4908-9416-480DB4D32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F73DB-3DF2-4F88-B9EE-60B04C0A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B4BA8-B736-4DFA-A9C5-876BA77A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BBA53-C8C2-46E9-A631-765C876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64B9F8-78CD-022A-FFF6-40FB6926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8ECB-B409-4A40-AB37-85FD7B2F1994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620C86-7817-E2C2-C503-44111576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227B04-C4E3-BE86-CB02-89BCB6D7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69A37-3EB5-47EB-AF1A-45B2C6973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359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086AC-AFEE-2154-0B33-F5C10620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4651-AA38-4127-88AC-E752CCD0B835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11C7-C480-9B6F-9362-4C21B2B8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60D1A-2FA6-1778-87BD-A7317E1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0BAC2-DD1F-4235-AE3C-B88BEBB88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184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8B3C4-00B1-BB62-BAD8-1A1839F7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D12E5-0612-42A1-B17A-CB5CD04282E1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7BC3E-F40D-BDC5-7C09-5C67A4B4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5E4F-CA9A-84D6-9975-378976E2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473CB-5C19-4CED-806C-5B28E3EA1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959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E69C-C17F-4A8E-B28A-BD50BF2EE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01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DDD8A-0765-4617-8861-C37E37968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6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222C3-4F9F-408D-A3B2-A43D61A6A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7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FCB0D-B2C7-45B5-807C-DBD3606C2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1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9C6C3-A83B-41CA-ACBF-F8F1AF418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57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83CCF-A87E-4F29-8255-501531BC8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55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B8E7-E193-47F4-AE58-449FAEA9C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3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9BA5-52AA-43B7-A4DD-901FBF56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732AD-EFEA-449F-8907-5697D11BA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78883-D90C-4085-980E-5B4AF55E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AF0D6-6E0C-4FBD-8BC2-B2CD031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6F743-FD25-41FC-95C1-61BBE2C1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96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A1FEB-FAEB-40C3-A949-34FA1985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24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61F1F-6B98-4F68-8D23-C9C534D4D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56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DC91-A6AA-44B8-89B5-F43DED0D9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DF0F-7630-4056-83E9-5078BE087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5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 userDrawn="1"/>
        </p:nvSpPr>
        <p:spPr>
          <a:xfrm>
            <a:off x="1" y="6235646"/>
            <a:ext cx="12193587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任意多边形 9"/>
          <p:cNvSpPr/>
          <p:nvPr userDrawn="1"/>
        </p:nvSpPr>
        <p:spPr>
          <a:xfrm flipH="1">
            <a:off x="1" y="6165307"/>
            <a:ext cx="12193587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24469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83B6-E1C0-4C42-9B60-1624983E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55C-CF10-4D89-9276-95F261523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F8771-CCD3-43F0-80CC-39B433A32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17CCD-6BE3-4406-BE00-018A4FD9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100ED-C744-41E3-B9E4-CEEC4A54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44E3E-B798-4AE0-BCAA-0E7A3D2D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D6DC-3E4A-4293-84FF-810AB560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D2DDF-5C12-4881-BE2F-0BD0892D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B3CB3-7A7E-4CC3-A953-914484B08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B7201-4470-4DDF-BAC4-E4E9611F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026F5-4F8B-4702-9DEF-129E2E52A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F4561-699F-4A80-A197-566FAC30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C54B7-F6F1-447A-ACE2-5D3AAE8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58C16-57F3-48BA-B569-95ABBD3D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DAE8-059E-4CCC-B8B3-43009E40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52E15-305D-45C2-8C10-76459E15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F7124-68DB-473C-9F96-F3E5841E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06368-3144-4BAC-9815-CFF9E886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524B8-D24E-43DB-BD57-26D4B3E7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12BAA-8D58-411B-B1E6-1EBCB8CC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828FC-888A-4F95-B899-BDBD97EC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4B1C-62C5-4443-AE56-E3F8FF3D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7DFE-4D39-4531-995D-6766BD57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71979-8419-4CED-811C-F6DF9B6D2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0A780-C210-4C85-8DD2-D4497210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31DE4-A5FB-4416-BA51-400FFB4C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6F3AC-8EB1-4643-A167-663C01B1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0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34E3-A734-4B6C-9EEA-B3F9B5AF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E6A0A-EAE6-4BEF-A081-4C8A5F880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A5D80-948A-49FB-BDBA-D5C0F290E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1B745-805D-42F2-8729-141CC7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01DE9-7330-45E4-911D-04AED567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7A9D-055A-420B-8E48-F0A0DD45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82DF7-9D98-4CDE-BCA3-C2D6469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C396A-D56A-4CF3-B633-ACFE9B098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934C6-D532-4315-9EBF-C458B5104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2E37-B93B-4BA6-964B-E7D99B8D050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70234-8F1A-4EC9-90FE-B0A698C5B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6A9B-ABD5-4737-9A43-B65E2F1A0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10906DF-C99B-42B4-26AE-AA88E137D4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F128644-8AA2-842E-9E54-40CFB63286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4FFD3-D2FC-7EE1-D6F5-37A6F429F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8BF78C-F41D-473E-A1CC-D38C649D3D14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EE672-7805-A61A-2042-6F915EEE0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81D5C-FF10-9448-A336-099E581ED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96D21C9-ED3E-4100-A71F-1136769F4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32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7010280-2F1C-4734-9DE3-81FB5DEBC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5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514600" y="400694"/>
            <a:ext cx="8229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PHÒNG GIÁO DỤC VÀ ĐÀO TẠO HUYỆN QUỐC OAI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838202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NGỌC MỸ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5334000" y="1354975"/>
            <a:ext cx="2209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WordArt 5">
            <a:extLst>
              <a:ext uri="{FF2B5EF4-FFF2-40B4-BE49-F238E27FC236}">
                <a16:creationId xmlns:a16="http://schemas.microsoft.com/office/drawing/2014/main" id="{B5849015-E5D8-40DF-7EA2-CC8418D940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4706" y="2716103"/>
            <a:ext cx="7681912" cy="516948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CHÀO MỪNG QUÝ THẦY CÔ VỀ DỰ GIỜ</a:t>
            </a:r>
          </a:p>
        </p:txBody>
      </p:sp>
      <p:pic>
        <p:nvPicPr>
          <p:cNvPr id="13" name="Picture 6" descr="blumen-pflanzen094">
            <a:extLst>
              <a:ext uri="{FF2B5EF4-FFF2-40B4-BE49-F238E27FC236}">
                <a16:creationId xmlns:a16="http://schemas.microsoft.com/office/drawing/2014/main" id="{E4992CED-9AC6-3D3B-C75A-5DBB78FACE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1877">
            <a:off x="10584764" y="5566197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lumen-pflanzen094">
            <a:extLst>
              <a:ext uri="{FF2B5EF4-FFF2-40B4-BE49-F238E27FC236}">
                <a16:creationId xmlns:a16="http://schemas.microsoft.com/office/drawing/2014/main" id="{6B0D6CD6-DF0A-791E-693A-A58444A94E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-296802" y="5700456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12">
            <a:extLst>
              <a:ext uri="{FF2B5EF4-FFF2-40B4-BE49-F238E27FC236}">
                <a16:creationId xmlns:a16="http://schemas.microsoft.com/office/drawing/2014/main" id="{64D1247C-9881-A116-A0AA-B6F69AFB8B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68650" y="5626722"/>
            <a:ext cx="6051550" cy="6978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4000" b="1" i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4000" b="1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4000" b="1" i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1AD85815-5C66-5CE8-2ACB-EF56D0A3E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75" y="364146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LỚP 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2024-2025</a:t>
            </a:r>
          </a:p>
        </p:txBody>
      </p:sp>
    </p:spTree>
    <p:extLst>
      <p:ext uri="{BB962C8B-B14F-4D97-AF65-F5344CB8AC3E}">
        <p14:creationId xmlns:p14="http://schemas.microsoft.com/office/powerpoint/2010/main" val="290949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55">
            <a:extLst>
              <a:ext uri="{FF2B5EF4-FFF2-40B4-BE49-F238E27FC236}">
                <a16:creationId xmlns:a16="http://schemas.microsoft.com/office/drawing/2014/main" id="{CA7C0FD0-A69D-54A9-9313-FEC6593A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E0263EBB-A6C6-C1C2-B8D4-0E97E36F6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1"/>
            <a:ext cx="6553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“TRÒ CHƠI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 TÌM LẬP TRÌNH VIÊN GIỎI</a:t>
            </a:r>
          </a:p>
        </p:txBody>
      </p:sp>
      <p:sp>
        <p:nvSpPr>
          <p:cNvPr id="15364" name="TextBox 1">
            <a:extLst>
              <a:ext uri="{FF2B5EF4-FFF2-40B4-BE49-F238E27FC236}">
                <a16:creationId xmlns:a16="http://schemas.microsoft.com/office/drawing/2014/main" id="{9E63A7AC-970F-FCC1-2915-8C0E8CCA4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04800"/>
            <a:ext cx="6843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KY_DAY">
            <a:extLst>
              <a:ext uri="{FF2B5EF4-FFF2-40B4-BE49-F238E27FC236}">
                <a16:creationId xmlns:a16="http://schemas.microsoft.com/office/drawing/2014/main" id="{D703D5D1-ADD7-7BCB-ABAF-3D713AC02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val 3">
            <a:hlinkClick r:id="rId3" action="ppaction://hlinksldjump"/>
            <a:extLst>
              <a:ext uri="{FF2B5EF4-FFF2-40B4-BE49-F238E27FC236}">
                <a16:creationId xmlns:a16="http://schemas.microsoft.com/office/drawing/2014/main" id="{DAD61819-5E8F-1CAA-1716-E469D5D35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911350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460" name="Oval 4">
            <a:hlinkClick r:id="rId4" action="ppaction://hlinksldjump"/>
            <a:extLst>
              <a:ext uri="{FF2B5EF4-FFF2-40B4-BE49-F238E27FC236}">
                <a16:creationId xmlns:a16="http://schemas.microsoft.com/office/drawing/2014/main" id="{A4D4D91D-9419-C3B0-0823-2CB8B1AA7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897063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5">
            <a:hlinkClick r:id="rId5" action="ppaction://hlinksldjump"/>
            <a:extLst>
              <a:ext uri="{FF2B5EF4-FFF2-40B4-BE49-F238E27FC236}">
                <a16:creationId xmlns:a16="http://schemas.microsoft.com/office/drawing/2014/main" id="{8ADAF087-3320-3415-0415-1615D6FF6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905000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Oval 5">
            <a:hlinkClick r:id="rId6" action="ppaction://hlinksldjump"/>
            <a:extLst>
              <a:ext uri="{FF2B5EF4-FFF2-40B4-BE49-F238E27FC236}">
                <a16:creationId xmlns:a16="http://schemas.microsoft.com/office/drawing/2014/main" id="{C9B4F9C4-6813-F85E-56B7-D7FD116C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775" y="1965325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Picture1.jpg">
            <a:extLst>
              <a:ext uri="{FF2B5EF4-FFF2-40B4-BE49-F238E27FC236}">
                <a16:creationId xmlns:a16="http://schemas.microsoft.com/office/drawing/2014/main" id="{AAFC59AF-228D-5ED8-071E-214FDDB63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4B9BA728-C6A3-F936-D466-06784C0DD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8176"/>
            <a:ext cx="533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5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8B1411-93EE-2737-3335-2AFFC70C1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779" y="3393093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FFFF"/>
              </a:solidFill>
              <a:latin typeface="VNI-Disney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B2BFE-F16E-44B7-28A8-1D8B2794E69A}"/>
              </a:ext>
            </a:extLst>
          </p:cNvPr>
          <p:cNvSpPr txBox="1"/>
          <p:nvPr/>
        </p:nvSpPr>
        <p:spPr>
          <a:xfrm>
            <a:off x="2199299" y="1248675"/>
            <a:ext cx="8746435" cy="323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biểu nào sau đây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lượng các tệp và thư mục trong một máy tính rất lớn.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một thư mục có thể có nhiều tệp cùng tên.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xplosion 2 9">
            <a:hlinkClick r:id="rId3" action="ppaction://hlinksldjump"/>
            <a:extLst>
              <a:ext uri="{FF2B5EF4-FFF2-40B4-BE49-F238E27FC236}">
                <a16:creationId xmlns:a16="http://schemas.microsoft.com/office/drawing/2014/main" id="{35F5B0C6-BA4D-B817-9B7C-1654E400C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783" y="5184913"/>
            <a:ext cx="2366963" cy="1143000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Picture1.jpg">
            <a:extLst>
              <a:ext uri="{FF2B5EF4-FFF2-40B4-BE49-F238E27FC236}">
                <a16:creationId xmlns:a16="http://schemas.microsoft.com/office/drawing/2014/main" id="{A473E56B-0788-7C77-FF7F-5D97B5B32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>
            <a:extLst>
              <a:ext uri="{FF2B5EF4-FFF2-40B4-BE49-F238E27FC236}">
                <a16:creationId xmlns:a16="http://schemas.microsoft.com/office/drawing/2014/main" id="{54AAA91D-497D-C01F-F926-E3238D8CC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38200"/>
            <a:ext cx="8305800" cy="113877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vi-VN" dirty="0">
                <a:solidFill>
                  <a:srgbClr val="FF0000"/>
                </a:solidFill>
                <a:latin typeface="+mj-lt"/>
              </a:rPr>
              <a:t>Chọn câu trả lời đúng nhất:</a:t>
            </a:r>
            <a:endParaRPr lang="vi-VN" sz="3600" b="1" dirty="0">
              <a:solidFill>
                <a:srgbClr val="0000FF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F98292-02B7-C19E-44CC-F599DDD5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429000"/>
            <a:ext cx="609600" cy="457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FFFF"/>
              </a:solidFill>
              <a:latin typeface="VNI-Disney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437" name="Explosion 2 9">
            <a:hlinkClick r:id="rId4" action="ppaction://hlinksldjump"/>
            <a:extLst>
              <a:ext uri="{FF2B5EF4-FFF2-40B4-BE49-F238E27FC236}">
                <a16:creationId xmlns:a16="http://schemas.microsoft.com/office/drawing/2014/main" id="{B5930628-1579-5D29-7D75-8BD17FAD4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1" y="5715000"/>
            <a:ext cx="2366963" cy="1143000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83A07-E021-6953-545D-633A0F6217D8}"/>
              </a:ext>
            </a:extLst>
          </p:cNvPr>
          <p:cNvSpPr txBox="1"/>
          <p:nvPr/>
        </p:nvSpPr>
        <p:spPr>
          <a:xfrm>
            <a:off x="2421834" y="1640765"/>
            <a:ext cx="7957931" cy="277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it-I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dải lệnh Home, chọn lệnh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New.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dải lệnh Home, chọn lệnh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Create folder.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it-I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dải lệnh Home, chọn lệnh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folder.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it-I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dải lệnh Home, chọn lệnh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New file.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 descr="Picture1.jpg">
            <a:extLst>
              <a:ext uri="{FF2B5EF4-FFF2-40B4-BE49-F238E27FC236}">
                <a16:creationId xmlns:a16="http://schemas.microsoft.com/office/drawing/2014/main" id="{2F8130E1-770F-CAC4-8F19-4B9CB090F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0502420-FF06-F2F0-66DD-DD1432A2E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06" y="4117994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FFFF"/>
              </a:solidFill>
              <a:latin typeface="VNI-Disney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460" name="Explosion 2 8">
            <a:hlinkClick r:id="rId5" action="ppaction://hlinksldjump"/>
            <a:extLst>
              <a:ext uri="{FF2B5EF4-FFF2-40B4-BE49-F238E27FC236}">
                <a16:creationId xmlns:a16="http://schemas.microsoft.com/office/drawing/2014/main" id="{C52128C3-1742-1083-9AEF-6449A2A6C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838" y="5724525"/>
            <a:ext cx="2366962" cy="1143000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DAE1E-9911-1BFE-767B-FBD1A09E0D59}"/>
              </a:ext>
            </a:extLst>
          </p:cNvPr>
          <p:cNvSpPr txBox="1"/>
          <p:nvPr/>
        </p:nvSpPr>
        <p:spPr>
          <a:xfrm>
            <a:off x="2438400" y="847725"/>
            <a:ext cx="5105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latin typeface="+mj-lt"/>
              </a:rPr>
              <a:t>Chọn câu trả lời đúng nhất: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6DFFC-33D1-73DE-96D4-A24A8C024047}"/>
              </a:ext>
            </a:extLst>
          </p:cNvPr>
          <p:cNvSpPr txBox="1"/>
          <p:nvPr/>
        </p:nvSpPr>
        <p:spPr>
          <a:xfrm>
            <a:off x="2989125" y="1810127"/>
            <a:ext cx="8063188" cy="277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thư mục, em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lệnh nào sau đây?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Trong dải lệnh Home, chọn lệnh Rename.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Trong dải lệnh Home, chọn lệnh Change.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Trong dải lệnh Home, chọn lệnh Paste.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Trong dải lệnh Home, chọn lệnh Copy.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Picture1.jpg">
            <a:extLst>
              <a:ext uri="{FF2B5EF4-FFF2-40B4-BE49-F238E27FC236}">
                <a16:creationId xmlns:a16="http://schemas.microsoft.com/office/drawing/2014/main" id="{5D4C17A6-5278-9510-62A5-4EC4C6DDB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333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CD48943-405A-CDD0-6A4B-AE7908C13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748" y="2154997"/>
            <a:ext cx="479425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FFFF"/>
              </a:solidFill>
              <a:latin typeface="VNI-Disney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484" name="Explosion 2 8">
            <a:hlinkClick r:id="rId4" action="ppaction://hlinksldjump"/>
            <a:extLst>
              <a:ext uri="{FF2B5EF4-FFF2-40B4-BE49-F238E27FC236}">
                <a16:creationId xmlns:a16="http://schemas.microsoft.com/office/drawing/2014/main" id="{9D56740C-0CC9-754E-3687-1D17366C6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838" y="5724525"/>
            <a:ext cx="2366962" cy="1143000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84ACA-0A11-0376-C601-014F04AD9BDC}"/>
              </a:ext>
            </a:extLst>
          </p:cNvPr>
          <p:cNvSpPr txBox="1"/>
          <p:nvPr/>
        </p:nvSpPr>
        <p:spPr>
          <a:xfrm>
            <a:off x="3238500" y="877888"/>
            <a:ext cx="5105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latin typeface="+mj-lt"/>
              </a:rPr>
              <a:t>Chọn câu trả lời đúng nhất: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C11A6-05F3-CBCF-B15B-A69E9FA9C343}"/>
              </a:ext>
            </a:extLst>
          </p:cNvPr>
          <p:cNvSpPr txBox="1"/>
          <p:nvPr/>
        </p:nvSpPr>
        <p:spPr>
          <a:xfrm>
            <a:off x="1891748" y="1473902"/>
            <a:ext cx="8484705" cy="277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tên thư mục, em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lệnh nào sau đây?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Trong dải lệnh Home, chọn lệnh Rename.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it-IT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dải lệnh Home, chọn lệnh Change.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Tr</a:t>
            </a:r>
            <a:r>
              <a:rPr lang="it-IT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it-I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 dải lệnh Home, chọn lệnh Delete.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Trong dải lệnh Home, chọn lệnh Copy.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7FE44B-E049-43AE-A258-0A44941E38C8}"/>
              </a:ext>
            </a:extLst>
          </p:cNvPr>
          <p:cNvSpPr/>
          <p:nvPr/>
        </p:nvSpPr>
        <p:spPr>
          <a:xfrm>
            <a:off x="1135699" y="515488"/>
            <a:ext cx="10227718" cy="1100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</a:rPr>
              <a:t>Để chuẩn bị đồ dùng cho chuyến du lịch Nhật Bản sắp tới em cần tìm hiểu thông tin gì?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ction Button: Go Home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09DCDBD-4D4D-4D93-939C-0FC4180718E4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034A797-8D08-4859-AC5D-A7FFB3D4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779" y="2550282"/>
            <a:ext cx="7908441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</a:rPr>
              <a:t>A. Thông tin về thời tiết Nhật Bản.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</a:rPr>
              <a:t>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B7863-49A5-4C85-A80B-C077483F54F4}"/>
              </a:ext>
            </a:extLst>
          </p:cNvPr>
          <p:cNvSpPr txBox="1"/>
          <p:nvPr/>
        </p:nvSpPr>
        <p:spPr>
          <a:xfrm>
            <a:off x="2141779" y="3535016"/>
            <a:ext cx="7908441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z="2800" dirty="0">
                <a:latin typeface="Times New Roman" pitchFamily="18" charset="0"/>
              </a:rPr>
              <a:t>B. Thông tin về lịch sử Nhật Bản.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BDE66-9621-4FED-AD6F-0C2E8C0BBE19}"/>
              </a:ext>
            </a:extLst>
          </p:cNvPr>
          <p:cNvSpPr txBox="1"/>
          <p:nvPr/>
        </p:nvSpPr>
        <p:spPr>
          <a:xfrm>
            <a:off x="2141779" y="4615507"/>
            <a:ext cx="7908441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</a:rPr>
              <a:t>. Thông tin về giao thông Nhật Bản</a:t>
            </a:r>
            <a:r>
              <a:rPr lang="vi-VN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7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7FE44B-E049-43AE-A258-0A44941E38C8}"/>
              </a:ext>
            </a:extLst>
          </p:cNvPr>
          <p:cNvSpPr/>
          <p:nvPr/>
        </p:nvSpPr>
        <p:spPr>
          <a:xfrm>
            <a:off x="1566863" y="709811"/>
            <a:ext cx="8497988" cy="1100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</a:rPr>
              <a:t>Phát biểu nào sau đây sai?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034A797-8D08-4859-AC5D-A7FFB3D4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4884018"/>
            <a:ext cx="8603580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</a:rPr>
              <a:t>Khi làm việc nhóm, mỗi người chỉ cần quan tâm đến phần việc của mình.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B7863-49A5-4C85-A80B-C077483F54F4}"/>
              </a:ext>
            </a:extLst>
          </p:cNvPr>
          <p:cNvSpPr txBox="1"/>
          <p:nvPr/>
        </p:nvSpPr>
        <p:spPr>
          <a:xfrm>
            <a:off x="1566863" y="2450243"/>
            <a:ext cx="8603580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A. </a:t>
            </a:r>
            <a:r>
              <a:rPr lang="vi-VN" sz="2400" dirty="0">
                <a:latin typeface="Times New Roman" pitchFamily="18" charset="0"/>
              </a:rPr>
              <a:t>Khi làm việc nhóm, cần thảo luận, góp ý và giúp đỡ lẫn nhau.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BDE66-9621-4FED-AD6F-0C2E8C0BBE19}"/>
              </a:ext>
            </a:extLst>
          </p:cNvPr>
          <p:cNvSpPr txBox="1"/>
          <p:nvPr/>
        </p:nvSpPr>
        <p:spPr>
          <a:xfrm>
            <a:off x="1566863" y="3564411"/>
            <a:ext cx="8603580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B. </a:t>
            </a:r>
            <a:r>
              <a:rPr lang="vi-VN" sz="2400" dirty="0">
                <a:latin typeface="Times New Roman" pitchFamily="18" charset="0"/>
              </a:rPr>
              <a:t>Khi làm việc nhóm, cần phân công công việc dựa vào điểm mạnh của mỗi người.</a:t>
            </a:r>
          </a:p>
        </p:txBody>
      </p:sp>
      <p:sp>
        <p:nvSpPr>
          <p:cNvPr id="9" name="Action Button: Go Hom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BC8FFCE-4301-4B7B-9139-9C15B1A7F8EA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7FE44B-E049-43AE-A258-0A44941E38C8}"/>
              </a:ext>
            </a:extLst>
          </p:cNvPr>
          <p:cNvSpPr/>
          <p:nvPr/>
        </p:nvSpPr>
        <p:spPr>
          <a:xfrm>
            <a:off x="627356" y="803837"/>
            <a:ext cx="11055658" cy="1100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Thu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thập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tìm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kiếm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thông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tin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cần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thiết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quan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trọng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trong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quyết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vấn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đề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đúng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hay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sai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vi-VN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034A797-8D08-4859-AC5D-A7FFB3D4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752" y="2619217"/>
            <a:ext cx="3787807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EB00D-9623-48D3-875D-31416E1D64C8}"/>
              </a:ext>
            </a:extLst>
          </p:cNvPr>
          <p:cNvSpPr txBox="1"/>
          <p:nvPr/>
        </p:nvSpPr>
        <p:spPr>
          <a:xfrm>
            <a:off x="3843752" y="3352056"/>
            <a:ext cx="3787807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000" dirty="0"/>
              <a:t>B. Sai</a:t>
            </a:r>
          </a:p>
        </p:txBody>
      </p:sp>
      <p:sp>
        <p:nvSpPr>
          <p:cNvPr id="9" name="Action Button: Go Hom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9F4EF53-02FA-4D62-B1A5-138B65843454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7FE44B-E049-43AE-A258-0A44941E38C8}"/>
              </a:ext>
            </a:extLst>
          </p:cNvPr>
          <p:cNvSpPr/>
          <p:nvPr/>
        </p:nvSpPr>
        <p:spPr>
          <a:xfrm>
            <a:off x="560773" y="693523"/>
            <a:ext cx="11070454" cy="1100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034A797-8D08-4859-AC5D-A7FFB3D4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584" y="2672901"/>
            <a:ext cx="7784093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danh </a:t>
            </a:r>
            <a:r>
              <a:rPr kumimoji="0" lang="en-US" altLang="en-US" sz="2000" b="1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B7863-49A5-4C85-A80B-C077483F54F4}"/>
              </a:ext>
            </a:extLst>
          </p:cNvPr>
          <p:cNvSpPr txBox="1"/>
          <p:nvPr/>
        </p:nvSpPr>
        <p:spPr>
          <a:xfrm>
            <a:off x="922585" y="3429000"/>
            <a:ext cx="7784093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B. Ai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BDE66-9621-4FED-AD6F-0C2E8C0BBE19}"/>
              </a:ext>
            </a:extLst>
          </p:cNvPr>
          <p:cNvSpPr txBox="1"/>
          <p:nvPr/>
        </p:nvSpPr>
        <p:spPr>
          <a:xfrm>
            <a:off x="922584" y="4374699"/>
            <a:ext cx="8261173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C.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khéo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cắm</a:t>
            </a:r>
            <a:r>
              <a:rPr lang="en-US" dirty="0"/>
              <a:t>  </a:t>
            </a:r>
            <a:r>
              <a:rPr lang="en-US" dirty="0" err="1"/>
              <a:t>hoa</a:t>
            </a:r>
            <a:r>
              <a:rPr lang="en-US" dirty="0"/>
              <a:t>,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bảng</a:t>
            </a:r>
            <a:endParaRPr lang="en-US" dirty="0"/>
          </a:p>
        </p:txBody>
      </p:sp>
      <p:sp>
        <p:nvSpPr>
          <p:cNvPr id="9" name="Action Button: Go Hom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C23B83-E257-4D83-8D68-7F2FD58A9A02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60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>
            <a:extLst>
              <a:ext uri="{FF2B5EF4-FFF2-40B4-BE49-F238E27FC236}">
                <a16:creationId xmlns:a16="http://schemas.microsoft.com/office/drawing/2014/main" id="{5AD8F183-4DCC-4CA0-005D-9EB79707B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5">
            <a:extLst>
              <a:ext uri="{FF2B5EF4-FFF2-40B4-BE49-F238E27FC236}">
                <a16:creationId xmlns:a16="http://schemas.microsoft.com/office/drawing/2014/main" id="{CE3A6B93-E6E7-6E2F-F7ED-4A6B70B1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6666" r="20952" b="53651"/>
          <a:stretch>
            <a:fillRect/>
          </a:stretch>
        </p:blipFill>
        <p:spPr bwMode="auto">
          <a:xfrm>
            <a:off x="1927225" y="960438"/>
            <a:ext cx="8191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3">
            <a:extLst>
              <a:ext uri="{FF2B5EF4-FFF2-40B4-BE49-F238E27FC236}">
                <a16:creationId xmlns:a16="http://schemas.microsoft.com/office/drawing/2014/main" id="{DB58217B-30AF-B1E5-6EE0-D45E0692E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1" r="27975" b="38837"/>
          <a:stretch>
            <a:fillRect/>
          </a:stretch>
        </p:blipFill>
        <p:spPr bwMode="auto">
          <a:xfrm>
            <a:off x="8842375" y="1177926"/>
            <a:ext cx="10922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9">
            <a:extLst>
              <a:ext uri="{FF2B5EF4-FFF2-40B4-BE49-F238E27FC236}">
                <a16:creationId xmlns:a16="http://schemas.microsoft.com/office/drawing/2014/main" id="{56BD4558-D7EF-35E5-8294-0BD377C9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 bwMode="auto">
          <a:xfrm>
            <a:off x="8712200" y="3201988"/>
            <a:ext cx="8572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30">
            <a:extLst>
              <a:ext uri="{FF2B5EF4-FFF2-40B4-BE49-F238E27FC236}">
                <a16:creationId xmlns:a16="http://schemas.microsoft.com/office/drawing/2014/main" id="{252457C2-491A-7279-9588-3A5D575D4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1" t="5185" r="9344" b="24550"/>
          <a:stretch>
            <a:fillRect/>
          </a:stretch>
        </p:blipFill>
        <p:spPr bwMode="auto">
          <a:xfrm>
            <a:off x="3546476" y="857250"/>
            <a:ext cx="45180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8">
            <a:extLst>
              <a:ext uri="{FF2B5EF4-FFF2-40B4-BE49-F238E27FC236}">
                <a16:creationId xmlns:a16="http://schemas.microsoft.com/office/drawing/2014/main" id="{90412F5A-311E-477A-2D6C-9E0FABB2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 bwMode="auto">
          <a:xfrm>
            <a:off x="6217580" y="4597400"/>
            <a:ext cx="13525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9DCD6135-7BCB-2323-BA79-C8439820F6A8}"/>
              </a:ext>
            </a:extLst>
          </p:cNvPr>
          <p:cNvSpPr txBox="1"/>
          <p:nvPr/>
        </p:nvSpPr>
        <p:spPr>
          <a:xfrm>
            <a:off x="4477514" y="1526234"/>
            <a:ext cx="3092617" cy="6694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750" b="1" dirty="0">
                <a:ln w="28575">
                  <a:solidFill>
                    <a:prstClr val="white"/>
                  </a:solidFill>
                </a:ln>
                <a:solidFill>
                  <a:srgbClr val="4F81B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 CHƠI</a:t>
            </a:r>
            <a:endParaRPr lang="zh-CN" altLang="en-US" sz="3750" b="1" dirty="0">
              <a:ln w="28575">
                <a:solidFill>
                  <a:prstClr val="white"/>
                </a:solidFill>
              </a:ln>
              <a:solidFill>
                <a:srgbClr val="4F81BD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250F6-C436-0BF8-5443-D5397AA16E1D}"/>
              </a:ext>
            </a:extLst>
          </p:cNvPr>
          <p:cNvSpPr/>
          <p:nvPr/>
        </p:nvSpPr>
        <p:spPr>
          <a:xfrm>
            <a:off x="1828801" y="2738509"/>
            <a:ext cx="8105775" cy="74635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 GHÉP BÍ MẬT</a:t>
            </a:r>
            <a:r>
              <a:rPr lang="vi-VN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luat choi">
            <a:hlinkClick r:id="" action="ppaction://media"/>
            <a:extLst>
              <a:ext uri="{FF2B5EF4-FFF2-40B4-BE49-F238E27FC236}">
                <a16:creationId xmlns:a16="http://schemas.microsoft.com/office/drawing/2014/main" id="{6CE68968-1A29-12C3-BDA5-09D7B6E2C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77514" y="43196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7E42C-8E27-31F0-8700-025EBC01FA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5677" y="1493055"/>
            <a:ext cx="10008114" cy="5018933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4028F1-D878-4FBC-9FA8-38AF25C03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35184"/>
              </p:ext>
            </p:extLst>
          </p:nvPr>
        </p:nvGraphicFramePr>
        <p:xfrm>
          <a:off x="4976949" y="3812345"/>
          <a:ext cx="6144620" cy="261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10">
                  <a:extLst>
                    <a:ext uri="{9D8B030D-6E8A-4147-A177-3AD203B41FA5}">
                      <a16:colId xmlns:a16="http://schemas.microsoft.com/office/drawing/2014/main" val="1461801790"/>
                    </a:ext>
                  </a:extLst>
                </a:gridCol>
                <a:gridCol w="3072310">
                  <a:extLst>
                    <a:ext uri="{9D8B030D-6E8A-4147-A177-3AD203B41FA5}">
                      <a16:colId xmlns:a16="http://schemas.microsoft.com/office/drawing/2014/main" val="2401906472"/>
                    </a:ext>
                  </a:extLst>
                </a:gridCol>
              </a:tblGrid>
              <a:tr h="13059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739799"/>
                  </a:ext>
                </a:extLst>
              </a:tr>
              <a:tr h="13059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27867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0C5DF56-EFEF-4FC4-8BCF-7A209BDCA61E}"/>
              </a:ext>
            </a:extLst>
          </p:cNvPr>
          <p:cNvSpPr txBox="1"/>
          <p:nvPr/>
        </p:nvSpPr>
        <p:spPr>
          <a:xfrm>
            <a:off x="1293241" y="346012"/>
            <a:ext cx="903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TRÒ CHƠI MẢNH GHÉP BÍ MẬT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1B2C0A-EC4E-48A1-A3BB-4D8060FA1D7E}"/>
              </a:ext>
            </a:extLst>
          </p:cNvPr>
          <p:cNvSpPr/>
          <p:nvPr/>
        </p:nvSpPr>
        <p:spPr>
          <a:xfrm>
            <a:off x="912584" y="1448581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hlinkClick r:id="rId4" action="ppaction://hlinksldjump"/>
            <a:extLst>
              <a:ext uri="{FF2B5EF4-FFF2-40B4-BE49-F238E27FC236}">
                <a16:creationId xmlns:a16="http://schemas.microsoft.com/office/drawing/2014/main" id="{4226751A-0CA7-445A-A0E1-BB8BB618B7E9}"/>
              </a:ext>
            </a:extLst>
          </p:cNvPr>
          <p:cNvSpPr txBox="1"/>
          <p:nvPr/>
        </p:nvSpPr>
        <p:spPr>
          <a:xfrm>
            <a:off x="911052" y="1511899"/>
            <a:ext cx="49406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B03C87-8016-4F2C-BE11-20419171810D}"/>
              </a:ext>
            </a:extLst>
          </p:cNvPr>
          <p:cNvSpPr/>
          <p:nvPr/>
        </p:nvSpPr>
        <p:spPr>
          <a:xfrm>
            <a:off x="5948222" y="1448580"/>
            <a:ext cx="5025569" cy="25486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hlinkClick r:id="rId5" action="ppaction://hlinksldjump"/>
            <a:extLst>
              <a:ext uri="{FF2B5EF4-FFF2-40B4-BE49-F238E27FC236}">
                <a16:creationId xmlns:a16="http://schemas.microsoft.com/office/drawing/2014/main" id="{13ED8A59-08DF-46C7-B198-CA57242AC73B}"/>
              </a:ext>
            </a:extLst>
          </p:cNvPr>
          <p:cNvSpPr txBox="1"/>
          <p:nvPr/>
        </p:nvSpPr>
        <p:spPr>
          <a:xfrm>
            <a:off x="6669796" y="1377677"/>
            <a:ext cx="31491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16BB2-5D10-4F22-950C-06A6152C101A}"/>
              </a:ext>
            </a:extLst>
          </p:cNvPr>
          <p:cNvSpPr/>
          <p:nvPr/>
        </p:nvSpPr>
        <p:spPr>
          <a:xfrm>
            <a:off x="912584" y="4007813"/>
            <a:ext cx="5025569" cy="25759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hlinkClick r:id="rId6" action="ppaction://hlinksldjump"/>
            <a:extLst>
              <a:ext uri="{FF2B5EF4-FFF2-40B4-BE49-F238E27FC236}">
                <a16:creationId xmlns:a16="http://schemas.microsoft.com/office/drawing/2014/main" id="{D0D3075A-1906-463A-A181-B32D77EA1D28}"/>
              </a:ext>
            </a:extLst>
          </p:cNvPr>
          <p:cNvSpPr txBox="1"/>
          <p:nvPr/>
        </p:nvSpPr>
        <p:spPr>
          <a:xfrm>
            <a:off x="965610" y="3937335"/>
            <a:ext cx="43499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186DE1-4033-44D5-9D00-8482C127B872}"/>
              </a:ext>
            </a:extLst>
          </p:cNvPr>
          <p:cNvSpPr/>
          <p:nvPr/>
        </p:nvSpPr>
        <p:spPr>
          <a:xfrm>
            <a:off x="5954228" y="4002196"/>
            <a:ext cx="5025569" cy="25759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hlinkClick r:id="rId7" action="ppaction://hlinksldjump"/>
            <a:extLst>
              <a:ext uri="{FF2B5EF4-FFF2-40B4-BE49-F238E27FC236}">
                <a16:creationId xmlns:a16="http://schemas.microsoft.com/office/drawing/2014/main" id="{4506A57A-E9F3-419D-B033-6B8E4030806B}"/>
              </a:ext>
            </a:extLst>
          </p:cNvPr>
          <p:cNvSpPr txBox="1"/>
          <p:nvPr/>
        </p:nvSpPr>
        <p:spPr>
          <a:xfrm>
            <a:off x="6512636" y="3966744"/>
            <a:ext cx="35818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2535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743200" y="315586"/>
            <a:ext cx="8001000" cy="523170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algn="ctr">
              <a:defRPr/>
            </a:pPr>
            <a:r>
              <a:rPr lang="vi-VN" sz="2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12 </a:t>
            </a:r>
            <a:r>
              <a:rPr lang="vi-VN" sz="2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10 </a:t>
            </a:r>
            <a:r>
              <a:rPr lang="vi-VN" sz="2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840" y="1018334"/>
            <a:ext cx="6172200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5" rIns="91386" bIns="45695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257300" y="2244302"/>
            <a:ext cx="10735647" cy="1938942"/>
          </a:xfrm>
          <a:prstGeom prst="rect">
            <a:avLst/>
          </a:prstGeom>
          <a:noFill/>
        </p:spPr>
        <p:txBody>
          <a:bodyPr wrap="square" lIns="91386" tIns="45695" rIns="91386" bIns="45695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CHỦ ĐỀ 3. TỔ CHỨC LƯU TRỮ, </a:t>
            </a:r>
          </a:p>
          <a:p>
            <a:pPr lvl="0"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TÌM KIẾM VÀ TRAO ĐỔI THÔNG TIN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713034"/>
            <a:ext cx="11069994" cy="77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5" rIns="91386" bIns="45695">
            <a:spAutoFit/>
          </a:bodyPr>
          <a:lstStyle/>
          <a:p>
            <a:pPr lvl="0" algn="ctr">
              <a:lnSpc>
                <a:spcPct val="119003"/>
              </a:lnSpc>
            </a:pPr>
            <a:r>
              <a:rPr lang="vi-VN" sz="4000" b="1" dirty="0">
                <a:solidFill>
                  <a:srgbClr val="0000CC"/>
                </a:solidFill>
                <a:latin typeface="+mj-lt"/>
              </a:rPr>
              <a:t>BÀI 4: CÂY THƯ MỤC</a:t>
            </a:r>
            <a:r>
              <a:rPr lang="en-US" sz="40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1DE804-B95C-5A1D-7030-A6172A220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061" y="4603679"/>
            <a:ext cx="9402541" cy="19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5" rIns="91386" bIns="45695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u="sng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Sau </a:t>
            </a:r>
            <a:r>
              <a:rPr lang="en-US" altLang="en-US" sz="2500" u="sng" dirty="0" err="1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500" u="sng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u="sng" dirty="0" err="1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500" u="sng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u="sng" dirty="0" err="1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altLang="en-US" sz="2500" u="sng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u="sng" dirty="0" err="1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500" u="sng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u="sng" dirty="0" err="1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sz="2500" u="sng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ạo được các thư mục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cấu trúc cây hợp 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950"/>
            <a:ext cx="12107750" cy="69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" name="Google Shape;335;p21"/>
          <p:cNvSpPr txBox="1"/>
          <p:nvPr/>
        </p:nvSpPr>
        <p:spPr>
          <a:xfrm>
            <a:off x="1341121" y="144159"/>
            <a:ext cx="10104864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6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  <a:sym typeface="Paytone One"/>
              </a:rPr>
              <a:t>1. TẠO THƯ MỤC VỚI CẤU TRÚC CÂY HỢP LÍ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27766"/>
            <a:ext cx="1833139" cy="159968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235487" y="1870327"/>
            <a:ext cx="5230084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just">
              <a:lnSpc>
                <a:spcPct val="134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hai cây thư 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Hình 18, Hình 19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trả lời câu hỏi sau: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thư mục nào có cấu trúc hợp lí hơn?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2253021" y="908649"/>
            <a:ext cx="2064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4104178" y="941832"/>
            <a:ext cx="786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5688542" y="5424941"/>
            <a:ext cx="3013279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34000"/>
              </a:lnSpc>
            </a:pPr>
            <a:r>
              <a:rPr lang="vi-VN" sz="2133" b="1" i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133" b="1" i="1" dirty="0">
                <a:solidFill>
                  <a:srgbClr val="FF0000"/>
                </a:solidFill>
                <a:latin typeface="+mj-lt"/>
              </a:rPr>
              <a:t> 18. Cây thư </a:t>
            </a:r>
            <a:r>
              <a:rPr lang="vi-VN" sz="2133" b="1" i="1" dirty="0" err="1">
                <a:solidFill>
                  <a:srgbClr val="FF0000"/>
                </a:solidFill>
                <a:latin typeface="+mj-lt"/>
              </a:rPr>
              <a:t>mục</a:t>
            </a:r>
            <a:r>
              <a:rPr lang="vi-VN" sz="2133" b="1" i="1" dirty="0">
                <a:solidFill>
                  <a:srgbClr val="FF0000"/>
                </a:solidFill>
                <a:latin typeface="+mj-lt"/>
              </a:rPr>
              <a:t> 1</a:t>
            </a:r>
            <a:endParaRPr sz="2133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BF0D0B-A78A-4DE2-A37D-7044DD3F986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576540" y="1639074"/>
            <a:ext cx="3521438" cy="36421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6B13F2-E897-464B-96F7-BC14BD5EF6D4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8986055" y="1820320"/>
            <a:ext cx="3194452" cy="3441173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id="{577FA2FB-C523-48C8-942F-D3ABDD502A81}"/>
              </a:ext>
            </a:extLst>
          </p:cNvPr>
          <p:cNvSpPr txBox="1"/>
          <p:nvPr/>
        </p:nvSpPr>
        <p:spPr>
          <a:xfrm>
            <a:off x="8898146" y="5517003"/>
            <a:ext cx="3013279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34000"/>
              </a:lnSpc>
            </a:pPr>
            <a:r>
              <a:rPr lang="vi-VN" sz="2133" b="1" i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133" b="1" i="1" dirty="0">
                <a:solidFill>
                  <a:srgbClr val="FF0000"/>
                </a:solidFill>
                <a:latin typeface="+mj-lt"/>
              </a:rPr>
              <a:t> 19. Cây thư </a:t>
            </a:r>
            <a:r>
              <a:rPr lang="vi-VN" sz="2133" b="1" i="1" dirty="0" err="1">
                <a:solidFill>
                  <a:srgbClr val="FF0000"/>
                </a:solidFill>
                <a:latin typeface="+mj-lt"/>
              </a:rPr>
              <a:t>mục</a:t>
            </a:r>
            <a:r>
              <a:rPr lang="vi-VN" sz="2133" b="1" i="1" dirty="0">
                <a:solidFill>
                  <a:srgbClr val="FF0000"/>
                </a:solidFill>
                <a:latin typeface="+mj-lt"/>
              </a:rPr>
              <a:t> 2</a:t>
            </a:r>
            <a:endParaRPr sz="2133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229" y="1870327"/>
            <a:ext cx="563284" cy="56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338;p21"/>
          <p:cNvSpPr txBox="1"/>
          <p:nvPr/>
        </p:nvSpPr>
        <p:spPr>
          <a:xfrm>
            <a:off x="-229120" y="1403497"/>
            <a:ext cx="5591775" cy="527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en-US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33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33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33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33" dirty="0">
                <a:latin typeface="+mj-lt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33" b="1" dirty="0">
                <a:latin typeface="+mj-lt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34000"/>
              </a:lnSpc>
            </a:pP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, Khoa, Minh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133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133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34000"/>
              </a:lnSpc>
            </a:pP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. VD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Tuyet-roi.jpg do Minh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 Minh</a:t>
            </a:r>
            <a:endParaRPr lang="vi-VN" sz="2133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Đồng hồ đếm ngược 2 phút - 2 Minutes countdown">
            <a:hlinkClick r:id="" action="ppaction://media"/>
            <a:extLst>
              <a:ext uri="{FF2B5EF4-FFF2-40B4-BE49-F238E27FC236}">
                <a16:creationId xmlns:a16="http://schemas.microsoft.com/office/drawing/2014/main" id="{132C58C6-ED1F-9714-1996-4E9C25EE54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4506" y="5538125"/>
            <a:ext cx="1488633" cy="83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38" grpId="0"/>
      <p:bldP spid="338" grpId="1"/>
      <p:bldP spid="49" grpId="0"/>
      <p:bldP spid="2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1951335" y="286901"/>
            <a:ext cx="8571347" cy="13236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không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khăn khi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636351" y="2674838"/>
            <a:ext cx="66463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Đặt tên thư mục hoặc tệp theo một cách thống nhất.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D3746D-472D-47C1-AA3A-97B50665C387}"/>
              </a:ext>
            </a:extLst>
          </p:cNvPr>
          <p:cNvSpPr txBox="1"/>
          <p:nvPr/>
        </p:nvSpPr>
        <p:spPr>
          <a:xfrm>
            <a:off x="701656" y="1844061"/>
            <a:ext cx="62773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tạo được một cấu trúc cây thư mục hợp lí, em thực 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BC70E1-2783-4717-A38F-1DB295A75DF2}"/>
              </a:ext>
            </a:extLst>
          </p:cNvPr>
          <p:cNvSpPr txBox="1"/>
          <p:nvPr/>
        </p:nvSpPr>
        <p:spPr>
          <a:xfrm>
            <a:off x="623182" y="4143786"/>
            <a:ext cx="77597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Phân loại tệp và sắp xếp vào các thư mục.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Ví dụ: phân theo loại tệp (tệp ảnh, phim, văn bản, trình chiếu,…), theo thời gian (theo từng năm, từng tháng,…)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421DFC7-A157-4015-8B57-62B3378CA4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10800001" flipV="1">
            <a:off x="9302382" y="3471063"/>
            <a:ext cx="1944582" cy="1814527"/>
          </a:xfrm>
          <a:prstGeom prst="rect">
            <a:avLst/>
          </a:prstGeom>
        </p:spPr>
      </p:pic>
      <p:sp>
        <p:nvSpPr>
          <p:cNvPr id="59" name="Shape 1921">
            <a:extLst>
              <a:ext uri="{FF2B5EF4-FFF2-40B4-BE49-F238E27FC236}">
                <a16:creationId xmlns:a16="http://schemas.microsoft.com/office/drawing/2014/main" id="{CCE9D024-4156-43A8-A3C0-118060F798B8}"/>
              </a:ext>
            </a:extLst>
          </p:cNvPr>
          <p:cNvSpPr/>
          <p:nvPr/>
        </p:nvSpPr>
        <p:spPr>
          <a:xfrm>
            <a:off x="7680703" y="1934730"/>
            <a:ext cx="4183717" cy="1331389"/>
          </a:xfrm>
          <a:custGeom>
            <a:avLst/>
            <a:gdLst/>
            <a:ahLst/>
            <a:cxnLst/>
            <a:rect l="0" t="0" r="0" b="0"/>
            <a:pathLst>
              <a:path w="2162658" h="707301">
                <a:moveTo>
                  <a:pt x="144005" y="0"/>
                </a:moveTo>
                <a:lnTo>
                  <a:pt x="2018652" y="0"/>
                </a:lnTo>
                <a:cubicBezTo>
                  <a:pt x="2162658" y="0"/>
                  <a:pt x="2162658" y="144005"/>
                  <a:pt x="2162658" y="144005"/>
                </a:cubicBezTo>
                <a:lnTo>
                  <a:pt x="2162658" y="563296"/>
                </a:lnTo>
                <a:cubicBezTo>
                  <a:pt x="2162658" y="707301"/>
                  <a:pt x="2018652" y="707301"/>
                  <a:pt x="2018652" y="707301"/>
                </a:cubicBezTo>
                <a:lnTo>
                  <a:pt x="144005" y="707301"/>
                </a:lnTo>
                <a:cubicBezTo>
                  <a:pt x="0" y="707301"/>
                  <a:pt x="0" y="563296"/>
                  <a:pt x="0" y="563296"/>
                </a:cubicBezTo>
                <a:lnTo>
                  <a:pt x="0" y="144005"/>
                </a:lnTo>
                <a:cubicBezTo>
                  <a:pt x="0" y="0"/>
                  <a:pt x="144005" y="0"/>
                  <a:pt x="144005" y="0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C6EAF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sz="1200"/>
          </a:p>
        </p:txBody>
      </p:sp>
      <p:sp>
        <p:nvSpPr>
          <p:cNvPr id="60" name="Shape 1927">
            <a:extLst>
              <a:ext uri="{FF2B5EF4-FFF2-40B4-BE49-F238E27FC236}">
                <a16:creationId xmlns:a16="http://schemas.microsoft.com/office/drawing/2014/main" id="{6893B18E-5ACB-403C-81BA-73226E800709}"/>
              </a:ext>
            </a:extLst>
          </p:cNvPr>
          <p:cNvSpPr/>
          <p:nvPr/>
        </p:nvSpPr>
        <p:spPr>
          <a:xfrm>
            <a:off x="9174480" y="3287493"/>
            <a:ext cx="697442" cy="365331"/>
          </a:xfrm>
          <a:custGeom>
            <a:avLst/>
            <a:gdLst/>
            <a:ahLst/>
            <a:cxnLst/>
            <a:rect l="0" t="0" r="0" b="0"/>
            <a:pathLst>
              <a:path w="377990" h="215989">
                <a:moveTo>
                  <a:pt x="0" y="0"/>
                </a:moveTo>
                <a:lnTo>
                  <a:pt x="205194" y="7188"/>
                </a:lnTo>
                <a:lnTo>
                  <a:pt x="377990" y="215989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C6EAF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sz="12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7269C07-1678-4BCF-BB8D-5E8A9903FD5F}"/>
              </a:ext>
            </a:extLst>
          </p:cNvPr>
          <p:cNvSpPr txBox="1"/>
          <p:nvPr/>
        </p:nvSpPr>
        <p:spPr>
          <a:xfrm>
            <a:off x="7605094" y="2164335"/>
            <a:ext cx="4334933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xuyên </a:t>
            </a:r>
            <a:r>
              <a:rPr lang="vi-VN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vi-V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vi-V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 descr="Internet with solid fill">
            <a:extLst>
              <a:ext uri="{FF2B5EF4-FFF2-40B4-BE49-F238E27FC236}">
                <a16:creationId xmlns:a16="http://schemas.microsoft.com/office/drawing/2014/main" id="{77097E0E-0A01-4B56-A787-924D89BF9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535" y="5315689"/>
            <a:ext cx="1542311" cy="1542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50AAC8-79D5-872F-2193-A276CF84575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2583" y="92700"/>
            <a:ext cx="1625263" cy="129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0" grpId="0"/>
      <p:bldP spid="38" grpId="0"/>
      <p:bldP spid="39" grpId="0"/>
      <p:bldP spid="59" grpId="0" animBg="1"/>
      <p:bldP spid="60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399030" y="201526"/>
            <a:ext cx="10802759" cy="2793466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200">
                <a:solidFill>
                  <a:srgbClr val="0000CC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1572198" y="447923"/>
            <a:ext cx="10160102" cy="2144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gian.</a:t>
            </a:r>
          </a:p>
          <a:p>
            <a:pPr algn="just"/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Để có được cấu trúc cây hợp lí em cần phân loại các tệp theo các tiêu chí như thời gian, nội dung, loại tệp, người sở hữu,…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9176" y="2984631"/>
            <a:ext cx="870486" cy="926254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1648076" y="3362294"/>
            <a:ext cx="8684349" cy="50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vi-VN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cho thư </a:t>
            </a:r>
            <a:r>
              <a:rPr lang="vi-VN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667" b="1" dirty="0"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119349"/>
            <a:ext cx="1369662" cy="677856"/>
          </a:xfrm>
          <a:prstGeom prst="rect">
            <a:avLst/>
          </a:prstGeom>
        </p:spPr>
      </p:pic>
      <p:sp>
        <p:nvSpPr>
          <p:cNvPr id="8" name="Google Shape;124;p14">
            <a:extLst>
              <a:ext uri="{FF2B5EF4-FFF2-40B4-BE49-F238E27FC236}">
                <a16:creationId xmlns:a16="http://schemas.microsoft.com/office/drawing/2014/main" id="{65CAC9BE-717C-3AF6-0BE6-15A4636BB6B3}"/>
              </a:ext>
            </a:extLst>
          </p:cNvPr>
          <p:cNvSpPr txBox="1"/>
          <p:nvPr/>
        </p:nvSpPr>
        <p:spPr>
          <a:xfrm>
            <a:off x="499176" y="3981665"/>
            <a:ext cx="11233124" cy="250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đặt tên cho thư mục và tệp lại quan trọng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2010"/>
              </a:lnSpc>
            </a:pP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2010"/>
              </a:lnSpc>
            </a:pP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-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Nhờ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tên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thư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mục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mà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người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một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thư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mục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nhanh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chóng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hiệu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quả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en-US" sz="2667" b="1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hơn</a:t>
            </a:r>
            <a:r>
              <a:rPr lang="en-US" sz="2667" b="1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vi-VN" sz="2667" b="1" dirty="0">
              <a:solidFill>
                <a:srgbClr val="0000CC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74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215555" y="121071"/>
            <a:ext cx="11696581" cy="6431733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147473" y="233181"/>
            <a:ext cx="4477300" cy="1406547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005613" y="685393"/>
            <a:ext cx="3284833" cy="61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6"/>
              </a:lnSpc>
            </a:pPr>
            <a:r>
              <a:rPr lang="en-US" sz="2933" dirty="0" err="1">
                <a:solidFill>
                  <a:srgbClr val="00B050"/>
                </a:solidFill>
                <a:latin typeface="Paytone One"/>
                <a:cs typeface="Paytone One"/>
                <a:sym typeface="Paytone One"/>
              </a:rPr>
              <a:t>Thực</a:t>
            </a:r>
            <a:r>
              <a:rPr lang="en-US" sz="2933" dirty="0">
                <a:solidFill>
                  <a:srgbClr val="00B050"/>
                </a:solidFill>
                <a:latin typeface="Paytone One"/>
                <a:cs typeface="Paytone One"/>
                <a:sym typeface="Paytone One"/>
              </a:rPr>
              <a:t> </a:t>
            </a:r>
            <a:r>
              <a:rPr lang="en-US" sz="2933" dirty="0" err="1">
                <a:solidFill>
                  <a:srgbClr val="00B050"/>
                </a:solidFill>
                <a:latin typeface="Paytone One"/>
                <a:cs typeface="Paytone One"/>
                <a:sym typeface="Paytone One"/>
              </a:rPr>
              <a:t>hành</a:t>
            </a:r>
            <a:endParaRPr sz="2933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0990002" y="329816"/>
            <a:ext cx="2549789" cy="1566961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5789978" y="1651708"/>
            <a:ext cx="5523424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just">
              <a:lnSpc>
                <a:spcPct val="134000"/>
              </a:lnSpc>
            </a:pPr>
            <a:r>
              <a:rPr lang="vi-VN" sz="2133" dirty="0">
                <a:solidFill>
                  <a:srgbClr val="FF0000"/>
                </a:solidFill>
                <a:latin typeface="+mj-lt"/>
              </a:rPr>
              <a:t>Bước 1:</a:t>
            </a:r>
            <a:r>
              <a:rPr lang="en-US" sz="2133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1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1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1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1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vi-VN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PC.</a:t>
            </a:r>
            <a:endParaRPr lang="en-US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5814981" y="2769682"/>
            <a:ext cx="5530671" cy="54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just">
              <a:lnSpc>
                <a:spcPct val="134000"/>
              </a:lnSpc>
            </a:pPr>
            <a:r>
              <a:rPr lang="vi-VN" sz="2133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vi-VN" sz="2133" dirty="0">
                <a:solidFill>
                  <a:srgbClr val="FF0000"/>
                </a:solidFill>
                <a:latin typeface="+mj-lt"/>
              </a:rPr>
              <a:t> 3: </a:t>
            </a:r>
            <a:r>
              <a:rPr lang="vi-VN" sz="21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1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1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1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1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Anh-Bai-</a:t>
            </a:r>
            <a:r>
              <a:rPr lang="vi-VN" sz="21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vi-VN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-nhom</a:t>
            </a:r>
            <a:r>
              <a:rPr lang="vi-VN" sz="2667" dirty="0">
                <a:solidFill>
                  <a:srgbClr val="0000CC"/>
                </a:solidFill>
              </a:rPr>
              <a:t>.</a:t>
            </a:r>
            <a:endParaRPr lang="en-US" sz="2133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925371" y="5272944"/>
            <a:ext cx="3509927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just">
              <a:lnSpc>
                <a:spcPct val="134000"/>
              </a:lnSpc>
            </a:pPr>
            <a:r>
              <a:rPr lang="vi-VN" sz="2133" i="1" dirty="0" err="1">
                <a:solidFill>
                  <a:srgbClr val="0000CC"/>
                </a:solidFill>
                <a:latin typeface="+mj-lt"/>
              </a:rPr>
              <a:t>Hình</a:t>
            </a:r>
            <a:r>
              <a:rPr lang="vi-VN" sz="2133" i="1" dirty="0">
                <a:solidFill>
                  <a:srgbClr val="0000CC"/>
                </a:solidFill>
                <a:latin typeface="+mj-lt"/>
              </a:rPr>
              <a:t> 22. </a:t>
            </a:r>
            <a:r>
              <a:rPr lang="vi-VN" sz="2133" i="1" dirty="0" err="1">
                <a:solidFill>
                  <a:srgbClr val="0000CC"/>
                </a:solidFill>
                <a:latin typeface="+mj-lt"/>
              </a:rPr>
              <a:t>Kết</a:t>
            </a:r>
            <a:r>
              <a:rPr lang="vi-VN" sz="2133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i="1" dirty="0" err="1">
                <a:solidFill>
                  <a:srgbClr val="0000CC"/>
                </a:solidFill>
                <a:latin typeface="+mj-lt"/>
              </a:rPr>
              <a:t>quả</a:t>
            </a:r>
            <a:r>
              <a:rPr lang="vi-VN" sz="2133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i="1" dirty="0" err="1">
                <a:solidFill>
                  <a:srgbClr val="0000CC"/>
                </a:solidFill>
                <a:latin typeface="+mj-lt"/>
              </a:rPr>
              <a:t>thực</a:t>
            </a:r>
            <a:r>
              <a:rPr lang="vi-VN" sz="2133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i="1" dirty="0" err="1">
                <a:solidFill>
                  <a:srgbClr val="0000CC"/>
                </a:solidFill>
                <a:latin typeface="+mj-lt"/>
              </a:rPr>
              <a:t>hành</a:t>
            </a:r>
            <a:endParaRPr lang="en-US" sz="2133" i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2" name="Google Shape;525;p28">
            <a:extLst>
              <a:ext uri="{FF2B5EF4-FFF2-40B4-BE49-F238E27FC236}">
                <a16:creationId xmlns:a16="http://schemas.microsoft.com/office/drawing/2014/main" id="{5FFB47FE-2915-47F2-A9B9-5FCC0A76BFF9}"/>
              </a:ext>
            </a:extLst>
          </p:cNvPr>
          <p:cNvSpPr txBox="1"/>
          <p:nvPr/>
        </p:nvSpPr>
        <p:spPr>
          <a:xfrm>
            <a:off x="5785732" y="3327907"/>
            <a:ext cx="57125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just"/>
            <a:r>
              <a:rPr lang="vi-VN" sz="2133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vi-VN" sz="2133" dirty="0">
                <a:solidFill>
                  <a:srgbClr val="FF0000"/>
                </a:solidFill>
                <a:latin typeface="+mj-lt"/>
              </a:rPr>
              <a:t> 4: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Nháy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đúp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chuột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biểu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tượng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thư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mục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>
                <a:solidFill>
                  <a:srgbClr val="FF0000"/>
                </a:solidFill>
                <a:latin typeface="+mj-lt"/>
              </a:rPr>
              <a:t>Anh-Bai-</a:t>
            </a:r>
            <a:r>
              <a:rPr lang="vi-VN" sz="2133" dirty="0" err="1">
                <a:solidFill>
                  <a:srgbClr val="FF0000"/>
                </a:solidFill>
                <a:latin typeface="+mj-lt"/>
              </a:rPr>
              <a:t>tap</a:t>
            </a:r>
            <a:r>
              <a:rPr lang="vi-VN" sz="2133" dirty="0">
                <a:solidFill>
                  <a:srgbClr val="FF0000"/>
                </a:solidFill>
                <a:latin typeface="+mj-lt"/>
              </a:rPr>
              <a:t>-nhom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vừa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tạo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để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mở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thư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mục</a:t>
            </a:r>
            <a:r>
              <a:rPr lang="vi-VN" sz="2667" dirty="0">
                <a:solidFill>
                  <a:srgbClr val="0000CC"/>
                </a:solidFill>
              </a:rPr>
              <a:t>.</a:t>
            </a:r>
            <a:endParaRPr lang="en-US" sz="2133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3" name="Google Shape;525;p28">
            <a:extLst>
              <a:ext uri="{FF2B5EF4-FFF2-40B4-BE49-F238E27FC236}">
                <a16:creationId xmlns:a16="http://schemas.microsoft.com/office/drawing/2014/main" id="{3713D189-AB36-454A-BC3C-B345E9FF4465}"/>
              </a:ext>
            </a:extLst>
          </p:cNvPr>
          <p:cNvSpPr txBox="1"/>
          <p:nvPr/>
        </p:nvSpPr>
        <p:spPr>
          <a:xfrm>
            <a:off x="5822583" y="4112126"/>
            <a:ext cx="57125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just"/>
            <a:r>
              <a:rPr lang="vi-VN" sz="2133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vi-VN" sz="2133" dirty="0">
                <a:solidFill>
                  <a:srgbClr val="FF0000"/>
                </a:solidFill>
                <a:latin typeface="+mj-lt"/>
              </a:rPr>
              <a:t> 5: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Tạo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ba thư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mục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có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tên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lần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lượt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là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>
                <a:solidFill>
                  <a:srgbClr val="FF0000"/>
                </a:solidFill>
                <a:latin typeface="+mj-lt"/>
              </a:rPr>
              <a:t>An, Minh, Khoa</a:t>
            </a:r>
            <a:r>
              <a:rPr lang="vi-VN" sz="2667" dirty="0">
                <a:solidFill>
                  <a:srgbClr val="0000CC"/>
                </a:solidFill>
              </a:rPr>
              <a:t>.</a:t>
            </a:r>
            <a:endParaRPr lang="en-US" sz="2133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5" name="Google Shape;525;p28">
            <a:extLst>
              <a:ext uri="{FF2B5EF4-FFF2-40B4-BE49-F238E27FC236}">
                <a16:creationId xmlns:a16="http://schemas.microsoft.com/office/drawing/2014/main" id="{C5765FCE-1FFD-4170-8266-BF906D973FDF}"/>
              </a:ext>
            </a:extLst>
          </p:cNvPr>
          <p:cNvSpPr txBox="1"/>
          <p:nvPr/>
        </p:nvSpPr>
        <p:spPr>
          <a:xfrm>
            <a:off x="5792880" y="4880304"/>
            <a:ext cx="5712511" cy="106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just"/>
            <a:r>
              <a:rPr lang="vi-VN" sz="2133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vi-VN" sz="2133" dirty="0">
                <a:solidFill>
                  <a:srgbClr val="FF0000"/>
                </a:solidFill>
                <a:latin typeface="+mj-lt"/>
              </a:rPr>
              <a:t> 6: 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Sao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chép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các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tệp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ảnh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của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mỗi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bạn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thư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mục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có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tên tương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ứng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để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được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kết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quả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tương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tự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như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Hình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22</a:t>
            </a:r>
            <a:r>
              <a:rPr lang="vi-VN" sz="2667" dirty="0">
                <a:solidFill>
                  <a:srgbClr val="0000CC"/>
                </a:solidFill>
              </a:rPr>
              <a:t>.</a:t>
            </a:r>
            <a:endParaRPr lang="en-US" sz="2133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8" name="Google Shape;525;p28">
            <a:extLst>
              <a:ext uri="{FF2B5EF4-FFF2-40B4-BE49-F238E27FC236}">
                <a16:creationId xmlns:a16="http://schemas.microsoft.com/office/drawing/2014/main" id="{41D01288-FB98-4CA3-A2FF-F68A7494429B}"/>
              </a:ext>
            </a:extLst>
          </p:cNvPr>
          <p:cNvSpPr txBox="1"/>
          <p:nvPr/>
        </p:nvSpPr>
        <p:spPr>
          <a:xfrm>
            <a:off x="5814981" y="2092704"/>
            <a:ext cx="55306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just"/>
            <a:r>
              <a:rPr lang="vi-VN" sz="2133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vi-VN" sz="2133" dirty="0">
                <a:solidFill>
                  <a:srgbClr val="FF0000"/>
                </a:solidFill>
                <a:latin typeface="+mj-lt"/>
              </a:rPr>
              <a:t> 2: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Nháy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chuột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ổ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đĩa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>
                <a:solidFill>
                  <a:srgbClr val="FF0000"/>
                </a:solidFill>
                <a:latin typeface="+mj-lt"/>
              </a:rPr>
              <a:t>D: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trong khung bên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trái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của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cửa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0000CC"/>
                </a:solidFill>
                <a:latin typeface="+mj-lt"/>
              </a:rPr>
              <a:t>sổ</a:t>
            </a:r>
            <a:r>
              <a:rPr lang="vi-VN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133" dirty="0" err="1">
                <a:solidFill>
                  <a:srgbClr val="FF0000"/>
                </a:solidFill>
                <a:latin typeface="+mj-lt"/>
              </a:rPr>
              <a:t>This</a:t>
            </a:r>
            <a:r>
              <a:rPr lang="vi-VN" sz="2133" dirty="0">
                <a:solidFill>
                  <a:srgbClr val="FF0000"/>
                </a:solidFill>
                <a:latin typeface="+mj-lt"/>
              </a:rPr>
              <a:t> PC</a:t>
            </a:r>
            <a:r>
              <a:rPr lang="vi-VN" sz="2667" dirty="0">
                <a:solidFill>
                  <a:srgbClr val="0000CC"/>
                </a:solidFill>
              </a:rPr>
              <a:t>.</a:t>
            </a:r>
            <a:endParaRPr lang="en-US" sz="2133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25CEE-750E-4B74-8847-CCFFFA61C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88" y="1718587"/>
            <a:ext cx="4855558" cy="3554357"/>
          </a:xfrm>
          <a:prstGeom prst="rect">
            <a:avLst/>
          </a:prstGeom>
        </p:spPr>
      </p:pic>
      <p:sp>
        <p:nvSpPr>
          <p:cNvPr id="2" name="Google Shape;525;p28">
            <a:extLst>
              <a:ext uri="{FF2B5EF4-FFF2-40B4-BE49-F238E27FC236}">
                <a16:creationId xmlns:a16="http://schemas.microsoft.com/office/drawing/2014/main" id="{7B000C38-2BFC-FB2E-43A9-85986F25BBEA}"/>
              </a:ext>
            </a:extLst>
          </p:cNvPr>
          <p:cNvSpPr txBox="1"/>
          <p:nvPr/>
        </p:nvSpPr>
        <p:spPr>
          <a:xfrm>
            <a:off x="4915100" y="601126"/>
            <a:ext cx="6875217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just">
              <a:lnSpc>
                <a:spcPct val="134000"/>
              </a:lnSpc>
            </a:pPr>
            <a:r>
              <a:rPr lang="en-US" sz="2133" dirty="0">
                <a:solidFill>
                  <a:srgbClr val="FF0000"/>
                </a:solidFill>
                <a:latin typeface="+mj-lt"/>
              </a:rPr>
              <a:t>NHIỆM VỤ1: </a:t>
            </a:r>
            <a:r>
              <a:rPr lang="en-US" sz="2133" dirty="0" err="1">
                <a:solidFill>
                  <a:srgbClr val="0000CC"/>
                </a:solidFill>
                <a:latin typeface="+mj-lt"/>
              </a:rPr>
              <a:t>Tạo</a:t>
            </a:r>
            <a:r>
              <a:rPr lang="en-US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33" dirty="0" err="1">
                <a:solidFill>
                  <a:srgbClr val="0000CC"/>
                </a:solidFill>
                <a:latin typeface="+mj-lt"/>
              </a:rPr>
              <a:t>cây</a:t>
            </a:r>
            <a:r>
              <a:rPr lang="en-US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33" dirty="0" err="1">
                <a:solidFill>
                  <a:srgbClr val="0000CC"/>
                </a:solidFill>
                <a:latin typeface="+mj-lt"/>
              </a:rPr>
              <a:t>thư</a:t>
            </a:r>
            <a:r>
              <a:rPr lang="en-US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33" dirty="0" err="1">
                <a:solidFill>
                  <a:srgbClr val="0000CC"/>
                </a:solidFill>
                <a:latin typeface="+mj-lt"/>
              </a:rPr>
              <a:t>mục</a:t>
            </a:r>
            <a:r>
              <a:rPr lang="en-US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33" dirty="0" err="1">
                <a:solidFill>
                  <a:srgbClr val="0000CC"/>
                </a:solidFill>
                <a:latin typeface="+mj-lt"/>
              </a:rPr>
              <a:t>có</a:t>
            </a:r>
            <a:r>
              <a:rPr lang="en-US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33" dirty="0" err="1">
                <a:solidFill>
                  <a:srgbClr val="0000CC"/>
                </a:solidFill>
                <a:latin typeface="+mj-lt"/>
              </a:rPr>
              <a:t>cấu</a:t>
            </a:r>
            <a:r>
              <a:rPr lang="en-US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33" dirty="0" err="1">
                <a:solidFill>
                  <a:srgbClr val="0000CC"/>
                </a:solidFill>
                <a:latin typeface="+mj-lt"/>
              </a:rPr>
              <a:t>trúc</a:t>
            </a:r>
            <a:r>
              <a:rPr lang="en-US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33" dirty="0" err="1">
                <a:solidFill>
                  <a:srgbClr val="0000CC"/>
                </a:solidFill>
                <a:latin typeface="+mj-lt"/>
              </a:rPr>
              <a:t>như</a:t>
            </a:r>
            <a:r>
              <a:rPr lang="en-US" sz="2133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33" dirty="0" err="1">
                <a:solidFill>
                  <a:srgbClr val="0000CC"/>
                </a:solidFill>
                <a:latin typeface="+mj-lt"/>
              </a:rPr>
              <a:t>hình</a:t>
            </a:r>
            <a:r>
              <a:rPr lang="en-US" sz="2133" dirty="0">
                <a:solidFill>
                  <a:srgbClr val="0000CC"/>
                </a:solidFill>
                <a:latin typeface="+mj-lt"/>
              </a:rPr>
              <a:t> 19</a:t>
            </a:r>
            <a:r>
              <a:rPr lang="vi-VN" sz="21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33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525;p28">
            <a:extLst>
              <a:ext uri="{FF2B5EF4-FFF2-40B4-BE49-F238E27FC236}">
                <a16:creationId xmlns:a16="http://schemas.microsoft.com/office/drawing/2014/main" id="{626AD26C-3067-B4D0-A03C-34E625DE4CED}"/>
              </a:ext>
            </a:extLst>
          </p:cNvPr>
          <p:cNvSpPr txBox="1"/>
          <p:nvPr/>
        </p:nvSpPr>
        <p:spPr>
          <a:xfrm>
            <a:off x="5789978" y="1200632"/>
            <a:ext cx="5523424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just">
              <a:lnSpc>
                <a:spcPct val="134000"/>
              </a:lnSpc>
            </a:pPr>
            <a:r>
              <a:rPr lang="en-US" sz="2133" dirty="0" err="1">
                <a:solidFill>
                  <a:srgbClr val="FF0000"/>
                </a:solidFill>
                <a:latin typeface="+mj-lt"/>
              </a:rPr>
              <a:t>Hướng</a:t>
            </a:r>
            <a:r>
              <a:rPr lang="en-US" sz="2133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133" dirty="0" err="1">
                <a:solidFill>
                  <a:srgbClr val="FF0000"/>
                </a:solidFill>
                <a:latin typeface="+mj-lt"/>
              </a:rPr>
              <a:t>dẫn</a:t>
            </a:r>
            <a:endParaRPr lang="en-US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2" grpId="0"/>
      <p:bldP spid="43" grpId="0"/>
      <p:bldP spid="45" grpId="0"/>
      <p:bldP spid="4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3" y="2438401"/>
            <a:ext cx="12191997" cy="4005651"/>
          </a:xfrm>
          <a:prstGeom prst="rect">
            <a:avLst/>
          </a:prstGeom>
        </p:spPr>
      </p:pic>
      <p:pic>
        <p:nvPicPr>
          <p:cNvPr id="82" name="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457200"/>
            <a:ext cx="13264789" cy="11807346"/>
          </a:xfrm>
          <a:prstGeom prst="rect">
            <a:avLst/>
          </a:prstGeom>
        </p:spPr>
      </p:pic>
      <p:sp>
        <p:nvSpPr>
          <p:cNvPr id="26" name="9"/>
          <p:cNvSpPr/>
          <p:nvPr/>
        </p:nvSpPr>
        <p:spPr>
          <a:xfrm>
            <a:off x="2288825" y="1372885"/>
            <a:ext cx="8038492" cy="4670352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3">
              <a:buClr>
                <a:srgbClr val="000000"/>
              </a:buClr>
            </a:pPr>
            <a:endParaRPr lang="zh-CN" altLang="en-US" sz="1400" kern="0">
              <a:solidFill>
                <a:prstClr val="white"/>
              </a:solidFill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80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1" y="4840823"/>
            <a:ext cx="2751437" cy="1620820"/>
          </a:xfrm>
          <a:prstGeom prst="rect">
            <a:avLst/>
          </a:prstGeom>
        </p:spPr>
      </p:pic>
      <p:grpSp>
        <p:nvGrpSpPr>
          <p:cNvPr id="108" name="6"/>
          <p:cNvGrpSpPr/>
          <p:nvPr/>
        </p:nvGrpSpPr>
        <p:grpSpPr>
          <a:xfrm>
            <a:off x="639708" y="3481241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9407612" y="4800725"/>
            <a:ext cx="2784389" cy="1620820"/>
          </a:xfrm>
          <a:prstGeom prst="rect">
            <a:avLst/>
          </a:prstGeom>
        </p:spPr>
      </p:pic>
      <p:pic>
        <p:nvPicPr>
          <p:cNvPr id="27" name="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9670240" y="3330310"/>
            <a:ext cx="2176557" cy="3377231"/>
          </a:xfrm>
          <a:prstGeom prst="rect">
            <a:avLst/>
          </a:prstGeom>
        </p:spPr>
      </p:pic>
      <p:sp>
        <p:nvSpPr>
          <p:cNvPr id="92" name="3"/>
          <p:cNvSpPr/>
          <p:nvPr/>
        </p:nvSpPr>
        <p:spPr>
          <a:xfrm>
            <a:off x="-6577" y="6168694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3">
              <a:buClr>
                <a:srgbClr val="000000"/>
              </a:buClr>
            </a:pPr>
            <a:endParaRPr lang="zh-CN" altLang="en-US" sz="1400" kern="0">
              <a:solidFill>
                <a:prstClr val="white"/>
              </a:solidFill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2"/>
          <p:cNvSpPr/>
          <p:nvPr/>
        </p:nvSpPr>
        <p:spPr>
          <a:xfrm>
            <a:off x="-6577" y="6291731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3">
              <a:buClr>
                <a:srgbClr val="000000"/>
              </a:buClr>
            </a:pPr>
            <a:endParaRPr lang="zh-CN" altLang="en-US" sz="1400" kern="0">
              <a:solidFill>
                <a:prstClr val="white"/>
              </a:solidFill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1"/>
          <p:cNvSpPr/>
          <p:nvPr/>
        </p:nvSpPr>
        <p:spPr>
          <a:xfrm>
            <a:off x="-6577" y="6487467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3">
              <a:buClr>
                <a:srgbClr val="000000"/>
              </a:buClr>
            </a:pPr>
            <a:endParaRPr lang="zh-CN" altLang="en-US" sz="1400" kern="0">
              <a:solidFill>
                <a:prstClr val="white"/>
              </a:solidFill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7BCDC-C51E-48B2-A341-98258E174A9D}"/>
              </a:ext>
            </a:extLst>
          </p:cNvPr>
          <p:cNvSpPr txBox="1"/>
          <p:nvPr/>
        </p:nvSpPr>
        <p:spPr>
          <a:xfrm>
            <a:off x="2715917" y="3320951"/>
            <a:ext cx="718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Thầy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sức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khỏe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hạnh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phúc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2B6A13-FF5C-406C-921A-D25B98564154}"/>
              </a:ext>
            </a:extLst>
          </p:cNvPr>
          <p:cNvSpPr txBox="1"/>
          <p:nvPr/>
        </p:nvSpPr>
        <p:spPr>
          <a:xfrm>
            <a:off x="1863928" y="3886353"/>
            <a:ext cx="865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ngoan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giỏi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  <a:sym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49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9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827"/>
  <p:tag name="ISPRING_CUSTOM_TIMING_USED" val="1"/>
  <p:tag name="GENSWF_SLIDE_UID" val="{957E6C08-DF9D-475A-AECC-A22DB588417D}:256"/>
  <p:tag name="GENSWF_SLIDE_TITLE" val="Lời chúc"/>
  <p:tag name="ISPRING_SLIDE_INDENT_LEVEL" val="0"/>
  <p:tag name="ISPRING_SLIDE_ID_2" val="{EE481861-D94E-4419-9BEE-1020292BBFF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1253</Words>
  <Application>Microsoft Office PowerPoint</Application>
  <PresentationFormat>Widescreen</PresentationFormat>
  <Paragraphs>106</Paragraphs>
  <Slides>19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DFPOP1-W9</vt:lpstr>
      <vt:lpstr>Paytone One</vt:lpstr>
      <vt:lpstr>Times New Roman</vt:lpstr>
      <vt:lpstr>VNI-Disney</vt:lpstr>
      <vt:lpstr>Office Theme</vt:lpstr>
      <vt:lpstr>3_Office Theme</vt:lpstr>
      <vt:lpstr>Theme15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Ngọc Đức</dc:creator>
  <cp:lastModifiedBy>Trinh Thi Thuy</cp:lastModifiedBy>
  <cp:revision>115</cp:revision>
  <dcterms:created xsi:type="dcterms:W3CDTF">2021-04-20T15:01:31Z</dcterms:created>
  <dcterms:modified xsi:type="dcterms:W3CDTF">2024-10-12T04:35:38Z</dcterms:modified>
</cp:coreProperties>
</file>