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328" r:id="rId3"/>
    <p:sldId id="329" r:id="rId4"/>
    <p:sldId id="331" r:id="rId5"/>
    <p:sldId id="332" r:id="rId6"/>
    <p:sldId id="333" r:id="rId7"/>
    <p:sldId id="334" r:id="rId8"/>
  </p:sldIdLst>
  <p:sldSz cx="16002000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9CA"/>
    <a:srgbClr val="FF7C80"/>
    <a:srgbClr val="FCFCEA"/>
    <a:srgbClr val="FF3399"/>
    <a:srgbClr val="FF0000"/>
    <a:srgbClr val="3333FF"/>
    <a:srgbClr val="0000FF"/>
    <a:srgbClr val="FF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1" d="100"/>
          <a:sy n="41" d="100"/>
        </p:scale>
        <p:origin x="1060" y="28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891CDE-6BAD-4566-95A4-685FBB5AE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508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25BF0-C4E0-4E4A-BE12-BF9272222D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78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1D4FA-FDE7-4317-B6C2-0010DD0E29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30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5"/>
            <a:ext cx="36004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5"/>
            <a:ext cx="105346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B0300-713B-4C9D-9F7B-CD87CF4EA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83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83CB6-799F-4980-A848-C9C55F2F2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6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8" y="5875867"/>
            <a:ext cx="136017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8" y="3875618"/>
            <a:ext cx="13601700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37716-0984-47B1-8011-E8FE6729A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87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3531B-EF46-4F74-BEC4-B16BED238A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40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7"/>
            <a:ext cx="7070329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3"/>
            <a:ext cx="7070329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5" y="2046817"/>
            <a:ext cx="7073106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5" y="2899833"/>
            <a:ext cx="7073106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643B-728C-4434-B5A7-5A3D8D9C07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25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4E927-B9FC-43F0-B575-9DCD6C1E1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03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4DD4-8051-41D5-9F48-2D5B91390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93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364067"/>
            <a:ext cx="5264548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7" y="364067"/>
            <a:ext cx="894556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1" y="1913467"/>
            <a:ext cx="5264548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CDD7C-BCA5-4DCE-9C50-2F3943A91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11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0"/>
            <a:ext cx="9601200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3"/>
            <a:ext cx="9601200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1"/>
            <a:ext cx="96012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64978-3241-4BC9-97F7-F747F0C769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92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366713"/>
            <a:ext cx="1440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133600"/>
            <a:ext cx="144018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67350" y="8326438"/>
            <a:ext cx="50673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2617EFA2-66CE-485E-B347-99A5E496F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657600" y="609600"/>
            <a:ext cx="9867900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altLang="en-US" sz="3500" b="1">
                <a:solidFill>
                  <a:srgbClr val="0000FF"/>
                </a:solidFill>
                <a:latin typeface="Times New Roman" pitchFamily="18" charset="0"/>
              </a:rPr>
              <a:t>PHÒNG GIÁO DỤC VÀ ĐÀO TẠO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en-US" sz="3500" b="1">
                <a:solidFill>
                  <a:srgbClr val="0000FF"/>
                </a:solidFill>
                <a:latin typeface="Times New Roman" pitchFamily="18" charset="0"/>
              </a:rPr>
              <a:t>TRƯỜNG TIỂU HỌC …………………..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95350" y="3298315"/>
            <a:ext cx="14427200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670068" y="7898374"/>
            <a:ext cx="58737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Giáo viên:……………………………</a:t>
            </a:r>
            <a:endParaRPr lang="en-US" altLang="en-US" sz="2400" b="1" i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Lớp:………………………………….</a:t>
            </a: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7491413"/>
            <a:ext cx="552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172200" y="1985797"/>
            <a:ext cx="5334000" cy="113078"/>
            <a:chOff x="6172200" y="1985797"/>
            <a:chExt cx="5334000" cy="11307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172200" y="1985797"/>
              <a:ext cx="533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58000" y="2098875"/>
              <a:ext cx="3886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7" t="45886" r="2917" b="12500"/>
          <a:stretch/>
        </p:blipFill>
        <p:spPr>
          <a:xfrm>
            <a:off x="12954000" y="7147517"/>
            <a:ext cx="2787094" cy="1728787"/>
          </a:xfrm>
          <a:prstGeom prst="rect">
            <a:avLst/>
          </a:prstGeom>
        </p:spPr>
      </p:pic>
      <p:pic>
        <p:nvPicPr>
          <p:cNvPr id="11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974" y="6964100"/>
            <a:ext cx="2229307" cy="195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20928" y="2963822"/>
            <a:ext cx="1044494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46140" y="2954260"/>
            <a:ext cx="1044494" cy="123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64484" y="5257800"/>
            <a:ext cx="14097000" cy="22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 TOÁN 1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4: SO SÁNH SỐ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 HƠN, DẤU &lt; (T2)</a:t>
            </a:r>
            <a:endParaRPr lang="en-US" sz="5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0" y="115028"/>
            <a:ext cx="6870792" cy="1012808"/>
            <a:chOff x="4807449" y="162528"/>
            <a:chExt cx="6870792" cy="1012808"/>
          </a:xfrm>
        </p:grpSpPr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7445925" y="728721"/>
              <a:ext cx="1573366" cy="446615"/>
              <a:chOff x="2756" y="336"/>
              <a:chExt cx="743" cy="211"/>
            </a:xfrm>
          </p:grpSpPr>
          <p:sp>
            <p:nvSpPr>
              <p:cNvPr id="17" name="Line 79"/>
              <p:cNvSpPr>
                <a:spLocks noChangeShapeType="1"/>
              </p:cNvSpPr>
              <p:nvPr/>
            </p:nvSpPr>
            <p:spPr bwMode="auto">
              <a:xfrm>
                <a:off x="2756" y="547"/>
                <a:ext cx="7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WordArt 7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62" y="336"/>
                <a:ext cx="737" cy="17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700" b="1" kern="1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TOÁN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07449" y="162528"/>
              <a:ext cx="6870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Thứ……ngày……tháng……năm ……..</a:t>
              </a:r>
            </a:p>
          </p:txBody>
        </p:sp>
      </p:grp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4062824" y="1182688"/>
            <a:ext cx="7434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LẮC CHUÔNG VÀNG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14664"/>
          <a:stretch/>
        </p:blipFill>
        <p:spPr>
          <a:xfrm>
            <a:off x="12573000" y="3572220"/>
            <a:ext cx="2796540" cy="2758369"/>
          </a:xfrm>
          <a:prstGeom prst="rect">
            <a:avLst/>
          </a:prstGeom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56768" r="29932" b="22613"/>
          <a:stretch/>
        </p:blipFill>
        <p:spPr bwMode="auto">
          <a:xfrm>
            <a:off x="1043987" y="5863516"/>
            <a:ext cx="4594813" cy="254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110190" y="2268972"/>
            <a:ext cx="4308450" cy="2626805"/>
            <a:chOff x="1110190" y="2268972"/>
            <a:chExt cx="4308450" cy="2626805"/>
          </a:xfrm>
        </p:grpSpPr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4" t="45359" r="11665" b="48779"/>
            <a:stretch/>
          </p:blipFill>
          <p:spPr bwMode="auto">
            <a:xfrm>
              <a:off x="2083464" y="4184073"/>
              <a:ext cx="2380735" cy="711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1110190" y="2268972"/>
              <a:ext cx="2090210" cy="1846900"/>
              <a:chOff x="1110190" y="2268972"/>
              <a:chExt cx="2090210" cy="1846900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1110190" y="2268972"/>
                <a:ext cx="2090210" cy="1846900"/>
              </a:xfrm>
              <a:prstGeom prst="roundRect">
                <a:avLst/>
              </a:prstGeom>
              <a:solidFill>
                <a:srgbClr val="FFC9C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LỜI GIẢI] Điền đáp án đúng vào ô trống Nga và Lan có 86 viên bi N - Tự Học  36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62" r="48981"/>
              <a:stretch/>
            </p:blipFill>
            <p:spPr bwMode="auto">
              <a:xfrm>
                <a:off x="1352475" y="2276725"/>
                <a:ext cx="1616130" cy="14106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LỜI GIẢI] Điền đáp án đúng vào ô trống Nga và Lan có 86 viên bi N - Tự Học  36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6103" b="20420"/>
              <a:stretch/>
            </p:blipFill>
            <p:spPr bwMode="auto">
              <a:xfrm>
                <a:off x="1399981" y="3111834"/>
                <a:ext cx="1583864" cy="944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328430" y="2268972"/>
              <a:ext cx="2090210" cy="1846900"/>
              <a:chOff x="3328430" y="2268972"/>
              <a:chExt cx="2090210" cy="1846900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3328430" y="2268972"/>
                <a:ext cx="2090210" cy="1846900"/>
              </a:xfrm>
              <a:prstGeom prst="roundRect">
                <a:avLst/>
              </a:prstGeom>
              <a:solidFill>
                <a:srgbClr val="FFC9C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9" name="Picture 2" descr="LỜI GIẢI] Điền đáp án đúng vào ô trống Nga và Lan có 86 viên bi N - Tự Học  365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62" r="48981"/>
              <a:stretch/>
            </p:blipFill>
            <p:spPr bwMode="auto">
              <a:xfrm>
                <a:off x="3565470" y="2618673"/>
                <a:ext cx="1616130" cy="14106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796041" y="2209800"/>
            <a:ext cx="4933425" cy="2685977"/>
            <a:chOff x="6796041" y="2209800"/>
            <a:chExt cx="4933425" cy="2685977"/>
          </a:xfrm>
        </p:grpSpPr>
        <p:grpSp>
          <p:nvGrpSpPr>
            <p:cNvPr id="4" name="Group 3"/>
            <p:cNvGrpSpPr/>
            <p:nvPr/>
          </p:nvGrpSpPr>
          <p:grpSpPr>
            <a:xfrm>
              <a:off x="6796041" y="2209800"/>
              <a:ext cx="2425814" cy="1874932"/>
              <a:chOff x="6641985" y="2371474"/>
              <a:chExt cx="2425814" cy="1874932"/>
            </a:xfrm>
          </p:grpSpPr>
          <p:pic>
            <p:nvPicPr>
              <p:cNvPr id="1028" name="Picture 4" descr="Bút chì gỗ 2B TL GP 01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006"/>
              <a:stretch/>
            </p:blipFill>
            <p:spPr bwMode="auto">
              <a:xfrm>
                <a:off x="6641985" y="2377439"/>
                <a:ext cx="2425814" cy="1868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5" name="Rounded Rectangle 94"/>
              <p:cNvSpPr/>
              <p:nvPr/>
            </p:nvSpPr>
            <p:spPr>
              <a:xfrm>
                <a:off x="6735082" y="2371474"/>
                <a:ext cx="2332717" cy="18469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396749" y="2247555"/>
              <a:ext cx="2332717" cy="1868317"/>
              <a:chOff x="9698905" y="2350058"/>
              <a:chExt cx="2332717" cy="1868317"/>
            </a:xfrm>
          </p:grpSpPr>
          <p:pic>
            <p:nvPicPr>
              <p:cNvPr id="1030" name="Picture 6" descr="Thuyết minh về cây bút chì -- kienthucviet.vn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4" r="10193"/>
              <a:stretch/>
            </p:blipFill>
            <p:spPr bwMode="auto">
              <a:xfrm>
                <a:off x="9799319" y="2350059"/>
                <a:ext cx="2137657" cy="1868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Rounded Rectangle 95"/>
              <p:cNvSpPr/>
              <p:nvPr/>
            </p:nvSpPr>
            <p:spPr>
              <a:xfrm>
                <a:off x="9698905" y="2350058"/>
                <a:ext cx="2332717" cy="18469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4" t="45359" r="11665" b="48779"/>
            <a:stretch/>
          </p:blipFill>
          <p:spPr bwMode="auto">
            <a:xfrm>
              <a:off x="8182372" y="4184073"/>
              <a:ext cx="2380735" cy="711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6858000" y="5893996"/>
            <a:ext cx="4971880" cy="2604581"/>
            <a:chOff x="6858000" y="5893996"/>
            <a:chExt cx="4971880" cy="2604581"/>
          </a:xfrm>
        </p:grpSpPr>
        <p:grpSp>
          <p:nvGrpSpPr>
            <p:cNvPr id="8" name="Group 7"/>
            <p:cNvGrpSpPr/>
            <p:nvPr/>
          </p:nvGrpSpPr>
          <p:grpSpPr>
            <a:xfrm>
              <a:off x="9497163" y="5913584"/>
              <a:ext cx="2332717" cy="1846900"/>
              <a:chOff x="9497163" y="5913584"/>
              <a:chExt cx="2332717" cy="1846900"/>
            </a:xfrm>
          </p:grpSpPr>
          <p:pic>
            <p:nvPicPr>
              <p:cNvPr id="1034" name="Picture 10" descr="Phấn Mic 10 viên trắng không bụi (10/50) | CÔNG TY TNHH VĂN PHÒNG PHẨM KHẮC  DẤU SAO MAI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53" t="28418" r="14824" b="27970"/>
              <a:stretch/>
            </p:blipFill>
            <p:spPr bwMode="auto">
              <a:xfrm>
                <a:off x="10121804" y="6012849"/>
                <a:ext cx="1335770" cy="1610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Rounded Rectangle 101"/>
              <p:cNvSpPr/>
              <p:nvPr/>
            </p:nvSpPr>
            <p:spPr>
              <a:xfrm>
                <a:off x="9497163" y="5913584"/>
                <a:ext cx="2332717" cy="18469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858000" y="5893996"/>
              <a:ext cx="2332717" cy="1892877"/>
              <a:chOff x="6858000" y="5893996"/>
              <a:chExt cx="2332717" cy="1892877"/>
            </a:xfrm>
          </p:grpSpPr>
          <p:pic>
            <p:nvPicPr>
              <p:cNvPr id="1032" name="Picture 8" descr="Phấn màu MIC 1 hộp 10 viên. Không bụi. Thích hợp trong Trường Học và Văn  Phòng. Vi Tính Quốc Duy | Lazada.vn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6118" b="15360"/>
              <a:stretch/>
            </p:blipFill>
            <p:spPr bwMode="auto">
              <a:xfrm>
                <a:off x="7086600" y="5893996"/>
                <a:ext cx="1898409" cy="1836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" name="Rounded Rectangle 102"/>
              <p:cNvSpPr/>
              <p:nvPr/>
            </p:nvSpPr>
            <p:spPr>
              <a:xfrm>
                <a:off x="6858000" y="5939973"/>
                <a:ext cx="2332717" cy="18469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4" t="45359" r="11665" b="48779"/>
            <a:stretch/>
          </p:blipFill>
          <p:spPr bwMode="auto">
            <a:xfrm>
              <a:off x="8259641" y="7786873"/>
              <a:ext cx="2380735" cy="711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8" name="Rounded Rectangle 47"/>
          <p:cNvSpPr/>
          <p:nvPr/>
        </p:nvSpPr>
        <p:spPr>
          <a:xfrm>
            <a:off x="2103901" y="2752499"/>
            <a:ext cx="2449057" cy="1143000"/>
          </a:xfrm>
          <a:prstGeom prst="roundRect">
            <a:avLst/>
          </a:prstGeom>
          <a:gradFill>
            <a:gsLst>
              <a:gs pos="0">
                <a:srgbClr val="03D4A8"/>
              </a:gs>
              <a:gs pos="100000">
                <a:srgbClr val="005CBF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2238939" y="4299576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750582" y="4299576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1" t="45260" r="39015" b="48779"/>
          <a:stretch/>
        </p:blipFill>
        <p:spPr bwMode="auto">
          <a:xfrm>
            <a:off x="2929292" y="4161990"/>
            <a:ext cx="739126" cy="72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087122" y="2740100"/>
            <a:ext cx="2449057" cy="1143000"/>
          </a:xfrm>
          <a:prstGeom prst="roundRect">
            <a:avLst/>
          </a:prstGeom>
          <a:gradFill>
            <a:gsLst>
              <a:gs pos="0">
                <a:srgbClr val="03D4A8"/>
              </a:gs>
              <a:gs pos="100000">
                <a:srgbClr val="005CBF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8333397" y="4313346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845040" y="4313346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1" t="45260" r="39015" b="48779"/>
          <a:stretch/>
        </p:blipFill>
        <p:spPr bwMode="auto">
          <a:xfrm>
            <a:off x="9023750" y="4175760"/>
            <a:ext cx="739126" cy="72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2083464" y="6330589"/>
            <a:ext cx="2449057" cy="1143000"/>
          </a:xfrm>
          <a:prstGeom prst="roundRect">
            <a:avLst/>
          </a:prstGeom>
          <a:gradFill>
            <a:gsLst>
              <a:gs pos="0">
                <a:srgbClr val="03D4A8"/>
              </a:gs>
              <a:gs pos="100000">
                <a:srgbClr val="005CBF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450445" y="7730004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986802" y="7730004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1" t="45260" r="39015" b="48779"/>
          <a:stretch/>
        </p:blipFill>
        <p:spPr bwMode="auto">
          <a:xfrm>
            <a:off x="3140798" y="7622898"/>
            <a:ext cx="739126" cy="72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8077200" y="6324600"/>
            <a:ext cx="2449057" cy="1143000"/>
          </a:xfrm>
          <a:prstGeom prst="roundRect">
            <a:avLst/>
          </a:prstGeom>
          <a:gradFill>
            <a:gsLst>
              <a:gs pos="0">
                <a:srgbClr val="03D4A8"/>
              </a:gs>
              <a:gs pos="100000">
                <a:srgbClr val="005CBF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414267" y="7884023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938267" y="7879506"/>
            <a:ext cx="533400" cy="56920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1" t="45260" r="39015" b="48779"/>
          <a:stretch/>
        </p:blipFill>
        <p:spPr bwMode="auto">
          <a:xfrm>
            <a:off x="9100502" y="7741920"/>
            <a:ext cx="739126" cy="72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4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Reng-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75" grpId="0" animBg="1"/>
      <p:bldP spid="76" grpId="0" animBg="1"/>
      <p:bldP spid="49" grpId="0" animBg="1"/>
      <p:bldP spid="49" grpId="1" animBg="1"/>
      <p:bldP spid="98" grpId="0" animBg="1"/>
      <p:bldP spid="99" grpId="0" animBg="1"/>
      <p:bldP spid="50" grpId="0" animBg="1"/>
      <p:bldP spid="50" grpId="1" animBg="1"/>
      <p:bldP spid="82" grpId="0" animBg="1"/>
      <p:bldP spid="83" grpId="0" animBg="1"/>
      <p:bldP spid="51" grpId="0" animBg="1"/>
      <p:bldP spid="51" grpId="1" animBg="1"/>
      <p:bldP spid="85" grpId="0" animBg="1"/>
      <p:bldP spid="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0" y="115028"/>
            <a:ext cx="6870792" cy="1012808"/>
            <a:chOff x="4807449" y="162528"/>
            <a:chExt cx="6870792" cy="1012808"/>
          </a:xfrm>
        </p:grpSpPr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7445925" y="728721"/>
              <a:ext cx="1573366" cy="446615"/>
              <a:chOff x="2756" y="336"/>
              <a:chExt cx="743" cy="211"/>
            </a:xfrm>
          </p:grpSpPr>
          <p:sp>
            <p:nvSpPr>
              <p:cNvPr id="17" name="Line 79"/>
              <p:cNvSpPr>
                <a:spLocks noChangeShapeType="1"/>
              </p:cNvSpPr>
              <p:nvPr/>
            </p:nvSpPr>
            <p:spPr bwMode="auto">
              <a:xfrm>
                <a:off x="2756" y="547"/>
                <a:ext cx="7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WordArt 7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62" y="336"/>
                <a:ext cx="737" cy="17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700" b="1" kern="1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TOÁN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07449" y="162528"/>
              <a:ext cx="6870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Thứ……ngày……tháng……năm ……..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219200" y="1828800"/>
            <a:ext cx="2438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1. Khám phá</a:t>
            </a:r>
          </a:p>
        </p:txBody>
      </p: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4812079" y="1182688"/>
            <a:ext cx="5936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4: BÉ HƠN, DẤU &lt; (T2)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71339" y="4220207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00CC"/>
                </a:solidFill>
                <a:latin typeface="VNI-Avo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7303" y="4213797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00CC"/>
                </a:solidFill>
                <a:latin typeface="VNI-Avo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9990" y="426082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VNI-Avo" pitchFamily="2" charset="0"/>
                <a:cs typeface="Times New Roman" pitchFamily="18" charset="0"/>
              </a:rPr>
              <a:t>&lt;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77580" y="4953000"/>
            <a:ext cx="3276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bé hơn ba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19200" y="5943600"/>
            <a:ext cx="2438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2. Hoạt động</a:t>
            </a:r>
          </a:p>
        </p:txBody>
      </p:sp>
      <p:pic>
        <p:nvPicPr>
          <p:cNvPr id="5" name="[hanhtrangso.nxbgd.vn] Tập viết số_ 1 2 3 4 5_H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1283" t="8699" r="9431" b="8699"/>
          <a:stretch/>
        </p:blipFill>
        <p:spPr>
          <a:xfrm>
            <a:off x="4373880" y="6781801"/>
            <a:ext cx="2040550" cy="1706881"/>
          </a:xfrm>
          <a:prstGeom prst="rect">
            <a:avLst/>
          </a:prstGeom>
        </p:spPr>
      </p:pic>
      <p:pic>
        <p:nvPicPr>
          <p:cNvPr id="6" name="[hanhtrangso.nxbgd.vn] Tập viết số_ 1 2 3 4 5_HTS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9209" t="10477" r="7377" b="9091"/>
          <a:stretch/>
        </p:blipFill>
        <p:spPr>
          <a:xfrm>
            <a:off x="8458200" y="6781801"/>
            <a:ext cx="2240280" cy="170688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26445" r="87163" b="67555"/>
          <a:stretch/>
        </p:blipFill>
        <p:spPr bwMode="auto">
          <a:xfrm>
            <a:off x="1118599" y="6576060"/>
            <a:ext cx="1853201" cy="73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37413" r="79739" b="47749"/>
          <a:stretch/>
        </p:blipFill>
        <p:spPr bwMode="auto">
          <a:xfrm>
            <a:off x="1239089" y="2564791"/>
            <a:ext cx="2342311" cy="162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38379" r="58459" b="49640"/>
          <a:stretch/>
        </p:blipFill>
        <p:spPr bwMode="auto">
          <a:xfrm>
            <a:off x="4360115" y="2598457"/>
            <a:ext cx="27989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4672" r="78071" b="52636"/>
          <a:stretch/>
        </p:blipFill>
        <p:spPr bwMode="auto">
          <a:xfrm>
            <a:off x="7808231" y="2449242"/>
            <a:ext cx="3634561" cy="189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9" t="34672" r="55529" b="52636"/>
          <a:stretch/>
        </p:blipFill>
        <p:spPr bwMode="auto">
          <a:xfrm>
            <a:off x="11734800" y="2442871"/>
            <a:ext cx="3965795" cy="189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719270" y="4257533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00CC"/>
                </a:solidFill>
                <a:latin typeface="VNI-Avo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925234" y="4251123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00CC"/>
                </a:solidFill>
                <a:latin typeface="VNI-Avo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267921" y="4298155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VNI-Avo" pitchFamily="2" charset="0"/>
                <a:cs typeface="Times New Roman" pitchFamily="18" charset="0"/>
              </a:rPr>
              <a:t>&lt;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48800" y="4959846"/>
            <a:ext cx="3555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Sáu bé hơn tám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43800" y="2495257"/>
            <a:ext cx="0" cy="211951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[hanhtrangso.nxbgd.vn] Tập viết dấu nhỏ_H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9280" t="9625" r="11255" b="9398"/>
          <a:stretch/>
        </p:blipFill>
        <p:spPr>
          <a:xfrm>
            <a:off x="6400800" y="6781800"/>
            <a:ext cx="2055790" cy="17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9" grpId="0" animBg="1"/>
      <p:bldP spid="27" grpId="0"/>
      <p:bldP spid="14" grpId="0"/>
      <p:bldP spid="15" grpId="0"/>
      <p:bldP spid="21" grpId="0"/>
      <p:bldP spid="28" grpId="0" animBg="1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537525" y="3238351"/>
            <a:ext cx="4644075" cy="4991249"/>
          </a:xfrm>
          <a:prstGeom prst="roundRect">
            <a:avLst/>
          </a:prstGeom>
          <a:solidFill>
            <a:srgbClr val="FFC9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0" y="115028"/>
            <a:ext cx="6870792" cy="1012808"/>
            <a:chOff x="4807449" y="162528"/>
            <a:chExt cx="6870792" cy="1012808"/>
          </a:xfrm>
        </p:grpSpPr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7445925" y="728721"/>
              <a:ext cx="1573366" cy="446615"/>
              <a:chOff x="2756" y="336"/>
              <a:chExt cx="743" cy="211"/>
            </a:xfrm>
          </p:grpSpPr>
          <p:sp>
            <p:nvSpPr>
              <p:cNvPr id="17" name="Line 79"/>
              <p:cNvSpPr>
                <a:spLocks noChangeShapeType="1"/>
              </p:cNvSpPr>
              <p:nvPr/>
            </p:nvSpPr>
            <p:spPr bwMode="auto">
              <a:xfrm>
                <a:off x="2756" y="547"/>
                <a:ext cx="7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WordArt 7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62" y="336"/>
                <a:ext cx="737" cy="17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700" b="1" kern="1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TOÁN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07449" y="162528"/>
              <a:ext cx="6870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Thứ……ngày……tháng……năm ……..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219200" y="1828800"/>
            <a:ext cx="2438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2. Hoạt động</a:t>
            </a:r>
          </a:p>
        </p:txBody>
      </p: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4869787" y="1182688"/>
            <a:ext cx="5820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4: BÉ HƠN, DẤU &lt; (T2)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37778" r="81910" b="56152"/>
          <a:stretch/>
        </p:blipFill>
        <p:spPr bwMode="auto">
          <a:xfrm>
            <a:off x="1219199" y="2436030"/>
            <a:ext cx="3222627" cy="80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9348" y="3759562"/>
            <a:ext cx="4335727" cy="2336438"/>
            <a:chOff x="4495546" y="1003857"/>
            <a:chExt cx="8458454" cy="48394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0" t="20152" b="30388"/>
            <a:stretch/>
          </p:blipFill>
          <p:spPr>
            <a:xfrm>
              <a:off x="4495546" y="1003857"/>
              <a:ext cx="8458454" cy="483945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58000" y="1127837"/>
              <a:ext cx="5943600" cy="35525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070577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08646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9412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8646" y="6858000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52600" y="6858000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642925" y="3238351"/>
            <a:ext cx="4644075" cy="4991249"/>
          </a:xfrm>
          <a:prstGeom prst="roundRect">
            <a:avLst/>
          </a:prstGeom>
          <a:solidFill>
            <a:srgbClr val="FFC9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5794748" y="3759562"/>
            <a:ext cx="4335727" cy="2336438"/>
            <a:chOff x="4495546" y="1003857"/>
            <a:chExt cx="8458454" cy="483945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0" t="20152" b="30388"/>
            <a:stretch/>
          </p:blipFill>
          <p:spPr>
            <a:xfrm>
              <a:off x="4495546" y="1003857"/>
              <a:ext cx="8458454" cy="4839459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858000" y="1127837"/>
              <a:ext cx="5943600" cy="35525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175977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114046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034812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14046" y="6858000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58000" y="6858000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819820" y="3238351"/>
            <a:ext cx="4644075" cy="4991249"/>
          </a:xfrm>
          <a:prstGeom prst="roundRect">
            <a:avLst/>
          </a:prstGeom>
          <a:solidFill>
            <a:srgbClr val="FFC9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0971643" y="3759562"/>
            <a:ext cx="4335727" cy="2336438"/>
            <a:chOff x="4495546" y="1003857"/>
            <a:chExt cx="8458454" cy="4839459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0" t="20152" b="30388"/>
            <a:stretch/>
          </p:blipFill>
          <p:spPr>
            <a:xfrm>
              <a:off x="4495546" y="1003857"/>
              <a:ext cx="8458454" cy="4839459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6858000" y="1127837"/>
              <a:ext cx="5943600" cy="35525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2352872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290941" y="4341746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4129141" y="4341746"/>
            <a:ext cx="920766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3290941" y="6858000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2034895" y="6858000"/>
            <a:ext cx="838200" cy="830996"/>
          </a:xfrm>
          <a:prstGeom prst="rect">
            <a:avLst/>
          </a:prstGeom>
          <a:solidFill>
            <a:srgbClr val="FCFCEA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520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8571E-6 0.00174 L 0.13572 -0.2769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6" y="-13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698E-6 -0.00521 L 0.05725 -0.2755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7" y="-13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9 -0.00347 L 0.13324 -0.273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8" y="-13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42" grpId="0" animBg="1"/>
      <p:bldP spid="43" grpId="0" animBg="1"/>
      <p:bldP spid="44" grpId="1" animBg="1"/>
      <p:bldP spid="45" grpId="0" animBg="1"/>
      <p:bldP spid="45" grpId="1" animBg="1"/>
      <p:bldP spid="55" grpId="0" animBg="1"/>
      <p:bldP spid="59" grpId="0" animBg="1"/>
      <p:bldP spid="60" grpId="0" animBg="1"/>
      <p:bldP spid="61" grpId="0" animBg="1"/>
      <p:bldP spid="62" grpId="1" animBg="1"/>
      <p:bldP spid="62" grpId="2" animBg="1"/>
      <p:bldP spid="63" grpId="0" animBg="1"/>
      <p:bldP spid="64" grpId="0" animBg="1"/>
      <p:bldP spid="68" grpId="0" animBg="1"/>
      <p:bldP spid="69" grpId="0" animBg="1"/>
      <p:bldP spid="70" grpId="0" animBg="1"/>
      <p:bldP spid="71" grpId="0" animBg="1"/>
      <p:bldP spid="72" grpId="1" animBg="1"/>
      <p:bldP spid="7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0" y="115028"/>
            <a:ext cx="6870792" cy="1012808"/>
            <a:chOff x="4807449" y="162528"/>
            <a:chExt cx="6870792" cy="1012808"/>
          </a:xfrm>
        </p:grpSpPr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7445925" y="728721"/>
              <a:ext cx="1573366" cy="446615"/>
              <a:chOff x="2756" y="336"/>
              <a:chExt cx="743" cy="211"/>
            </a:xfrm>
          </p:grpSpPr>
          <p:sp>
            <p:nvSpPr>
              <p:cNvPr id="17" name="Line 79"/>
              <p:cNvSpPr>
                <a:spLocks noChangeShapeType="1"/>
              </p:cNvSpPr>
              <p:nvPr/>
            </p:nvSpPr>
            <p:spPr bwMode="auto">
              <a:xfrm>
                <a:off x="2756" y="547"/>
                <a:ext cx="7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WordArt 7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62" y="336"/>
                <a:ext cx="737" cy="17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700" b="1" kern="1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TOÁN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07449" y="162528"/>
              <a:ext cx="6870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Thứ……ngày……tháng……năm ……..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219200" y="1828800"/>
            <a:ext cx="2438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2. Hoạt động</a:t>
            </a:r>
          </a:p>
        </p:txBody>
      </p: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4869787" y="1182688"/>
            <a:ext cx="5820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4: BÉ HƠN, DẤU &lt; (T2)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21532" r="37557" b="73679"/>
          <a:stretch/>
        </p:blipFill>
        <p:spPr bwMode="auto">
          <a:xfrm>
            <a:off x="1151631" y="2438400"/>
            <a:ext cx="3043881" cy="53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 t="24667" r="27803" b="50237"/>
          <a:stretch/>
        </p:blipFill>
        <p:spPr bwMode="auto">
          <a:xfrm>
            <a:off x="4084320" y="2969742"/>
            <a:ext cx="3812781" cy="28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0" t="24667" r="7000" b="50779"/>
          <a:stretch/>
        </p:blipFill>
        <p:spPr bwMode="auto">
          <a:xfrm>
            <a:off x="9540621" y="2969742"/>
            <a:ext cx="397222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 t="52359" r="27792" b="22445"/>
          <a:stretch/>
        </p:blipFill>
        <p:spPr bwMode="auto">
          <a:xfrm>
            <a:off x="4162001" y="5806439"/>
            <a:ext cx="3814915" cy="281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0" t="52359" r="7713" b="22445"/>
          <a:stretch/>
        </p:blipFill>
        <p:spPr bwMode="auto">
          <a:xfrm>
            <a:off x="9682198" y="5848307"/>
            <a:ext cx="3830652" cy="281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7" t="43765" r="36014" b="51324"/>
          <a:stretch/>
        </p:blipFill>
        <p:spPr bwMode="auto">
          <a:xfrm>
            <a:off x="11170672" y="5120978"/>
            <a:ext cx="56388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614412" y="5153856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856720" y="5153856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6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7" t="43765" r="36014" b="51324"/>
          <a:stretch/>
        </p:blipFill>
        <p:spPr bwMode="auto">
          <a:xfrm>
            <a:off x="5790952" y="7968122"/>
            <a:ext cx="56388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5234692" y="8001000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477000" y="8001000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7" t="43765" r="36014" b="51324"/>
          <a:stretch/>
        </p:blipFill>
        <p:spPr bwMode="auto">
          <a:xfrm>
            <a:off x="11323072" y="7968460"/>
            <a:ext cx="56388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10766812" y="8001338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2009120" y="8001338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48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0" y="115028"/>
            <a:ext cx="6870792" cy="1012808"/>
            <a:chOff x="4807449" y="162528"/>
            <a:chExt cx="6870792" cy="1012808"/>
          </a:xfrm>
        </p:grpSpPr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7445925" y="728721"/>
              <a:ext cx="1573366" cy="446615"/>
              <a:chOff x="2756" y="336"/>
              <a:chExt cx="743" cy="211"/>
            </a:xfrm>
          </p:grpSpPr>
          <p:sp>
            <p:nvSpPr>
              <p:cNvPr id="17" name="Line 79"/>
              <p:cNvSpPr>
                <a:spLocks noChangeShapeType="1"/>
              </p:cNvSpPr>
              <p:nvPr/>
            </p:nvSpPr>
            <p:spPr bwMode="auto">
              <a:xfrm>
                <a:off x="2756" y="547"/>
                <a:ext cx="7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WordArt 7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762" y="336"/>
                <a:ext cx="737" cy="17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700" b="1" kern="1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TOÁN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07449" y="162528"/>
              <a:ext cx="6870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Thứ……ngày……tháng……năm ……..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1219200" y="1828800"/>
            <a:ext cx="24384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2. Hoạt động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4" t="29637" r="11065" b="66196"/>
          <a:stretch/>
        </p:blipFill>
        <p:spPr bwMode="auto">
          <a:xfrm>
            <a:off x="1219200" y="2407920"/>
            <a:ext cx="9601200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4" t="37757" r="31187" b="50332"/>
          <a:stretch/>
        </p:blipFill>
        <p:spPr bwMode="auto">
          <a:xfrm>
            <a:off x="3657600" y="3658646"/>
            <a:ext cx="2895600" cy="155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7" t="38519" r="10818" b="48426"/>
          <a:stretch/>
        </p:blipFill>
        <p:spPr bwMode="auto">
          <a:xfrm>
            <a:off x="6553200" y="3499418"/>
            <a:ext cx="2926080" cy="172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3" t="55576" r="29618" b="27365"/>
          <a:stretch/>
        </p:blipFill>
        <p:spPr bwMode="auto">
          <a:xfrm>
            <a:off x="685800" y="5927764"/>
            <a:ext cx="3200400" cy="183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6" t="54338" r="8000" b="27366"/>
          <a:stretch/>
        </p:blipFill>
        <p:spPr bwMode="auto">
          <a:xfrm>
            <a:off x="8153400" y="5811968"/>
            <a:ext cx="3429000" cy="195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7" t="43765" r="36014" b="51324"/>
          <a:stretch/>
        </p:blipFill>
        <p:spPr bwMode="auto">
          <a:xfrm>
            <a:off x="3657600" y="7935244"/>
            <a:ext cx="56388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2019300" y="7968122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418068" y="7968122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7" t="43765" r="36014" b="51324"/>
          <a:stretch/>
        </p:blipFill>
        <p:spPr bwMode="auto">
          <a:xfrm>
            <a:off x="11803132" y="7910414"/>
            <a:ext cx="56388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0164832" y="7943292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563600" y="7943292"/>
            <a:ext cx="533400" cy="4828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1" name="Rectangle 95"/>
          <p:cNvSpPr>
            <a:spLocks noChangeArrowheads="1"/>
          </p:cNvSpPr>
          <p:nvPr/>
        </p:nvSpPr>
        <p:spPr bwMode="auto">
          <a:xfrm>
            <a:off x="4869787" y="1182688"/>
            <a:ext cx="5820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4: BÉ HƠN, DẤU &lt; (T2)</a:t>
            </a:r>
          </a:p>
        </p:txBody>
      </p:sp>
    </p:spTree>
    <p:extLst>
      <p:ext uri="{BB962C8B-B14F-4D97-AF65-F5344CB8AC3E}">
        <p14:creationId xmlns:p14="http://schemas.microsoft.com/office/powerpoint/2010/main" val="868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8095E-6 5.55556E-7 L 0.54762 0.264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81" y="13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714E-6 -3.33333E-6 L -0.14375 0.281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92" y="14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94469"/>
            <a:ext cx="14668500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36A5B-4833-B211-2104-BFA5E556D876}"/>
              </a:ext>
            </a:extLst>
          </p:cNvPr>
          <p:cNvSpPr txBox="1"/>
          <p:nvPr/>
        </p:nvSpPr>
        <p:spPr>
          <a:xfrm>
            <a:off x="4724400" y="3677084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CỦNG CỐ- DẶN DÒ</a:t>
            </a:r>
          </a:p>
        </p:txBody>
      </p:sp>
    </p:spTree>
    <p:extLst>
      <p:ext uri="{BB962C8B-B14F-4D97-AF65-F5344CB8AC3E}">
        <p14:creationId xmlns:p14="http://schemas.microsoft.com/office/powerpoint/2010/main" val="3366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11020</TotalTime>
  <Words>212</Words>
  <Application>Microsoft Office PowerPoint</Application>
  <PresentationFormat>Custom</PresentationFormat>
  <Paragraphs>75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Bui Hue</cp:lastModifiedBy>
  <cp:revision>1123</cp:revision>
  <dcterms:created xsi:type="dcterms:W3CDTF">2008-09-09T22:52:10Z</dcterms:created>
  <dcterms:modified xsi:type="dcterms:W3CDTF">2024-10-03T09:28:07Z</dcterms:modified>
</cp:coreProperties>
</file>