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8" r:id="rId3"/>
    <p:sldMasterId id="2147483720" r:id="rId4"/>
  </p:sldMasterIdLst>
  <p:notesMasterIdLst>
    <p:notesMasterId r:id="rId42"/>
  </p:notesMasterIdLst>
  <p:sldIdLst>
    <p:sldId id="421" r:id="rId5"/>
    <p:sldId id="383" r:id="rId6"/>
    <p:sldId id="391" r:id="rId7"/>
    <p:sldId id="385" r:id="rId8"/>
    <p:sldId id="387" r:id="rId9"/>
    <p:sldId id="407" r:id="rId10"/>
    <p:sldId id="392" r:id="rId11"/>
    <p:sldId id="393" r:id="rId12"/>
    <p:sldId id="396" r:id="rId13"/>
    <p:sldId id="406" r:id="rId14"/>
    <p:sldId id="405" r:id="rId15"/>
    <p:sldId id="394" r:id="rId16"/>
    <p:sldId id="395" r:id="rId17"/>
    <p:sldId id="389" r:id="rId18"/>
    <p:sldId id="397" r:id="rId19"/>
    <p:sldId id="415" r:id="rId20"/>
    <p:sldId id="398" r:id="rId21"/>
    <p:sldId id="410" r:id="rId22"/>
    <p:sldId id="416" r:id="rId23"/>
    <p:sldId id="426" r:id="rId24"/>
    <p:sldId id="419" r:id="rId25"/>
    <p:sldId id="401" r:id="rId26"/>
    <p:sldId id="420" r:id="rId27"/>
    <p:sldId id="402" r:id="rId28"/>
    <p:sldId id="418" r:id="rId29"/>
    <p:sldId id="427" r:id="rId30"/>
    <p:sldId id="417" r:id="rId31"/>
    <p:sldId id="399" r:id="rId32"/>
    <p:sldId id="414" r:id="rId33"/>
    <p:sldId id="403" r:id="rId34"/>
    <p:sldId id="424" r:id="rId35"/>
    <p:sldId id="428" r:id="rId36"/>
    <p:sldId id="425" r:id="rId37"/>
    <p:sldId id="422" r:id="rId38"/>
    <p:sldId id="423" r:id="rId39"/>
    <p:sldId id="390" r:id="rId40"/>
    <p:sldId id="41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3447" autoAdjust="0"/>
  </p:normalViewPr>
  <p:slideViewPr>
    <p:cSldViewPr snapToGrid="0">
      <p:cViewPr varScale="1">
        <p:scale>
          <a:sx n="75" d="100"/>
          <a:sy n="75"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22/8/2024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3</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https://www.youtube.com/watch?v=gItBQhQmN3k</a:t>
            </a:r>
          </a:p>
        </p:txBody>
      </p:sp>
      <p:sp>
        <p:nvSpPr>
          <p:cNvPr id="4" name="Slide Number Placeholder 3"/>
          <p:cNvSpPr>
            <a:spLocks noGrp="1"/>
          </p:cNvSpPr>
          <p:nvPr>
            <p:ph type="sldNum" sz="quarter" idx="10"/>
          </p:nvPr>
        </p:nvSpPr>
        <p:spPr/>
        <p:txBody>
          <a:bodyPr/>
          <a:lstStyle/>
          <a:p>
            <a:fld id="{8507ABCD-E768-4993-B20D-A6337A9C8F9C}" type="slidenum">
              <a:rPr lang="en-SG" smtClean="0"/>
              <a:t>18</a:t>
            </a:fld>
            <a:endParaRPr lang="en-SG"/>
          </a:p>
        </p:txBody>
      </p:sp>
    </p:spTree>
    <p:extLst>
      <p:ext uri="{BB962C8B-B14F-4D97-AF65-F5344CB8AC3E}">
        <p14:creationId xmlns:p14="http://schemas.microsoft.com/office/powerpoint/2010/main" val="1953627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31</a:t>
            </a:fld>
            <a:endParaRPr lang="en-SG"/>
          </a:p>
        </p:txBody>
      </p:sp>
    </p:spTree>
    <p:extLst>
      <p:ext uri="{BB962C8B-B14F-4D97-AF65-F5344CB8AC3E}">
        <p14:creationId xmlns:p14="http://schemas.microsoft.com/office/powerpoint/2010/main" val="771351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p:txBody>
          <a:bodyPr/>
          <a:lstStyle/>
          <a:p>
            <a:fld id="{22FDF1A7-2853-4E38-999E-D05F50B1AA97}" type="datetimeFigureOut">
              <a:rPr lang="vi-VN" smtClean="0"/>
              <a:t>22/08/2024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DF8650F2-439A-436B-AD7C-6802F0A60CC0}"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1505808"/>
      </p:ext>
    </p:extLst>
  </p:cSld>
  <p:clrMapOvr>
    <a:masterClrMapping/>
  </p:clrMapOvr>
  <p:transition spd="slow">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858AFC6A-946B-4B63-B2AC-2637AF50B5E5}"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5320347"/>
      </p:ext>
    </p:extLst>
  </p:cSld>
  <p:clrMapOvr>
    <a:masterClrMapping/>
  </p:clrMapOvr>
  <p:transition spd="slow">
    <p:cover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4F50A6A3-9985-48F9-97C3-F5160D16866D}"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1268167"/>
      </p:ext>
    </p:extLst>
  </p:cSld>
  <p:clrMapOvr>
    <a:masterClrMapping/>
  </p:clrMapOvr>
  <p:transition spd="slow">
    <p:cover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0"/>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570F6BBE-764A-4707-B3DB-04D2542C4DCB}"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19075602"/>
      </p:ext>
    </p:extLst>
  </p:cSld>
  <p:clrMapOvr>
    <a:masterClrMapping/>
  </p:clrMapOvr>
  <p:transition spd="slow">
    <p:cover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B1585132-5144-4F9D-9EA0-8D63EACEC1FF}"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4070334"/>
      </p:ext>
    </p:extLst>
  </p:cSld>
  <p:clrMapOvr>
    <a:masterClrMapping/>
  </p:clrMapOvr>
  <p:transition spd="slow">
    <p:cover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D4698DF0-234A-47C7-8990-E9B83260466A}"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2810841"/>
      </p:ext>
    </p:extLst>
  </p:cSld>
  <p:clrMapOvr>
    <a:masterClrMapping/>
  </p:clrMapOvr>
  <p:transition spd="slow">
    <p:cover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5312FD4A-2000-48EE-A251-C728BD26E66F}"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59108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73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448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83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237" indent="0" algn="ctr">
              <a:buNone/>
              <a:defRPr/>
            </a:lvl2pPr>
            <a:lvl3pPr marL="1088473" indent="0" algn="ctr">
              <a:buNone/>
              <a:defRPr/>
            </a:lvl3pPr>
            <a:lvl4pPr marL="1632711" indent="0" algn="ctr">
              <a:buNone/>
              <a:defRPr/>
            </a:lvl4pPr>
            <a:lvl5pPr marL="2176947" indent="0" algn="ctr">
              <a:buNone/>
              <a:defRPr/>
            </a:lvl5pPr>
            <a:lvl6pPr marL="2721184" indent="0" algn="ctr">
              <a:buNone/>
              <a:defRPr/>
            </a:lvl6pPr>
            <a:lvl7pPr marL="3265420" indent="0" algn="ctr">
              <a:buNone/>
              <a:defRPr/>
            </a:lvl7pPr>
            <a:lvl8pPr marL="3809657" indent="0" algn="ctr">
              <a:buNone/>
              <a:defRPr/>
            </a:lvl8pPr>
            <a:lvl9pPr marL="435389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D0472E00-F721-4F9F-9F6B-043E2B242601}"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5030341"/>
      </p:ext>
    </p:extLst>
  </p:cSld>
  <p:clrMapOvr>
    <a:masterClrMapping/>
  </p:clrMapOvr>
  <p:transition spd="slow">
    <p:cover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106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6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471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40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299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564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50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27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15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6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E9E2284F-D30A-4ED7-A83E-71E8B8DC4DFE}"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645877"/>
      </p:ext>
    </p:extLst>
  </p:cSld>
  <p:clrMapOvr>
    <a:masterClrMapping/>
  </p:clrMapOvr>
  <p:transition spd="slow">
    <p:cover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93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291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93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988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269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01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1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636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4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lvl1pPr>
            <a:lvl2pPr marL="544237" indent="0">
              <a:buNone/>
              <a:defRPr sz="2167"/>
            </a:lvl2pPr>
            <a:lvl3pPr marL="1088473" indent="0">
              <a:buNone/>
              <a:defRPr sz="1917"/>
            </a:lvl3pPr>
            <a:lvl4pPr marL="1632711" indent="0">
              <a:buNone/>
              <a:defRPr sz="1667"/>
            </a:lvl4pPr>
            <a:lvl5pPr marL="2176947" indent="0">
              <a:buNone/>
              <a:defRPr sz="1667"/>
            </a:lvl5pPr>
            <a:lvl6pPr marL="2721184" indent="0">
              <a:buNone/>
              <a:defRPr sz="1667"/>
            </a:lvl6pPr>
            <a:lvl7pPr marL="3265420" indent="0">
              <a:buNone/>
              <a:defRPr sz="1667"/>
            </a:lvl7pPr>
            <a:lvl8pPr marL="3809657" indent="0">
              <a:buNone/>
              <a:defRPr sz="1667"/>
            </a:lvl8pPr>
            <a:lvl9pPr marL="4353894" indent="0">
              <a:buNone/>
              <a:defRPr sz="16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2824B592-5E59-4075-BECA-437B8F03A104}"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97949316"/>
      </p:ext>
    </p:extLst>
  </p:cSld>
  <p:clrMapOvr>
    <a:masterClrMapping/>
  </p:clrMapOvr>
  <p:transition spd="slow">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1DEA2BC6-6AD9-4801-B1C0-EA4C80CE25FE}"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0131105"/>
      </p:ext>
    </p:extLst>
  </p:cSld>
  <p:clrMapOvr>
    <a:masterClrMapping/>
  </p:clrMapOvr>
  <p:transition spd="slow">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D666D3C0-9802-4D34-B1AD-D40B3BB22F69}"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1165073"/>
      </p:ext>
    </p:extLst>
  </p:cSld>
  <p:clrMapOvr>
    <a:masterClrMapping/>
  </p:clrMapOvr>
  <p:transition spd="slow">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833C9BB2-F1E4-4CB4-BD81-A23C99CE1298}"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4826252"/>
      </p:ext>
    </p:extLst>
  </p:cSld>
  <p:clrMapOvr>
    <a:masterClrMapping/>
  </p:clrMapOvr>
  <p:transition spd="slow">
    <p:cover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0B74142E-2CB1-4E15-A8B1-458919274F44}"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15807868"/>
      </p:ext>
    </p:extLst>
  </p:cSld>
  <p:clrMapOvr>
    <a:masterClrMapping/>
  </p:clrMapOvr>
  <p:transition spd="slow">
    <p:cover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47A7268A-EAF3-4AD3-987E-34114E0188CE}"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56564999"/>
      </p:ext>
    </p:extLst>
  </p:cSld>
  <p:clrMapOvr>
    <a:masterClrMapping/>
  </p:clrMapOvr>
  <p:transition spd="slow">
    <p:cover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s://www.facebook.com/groups/629898828017053"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33B427-DAD6-838C-3A5B-12C49FB88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DF1A7-2853-4E38-999E-D05F50B1AA97}" type="datetimeFigureOut">
              <a:rPr lang="vi-VN" smtClean="0"/>
              <a:t>22/08/2024</a:t>
            </a:fld>
            <a:endParaRPr lang="vi-VN"/>
          </a:p>
        </p:txBody>
      </p:sp>
      <p:sp>
        <p:nvSpPr>
          <p:cNvPr id="5" name="Footer Placeholder 4">
            <a:extLst>
              <a:ext uri="{FF2B5EF4-FFF2-40B4-BE49-F238E27FC236}">
                <a16:creationId xmlns:a16="http://schemas.microsoft.com/office/drawing/2014/main" id="{59BE36FD-4A84-4F79-6505-FC7241561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F3442F5-FA4D-380A-A5F5-8863653D8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0901D-9458-4B3D-A793-1DB1A0A8BAB1}" type="slidenum">
              <a:rPr lang="vi-VN" smtClean="0"/>
              <a:t>‹#›</a:t>
            </a:fld>
            <a:endParaRPr lang="vi-VN"/>
          </a:p>
        </p:txBody>
      </p:sp>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074F2B-5503-7BB9-8299-44C755932E39}"/>
              </a:ext>
            </a:extLst>
          </p:cNvPr>
          <p:cNvPicPr>
            <a:picLocks noChangeAspect="1"/>
          </p:cNvPicPr>
          <p:nvPr userDrawn="1"/>
        </p:nvPicPr>
        <p:blipFill rotWithShape="1">
          <a:blip r:embed="rId4"/>
          <a:srcRect t="3549" r="737"/>
          <a:stretch/>
        </p:blipFill>
        <p:spPr>
          <a:xfrm>
            <a:off x="4325307" y="-1"/>
            <a:ext cx="7891320" cy="2646061"/>
          </a:xfrm>
          <a:prstGeom prst="rect">
            <a:avLst/>
          </a:prstGeom>
        </p:spPr>
      </p:pic>
      <p:pic>
        <p:nvPicPr>
          <p:cNvPr id="9" name="Picture 8">
            <a:extLst>
              <a:ext uri="{FF2B5EF4-FFF2-40B4-BE49-F238E27FC236}">
                <a16:creationId xmlns:a16="http://schemas.microsoft.com/office/drawing/2014/main" id="{762F2A3A-0446-A895-4211-49F20E18BC90}"/>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sp>
        <p:nvSpPr>
          <p:cNvPr id="3" name="TextBox 3">
            <a:extLst>
              <a:ext uri="{FF2B5EF4-FFF2-40B4-BE49-F238E27FC236}">
                <a16:creationId xmlns:a16="http://schemas.microsoft.com/office/drawing/2014/main" id="{A448828A-0DEA-BBAF-AD7C-F8F7CF5FEE02}"/>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6">
            <a:extLst>
              <a:ext uri="{FF2B5EF4-FFF2-40B4-BE49-F238E27FC236}">
                <a16:creationId xmlns:a16="http://schemas.microsoft.com/office/drawing/2014/main" id="{2EA70F1D-E397-34DA-ED5D-C8041B02C92D}"/>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1" name="Picture 6">
            <a:extLst>
              <a:ext uri="{FF2B5EF4-FFF2-40B4-BE49-F238E27FC236}">
                <a16:creationId xmlns:a16="http://schemas.microsoft.com/office/drawing/2014/main" id="{9704B4F1-EA24-BDBB-CAE7-AE2FD8E2602A}"/>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2" name="Picture 6">
            <a:extLst>
              <a:ext uri="{FF2B5EF4-FFF2-40B4-BE49-F238E27FC236}">
                <a16:creationId xmlns:a16="http://schemas.microsoft.com/office/drawing/2014/main" id="{7C00E405-FA2B-C5E2-901B-123ECA469438}"/>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3" name="Picture 6">
            <a:extLst>
              <a:ext uri="{FF2B5EF4-FFF2-40B4-BE49-F238E27FC236}">
                <a16:creationId xmlns:a16="http://schemas.microsoft.com/office/drawing/2014/main" id="{41D0337C-09C1-093C-A557-72C3BD60442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4" name="Picture 6">
            <a:extLst>
              <a:ext uri="{FF2B5EF4-FFF2-40B4-BE49-F238E27FC236}">
                <a16:creationId xmlns:a16="http://schemas.microsoft.com/office/drawing/2014/main" id="{0138823A-B132-AD9E-209E-4D0F081F6801}"/>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5" name="Picture 6">
            <a:extLst>
              <a:ext uri="{FF2B5EF4-FFF2-40B4-BE49-F238E27FC236}">
                <a16:creationId xmlns:a16="http://schemas.microsoft.com/office/drawing/2014/main" id="{D3459BB8-616F-300E-3AF9-3655992BA0E3}"/>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6" name="Picture 6">
            <a:extLst>
              <a:ext uri="{FF2B5EF4-FFF2-40B4-BE49-F238E27FC236}">
                <a16:creationId xmlns:a16="http://schemas.microsoft.com/office/drawing/2014/main" id="{54EE566D-954B-3A9B-8645-6057E152E77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7" name="Picture 6">
            <a:extLst>
              <a:ext uri="{FF2B5EF4-FFF2-40B4-BE49-F238E27FC236}">
                <a16:creationId xmlns:a16="http://schemas.microsoft.com/office/drawing/2014/main" id="{14A5F3B2-7913-6154-9D74-3EDE8BF4730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8" name="Hình ảnh 31">
            <a:extLst>
              <a:ext uri="{FF2B5EF4-FFF2-40B4-BE49-F238E27FC236}">
                <a16:creationId xmlns:a16="http://schemas.microsoft.com/office/drawing/2014/main" id="{29BD238E-EA5D-4946-A2FB-3442AD15377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19" name="Hình ảnh 32">
            <a:extLst>
              <a:ext uri="{FF2B5EF4-FFF2-40B4-BE49-F238E27FC236}">
                <a16:creationId xmlns:a16="http://schemas.microsoft.com/office/drawing/2014/main" id="{C56ED220-0E47-7692-7596-AA8C660F5C66}"/>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5"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865" y="1600729"/>
            <a:ext cx="10972271"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09865" y="6245490"/>
            <a:ext cx="2844271"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eaLnBrk="1" hangingPunct="1">
              <a:defRPr sz="1667">
                <a:latin typeface="Arial" charset="0"/>
              </a:defRPr>
            </a:lvl1pPr>
          </a:lstStyle>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865" y="6245490"/>
            <a:ext cx="3860271"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eaLnBrk="1" hangingPunct="1">
              <a:defRPr sz="1667">
                <a:latin typeface="Arial" charset="0"/>
              </a:defRPr>
            </a:lvl1p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865" y="6245490"/>
            <a:ext cx="2844271" cy="47625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eaLnBrk="1" hangingPunct="1">
              <a:defRPr sz="1667" smtClean="0"/>
            </a:lvl1pPr>
          </a:lstStyle>
          <a:p>
            <a:pPr marL="0" marR="0" lvl="0" indent="0" algn="r" defTabSz="761970" rtl="0" eaLnBrk="1" fontAlgn="base" latinLnBrk="0" hangingPunct="1">
              <a:lnSpc>
                <a:spcPct val="100000"/>
              </a:lnSpc>
              <a:spcBef>
                <a:spcPct val="0"/>
              </a:spcBef>
              <a:spcAft>
                <a:spcPct val="0"/>
              </a:spcAft>
              <a:buClrTx/>
              <a:buSzTx/>
              <a:buFontTx/>
              <a:buNone/>
              <a:tabLst/>
              <a:defRPr/>
            </a:pPr>
            <a:fld id="{9F8ED161-F01B-4BB1-B03E-02341999D58D}" type="slidenum">
              <a:rPr kumimoji="0" lang="en-US" altLang="vi-VN" sz="1667" b="0" i="0" u="none" strike="noStrike" kern="1200" cap="none" spc="0" normalizeH="0" baseline="0" noProof="0" smtClean="0">
                <a:ln>
                  <a:noFill/>
                </a:ln>
                <a:solidFill>
                  <a:srgbClr val="000000"/>
                </a:solidFill>
                <a:effectLst/>
                <a:uLnTx/>
                <a:uFillTx/>
                <a:latin typeface="Arial"/>
                <a:ea typeface="+mn-ea"/>
                <a:cs typeface="+mn-cs"/>
              </a:rPr>
              <a:pPr marL="0" marR="0" lvl="0" indent="0" algn="r" defTabSz="761970" rtl="0" eaLnBrk="1" fontAlgn="base" latinLnBrk="0" hangingPunct="1">
                <a:lnSpc>
                  <a:spcPct val="100000"/>
                </a:lnSpc>
                <a:spcBef>
                  <a:spcPct val="0"/>
                </a:spcBef>
                <a:spcAft>
                  <a:spcPct val="0"/>
                </a:spcAft>
                <a:buClrTx/>
                <a:buSzTx/>
                <a:buFontTx/>
                <a:buNone/>
                <a:tabLst/>
                <a:defRPr/>
              </a:pPr>
              <a:t>‹#›</a:t>
            </a:fld>
            <a:endParaRPr kumimoji="0" lang="en-US" altLang="vi-VN" sz="16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98147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slow">
    <p:cover dir="u"/>
  </p:transition>
  <p:txStyles>
    <p:titleStyle>
      <a:lvl1pPr algn="ctr" rtl="0" eaLnBrk="0" fontAlgn="base" hangingPunct="0">
        <a:spcBef>
          <a:spcPct val="0"/>
        </a:spcBef>
        <a:spcAft>
          <a:spcPct val="0"/>
        </a:spcAft>
        <a:defRPr sz="5250">
          <a:solidFill>
            <a:schemeClr val="tx2"/>
          </a:solidFill>
          <a:latin typeface="+mj-lt"/>
          <a:ea typeface="+mj-ea"/>
          <a:cs typeface="+mj-cs"/>
        </a:defRPr>
      </a:lvl1pPr>
      <a:lvl2pPr algn="ctr" rtl="0" eaLnBrk="0" fontAlgn="base" hangingPunct="0">
        <a:spcBef>
          <a:spcPct val="0"/>
        </a:spcBef>
        <a:spcAft>
          <a:spcPct val="0"/>
        </a:spcAft>
        <a:defRPr sz="5250">
          <a:solidFill>
            <a:schemeClr val="tx2"/>
          </a:solidFill>
          <a:latin typeface="Arial" charset="0"/>
        </a:defRPr>
      </a:lvl2pPr>
      <a:lvl3pPr algn="ctr" rtl="0" eaLnBrk="0" fontAlgn="base" hangingPunct="0">
        <a:spcBef>
          <a:spcPct val="0"/>
        </a:spcBef>
        <a:spcAft>
          <a:spcPct val="0"/>
        </a:spcAft>
        <a:defRPr sz="5250">
          <a:solidFill>
            <a:schemeClr val="tx2"/>
          </a:solidFill>
          <a:latin typeface="Arial" charset="0"/>
        </a:defRPr>
      </a:lvl3pPr>
      <a:lvl4pPr algn="ctr" rtl="0" eaLnBrk="0" fontAlgn="base" hangingPunct="0">
        <a:spcBef>
          <a:spcPct val="0"/>
        </a:spcBef>
        <a:spcAft>
          <a:spcPct val="0"/>
        </a:spcAft>
        <a:defRPr sz="5250">
          <a:solidFill>
            <a:schemeClr val="tx2"/>
          </a:solidFill>
          <a:latin typeface="Arial" charset="0"/>
        </a:defRPr>
      </a:lvl4pPr>
      <a:lvl5pPr algn="ctr" rtl="0" eaLnBrk="0" fontAlgn="base" hangingPunct="0">
        <a:spcBef>
          <a:spcPct val="0"/>
        </a:spcBef>
        <a:spcAft>
          <a:spcPct val="0"/>
        </a:spcAft>
        <a:defRPr sz="5250">
          <a:solidFill>
            <a:schemeClr val="tx2"/>
          </a:solidFill>
          <a:latin typeface="Arial" charset="0"/>
        </a:defRPr>
      </a:lvl5pPr>
      <a:lvl6pPr marL="544237" algn="ctr" rtl="0" fontAlgn="base">
        <a:spcBef>
          <a:spcPct val="0"/>
        </a:spcBef>
        <a:spcAft>
          <a:spcPct val="0"/>
        </a:spcAft>
        <a:defRPr sz="5250">
          <a:solidFill>
            <a:schemeClr val="tx2"/>
          </a:solidFill>
          <a:latin typeface="Arial" charset="0"/>
        </a:defRPr>
      </a:lvl6pPr>
      <a:lvl7pPr marL="1088473" algn="ctr" rtl="0" fontAlgn="base">
        <a:spcBef>
          <a:spcPct val="0"/>
        </a:spcBef>
        <a:spcAft>
          <a:spcPct val="0"/>
        </a:spcAft>
        <a:defRPr sz="5250">
          <a:solidFill>
            <a:schemeClr val="tx2"/>
          </a:solidFill>
          <a:latin typeface="Arial" charset="0"/>
        </a:defRPr>
      </a:lvl7pPr>
      <a:lvl8pPr marL="1632711" algn="ctr" rtl="0" fontAlgn="base">
        <a:spcBef>
          <a:spcPct val="0"/>
        </a:spcBef>
        <a:spcAft>
          <a:spcPct val="0"/>
        </a:spcAft>
        <a:defRPr sz="5250">
          <a:solidFill>
            <a:schemeClr val="tx2"/>
          </a:solidFill>
          <a:latin typeface="Arial" charset="0"/>
        </a:defRPr>
      </a:lvl8pPr>
      <a:lvl9pPr marL="2176947" algn="ctr" rtl="0" fontAlgn="base">
        <a:spcBef>
          <a:spcPct val="0"/>
        </a:spcBef>
        <a:spcAft>
          <a:spcPct val="0"/>
        </a:spcAft>
        <a:defRPr sz="5250">
          <a:solidFill>
            <a:schemeClr val="tx2"/>
          </a:solidFill>
          <a:latin typeface="Arial" charset="0"/>
        </a:defRPr>
      </a:lvl9pPr>
    </p:titleStyle>
    <p:bodyStyle>
      <a:lvl1pPr marL="407442" indent="-407442" algn="l" rtl="0" eaLnBrk="0" fontAlgn="base" hangingPunct="0">
        <a:spcBef>
          <a:spcPct val="20000"/>
        </a:spcBef>
        <a:spcAft>
          <a:spcPct val="0"/>
        </a:spcAft>
        <a:buChar char="•"/>
        <a:defRPr sz="3833">
          <a:solidFill>
            <a:schemeClr val="tx1"/>
          </a:solidFill>
          <a:latin typeface="+mn-lt"/>
          <a:ea typeface="+mn-ea"/>
          <a:cs typeface="+mn-cs"/>
        </a:defRPr>
      </a:lvl1pPr>
      <a:lvl2pPr marL="883673" indent="-339976" algn="l" rtl="0" eaLnBrk="0" fontAlgn="base" hangingPunct="0">
        <a:spcBef>
          <a:spcPct val="20000"/>
        </a:spcBef>
        <a:spcAft>
          <a:spcPct val="0"/>
        </a:spcAft>
        <a:buChar char="–"/>
        <a:defRPr sz="3333">
          <a:solidFill>
            <a:schemeClr val="tx1"/>
          </a:solidFill>
          <a:latin typeface="+mn-lt"/>
        </a:defRPr>
      </a:lvl2pPr>
      <a:lvl3pPr marL="1359904" indent="-271187" algn="l" rtl="0" eaLnBrk="0" fontAlgn="base" hangingPunct="0">
        <a:spcBef>
          <a:spcPct val="20000"/>
        </a:spcBef>
        <a:spcAft>
          <a:spcPct val="0"/>
        </a:spcAft>
        <a:buChar char="•"/>
        <a:defRPr sz="2833">
          <a:solidFill>
            <a:schemeClr val="tx1"/>
          </a:solidFill>
          <a:latin typeface="+mn-lt"/>
        </a:defRPr>
      </a:lvl3pPr>
      <a:lvl4pPr marL="1903601" indent="-271187" algn="l" rtl="0" eaLnBrk="0" fontAlgn="base" hangingPunct="0">
        <a:spcBef>
          <a:spcPct val="20000"/>
        </a:spcBef>
        <a:spcAft>
          <a:spcPct val="0"/>
        </a:spcAft>
        <a:buChar char="–"/>
        <a:defRPr sz="2417">
          <a:solidFill>
            <a:schemeClr val="tx1"/>
          </a:solidFill>
          <a:latin typeface="+mn-lt"/>
        </a:defRPr>
      </a:lvl4pPr>
      <a:lvl5pPr marL="2448621" indent="-271187" algn="l" rtl="0" eaLnBrk="0" fontAlgn="base" hangingPunct="0">
        <a:spcBef>
          <a:spcPct val="20000"/>
        </a:spcBef>
        <a:spcAft>
          <a:spcPct val="0"/>
        </a:spcAft>
        <a:buChar char="»"/>
        <a:defRPr sz="2417">
          <a:solidFill>
            <a:schemeClr val="tx1"/>
          </a:solidFill>
          <a:latin typeface="+mn-lt"/>
        </a:defRPr>
      </a:lvl5pPr>
      <a:lvl6pPr marL="2993302" indent="-272118" algn="l" rtl="0" fontAlgn="base">
        <a:spcBef>
          <a:spcPct val="20000"/>
        </a:spcBef>
        <a:spcAft>
          <a:spcPct val="0"/>
        </a:spcAft>
        <a:buChar char="»"/>
        <a:defRPr sz="2417">
          <a:solidFill>
            <a:schemeClr val="tx1"/>
          </a:solidFill>
          <a:latin typeface="+mn-lt"/>
        </a:defRPr>
      </a:lvl6pPr>
      <a:lvl7pPr marL="3537538" indent="-272118" algn="l" rtl="0" fontAlgn="base">
        <a:spcBef>
          <a:spcPct val="20000"/>
        </a:spcBef>
        <a:spcAft>
          <a:spcPct val="0"/>
        </a:spcAft>
        <a:buChar char="»"/>
        <a:defRPr sz="2417">
          <a:solidFill>
            <a:schemeClr val="tx1"/>
          </a:solidFill>
          <a:latin typeface="+mn-lt"/>
        </a:defRPr>
      </a:lvl7pPr>
      <a:lvl8pPr marL="4081776" indent="-272118" algn="l" rtl="0" fontAlgn="base">
        <a:spcBef>
          <a:spcPct val="20000"/>
        </a:spcBef>
        <a:spcAft>
          <a:spcPct val="0"/>
        </a:spcAft>
        <a:buChar char="»"/>
        <a:defRPr sz="2417">
          <a:solidFill>
            <a:schemeClr val="tx1"/>
          </a:solidFill>
          <a:latin typeface="+mn-lt"/>
        </a:defRPr>
      </a:lvl8pPr>
      <a:lvl9pPr marL="4626012" indent="-272118" algn="l" rtl="0" fontAlgn="base">
        <a:spcBef>
          <a:spcPct val="20000"/>
        </a:spcBef>
        <a:spcAft>
          <a:spcPct val="0"/>
        </a:spcAft>
        <a:buChar char="»"/>
        <a:defRPr sz="2417">
          <a:solidFill>
            <a:schemeClr val="tx1"/>
          </a:solidFill>
          <a:latin typeface="+mn-lt"/>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5603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EFC98F-EB4A-44BE-8C63-8CA280C0D25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57F2F4-9E50-4246-9D46-000F6D88E2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933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34.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inh nen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WordArt 4"/>
          <p:cNvSpPr>
            <a:spLocks noChangeArrowheads="1" noChangeShapeType="1" noTextEdit="1"/>
          </p:cNvSpPr>
          <p:nvPr/>
        </p:nvSpPr>
        <p:spPr bwMode="auto">
          <a:xfrm>
            <a:off x="2692136" y="1790580"/>
            <a:ext cx="8041650" cy="1150549"/>
          </a:xfrm>
          <a:prstGeom prst="rect">
            <a:avLst/>
          </a:prstGeom>
        </p:spPr>
        <p:txBody>
          <a:bodyPr wrap="none" fromWordArt="1">
            <a:prstTxWarp prst="textChevron">
              <a:avLst>
                <a:gd name="adj" fmla="val 25000"/>
              </a:avLst>
            </a:prstTxWarp>
          </a:body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sz="4250" b="1" i="0" u="none" strike="noStrike" kern="10" cap="none" spc="0" normalizeH="0" baseline="0" noProof="0" dirty="0">
                <a:ln w="9525">
                  <a:solidFill>
                    <a:srgbClr val="3333FF"/>
                  </a:solidFill>
                  <a:round/>
                  <a:headEnd/>
                  <a:tailEnd/>
                </a:ln>
                <a:solidFill>
                  <a:srgbClr val="002060"/>
                </a:solidFill>
                <a:effectLst/>
                <a:uLnTx/>
                <a:uFillTx/>
                <a:latin typeface="ShelleyAllegro"/>
                <a:ea typeface="+mn-ea"/>
                <a:cs typeface="+mn-cs"/>
              </a:rPr>
              <a:t>CHÀO MỪNG CÁC THẦY CÔ GIÁO ĐẾN DỰ GIỜ ĐẠO ĐỨC  </a:t>
            </a:r>
          </a:p>
        </p:txBody>
      </p:sp>
      <p:pic>
        <p:nvPicPr>
          <p:cNvPr id="4100" name="Picture 7" descr="ngươ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867136"/>
            <a:ext cx="812271" cy="99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descr="ngươ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271" y="5791730"/>
            <a:ext cx="915458" cy="106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ngươ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5865" y="5733521"/>
            <a:ext cx="1066271" cy="11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159000" y="3207929"/>
            <a:ext cx="8528194" cy="1238557"/>
          </a:xfrm>
          <a:prstGeom prst="rect">
            <a:avLst/>
          </a:prstGeom>
          <a:noFill/>
        </p:spPr>
        <p:txBody>
          <a:bodyPr wrap="none" lIns="108852" tIns="54426" rIns="108852" bIns="54426">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Tên</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bài</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Biết</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ơn</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những</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người</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có</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công</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với</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quê</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hương</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đất</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nước</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a:t>
            </a:r>
            <a:r>
              <a:rPr kumimoji="0" lang="en-US" sz="3667" b="1" i="1" u="none" strike="noStrike" kern="10" cap="none" spc="0" normalizeH="0" baseline="0" noProof="0" dirty="0" err="1">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Tiết</a:t>
            </a:r>
            <a:r>
              <a:rPr kumimoji="0" lang="en-US" sz="3667" b="1" i="1" u="none" strike="noStrike" kern="1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New Roman"/>
                <a:ea typeface="+mn-ea"/>
                <a:cs typeface="Times New Roman"/>
              </a:rPr>
              <a:t> 1)</a:t>
            </a:r>
            <a:endParaRPr kumimoji="0" lang="en-US" sz="3667" b="1" i="0" u="none" strike="noStrike" kern="1200" cap="none" spc="0" normalizeH="0" baseline="0" noProof="0" dirty="0">
              <a:ln w="18000">
                <a:solidFill>
                  <a:srgbClr val="333399">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Arial" charset="0"/>
              <a:ea typeface="+mn-ea"/>
            </a:endParaRPr>
          </a:p>
        </p:txBody>
      </p:sp>
      <p:sp>
        <p:nvSpPr>
          <p:cNvPr id="2" name="TextBox 1"/>
          <p:cNvSpPr txBox="1"/>
          <p:nvPr/>
        </p:nvSpPr>
        <p:spPr>
          <a:xfrm>
            <a:off x="1755493" y="1130874"/>
            <a:ext cx="1557724" cy="523220"/>
          </a:xfrm>
          <a:prstGeom prst="rect">
            <a:avLst/>
          </a:prstGeom>
          <a:solidFill>
            <a:srgbClr val="A1D1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a:ea typeface="+mn-ea"/>
                <a:cs typeface="+mn-cs"/>
              </a:rPr>
              <a:t>LỚP 5G</a:t>
            </a:r>
          </a:p>
        </p:txBody>
      </p:sp>
      <p:sp>
        <p:nvSpPr>
          <p:cNvPr id="3" name="TextBox 2"/>
          <p:cNvSpPr txBox="1"/>
          <p:nvPr/>
        </p:nvSpPr>
        <p:spPr>
          <a:xfrm>
            <a:off x="3627056" y="5102579"/>
            <a:ext cx="5284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a:ea typeface="+mn-ea"/>
                <a:cs typeface="+mn-cs"/>
              </a:rPr>
              <a:t>GIÁO VIÊN THỰC HIỆN: PHAN THỊ HƯƠNG</a:t>
            </a:r>
          </a:p>
        </p:txBody>
      </p:sp>
    </p:spTree>
    <p:extLst>
      <p:ext uri="{BB962C8B-B14F-4D97-AF65-F5344CB8AC3E}">
        <p14:creationId xmlns:p14="http://schemas.microsoft.com/office/powerpoint/2010/main" val="696273508"/>
      </p:ext>
    </p:extLst>
  </p:cSld>
  <p:clrMapOvr>
    <a:masterClrMapping/>
  </p:clrMapOvr>
  <p:transition spd="slow">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Chị Võ Thị Sáu đã có công gì đối với quê hương, đất nước?</a:t>
            </a: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1924384"/>
            <a:ext cx="7730925" cy="4188740"/>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3" y="2161846"/>
            <a:ext cx="7445828" cy="3862596"/>
          </a:xfrm>
          <a:prstGeom prst="rect">
            <a:avLst/>
          </a:prstGeom>
          <a:noFill/>
        </p:spPr>
        <p:txBody>
          <a:bodyPr wrap="square">
            <a:spAutoFit/>
          </a:bodyPr>
          <a:lstStyle/>
          <a:p>
            <a:pPr algn="just"/>
            <a:r>
              <a:rPr lang="en-SG" sz="35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đã</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tham</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gia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từ</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năm</a:t>
            </a:r>
            <a:r>
              <a:rPr lang="en-SG" sz="3500" b="1" dirty="0">
                <a:latin typeface="Times New Roman" panose="02020603050405020304" pitchFamily="18" charset="0"/>
                <a:ea typeface="Cambria" panose="02040503050406030204" pitchFamily="18" charset="0"/>
                <a:cs typeface="Times New Roman" panose="02020603050405020304" pitchFamily="18" charset="0"/>
              </a:rPr>
              <a:t> 14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tuổi</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trở</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trinh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sát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nổi</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gan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dạ</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tiêu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diệt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kẻ</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thù</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bị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tấn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vẫn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hiên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ngang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làm</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anh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dũng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bảo</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vệ</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quê</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hương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500" b="1" dirty="0">
                <a:latin typeface="Times New Roman" panose="02020603050405020304" pitchFamily="18" charset="0"/>
                <a:ea typeface="Cambria" panose="02040503050406030204" pitchFamily="18" charset="0"/>
                <a:cs typeface="Times New Roman" panose="02020603050405020304" pitchFamily="18" charset="0"/>
              </a:rPr>
              <a:t>.</a:t>
            </a:r>
            <a:endParaRPr lang="vi-VN" sz="35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id="{9A0DEE56-77EA-2A3E-B1B4-52C5FEC18A77}"/>
              </a:ext>
            </a:extLst>
          </p:cNvPr>
          <p:cNvSpPr/>
          <p:nvPr/>
        </p:nvSpPr>
        <p:spPr>
          <a:xfrm>
            <a:off x="2907587" y="1588703"/>
            <a:ext cx="9082473" cy="494357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2684F7BE-2FD6-99BA-6E7A-23B2AA446D37}"/>
              </a:ext>
            </a:extLst>
          </p:cNvPr>
          <p:cNvSpPr txBox="1"/>
          <p:nvPr/>
        </p:nvSpPr>
        <p:spPr>
          <a:xfrm>
            <a:off x="3378494" y="1711076"/>
            <a:ext cx="8437945" cy="5016758"/>
          </a:xfrm>
          <a:prstGeom prst="rect">
            <a:avLst/>
          </a:prstGeom>
          <a:noFill/>
        </p:spPr>
        <p:txBody>
          <a:bodyPr wrap="square">
            <a:spAutoFit/>
          </a:bodyPr>
          <a:lstStyle/>
          <a:p>
            <a:pPr algn="just"/>
            <a:r>
              <a:rPr lang="en-SG" sz="3000" b="1" dirty="0">
                <a:latin typeface="Cambria" panose="02040503050406030204" pitchFamily="18" charset="0"/>
                <a:ea typeface="Cambria" panose="020405030504060302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tấm</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gương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sáng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về</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lòng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sự</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dũng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cảm</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đau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khổ</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mà</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phải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khi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bị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quân</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giặc</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tra</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khảo</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khiến</a:t>
            </a:r>
            <a:r>
              <a:rPr lang="en-SG" sz="3100" b="1" dirty="0">
                <a:latin typeface="Times New Roman" panose="02020603050405020304" pitchFamily="18" charset="0"/>
                <a:ea typeface="Cambria" panose="02040503050406030204" pitchFamily="18" charset="0"/>
                <a:cs typeface="Times New Roman" panose="02020603050405020304" pitchFamily="18" charset="0"/>
              </a:rPr>
              <a:t> bao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hệ</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xót</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thương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đã</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ra</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đi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nhưng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gì</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cống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hiến</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cuộc</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đời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vẫn</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sẽ</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còn</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lưu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lại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sử</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sách</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trái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tim</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hàng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triệu</a:t>
            </a:r>
            <a:r>
              <a:rPr lang="en-SG" sz="31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1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Tấm</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gương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hệ</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trẻ</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về</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lòng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nồng</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nàn</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100" b="1" dirty="0">
                <a:latin typeface="Times New Roman" panose="02020603050405020304" pitchFamily="18" charset="0"/>
                <a:ea typeface="Cambria" panose="02040503050406030204" pitchFamily="18" charset="0"/>
                <a:cs typeface="Times New Roman" panose="02020603050405020304" pitchFamily="18" charset="0"/>
              </a:rPr>
              <a:t> </a:t>
            </a:r>
            <a:r>
              <a:rPr lang="en-SG" sz="31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100" b="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8493BDC6-B2E6-0370-EBEB-DB7A5BB1AA81}"/>
              </a:ext>
            </a:extLst>
          </p:cNvPr>
          <p:cNvPicPr>
            <a:picLocks noChangeAspect="1"/>
          </p:cNvPicPr>
          <p:nvPr/>
        </p:nvPicPr>
        <p:blipFill>
          <a:blip r:embed="rId2"/>
          <a:stretch>
            <a:fillRect/>
          </a:stretch>
        </p:blipFill>
        <p:spPr>
          <a:xfrm>
            <a:off x="3009418" y="197532"/>
            <a:ext cx="7445829" cy="1410477"/>
          </a:xfrm>
          <a:prstGeom prst="rect">
            <a:avLst/>
          </a:prstGeom>
          <a:ln>
            <a:noFill/>
          </a:ln>
        </p:spPr>
      </p:pic>
      <p:sp>
        <p:nvSpPr>
          <p:cNvPr id="8" name="TextBox 7">
            <a:extLst>
              <a:ext uri="{FF2B5EF4-FFF2-40B4-BE49-F238E27FC236}">
                <a16:creationId xmlns:a16="http://schemas.microsoft.com/office/drawing/2014/main" id="{59CD08D6-3314-3B3C-024F-F31425D20ABD}"/>
              </a:ext>
            </a:extLst>
          </p:cNvPr>
          <p:cNvSpPr txBox="1"/>
          <p:nvPr/>
        </p:nvSpPr>
        <p:spPr>
          <a:xfrm>
            <a:off x="3378494" y="251976"/>
            <a:ext cx="6707675" cy="1169551"/>
          </a:xfrm>
          <a:prstGeom prst="rect">
            <a:avLst/>
          </a:prstGeom>
          <a:noFill/>
        </p:spPr>
        <p:txBody>
          <a:bodyPr wrap="square">
            <a:spAutoFit/>
          </a:bodyPr>
          <a:lstStyle/>
          <a:p>
            <a:pPr algn="just"/>
            <a:r>
              <a:rPr lang="vi-VN" sz="3500" b="1" dirty="0">
                <a:latin typeface="+mj-lt"/>
                <a:ea typeface="Cambria" panose="02040503050406030204" pitchFamily="18" charset="0"/>
              </a:rPr>
              <a:t>- Hãy chia sẻ suy nghĩ, cảm nhận của em về tấm gương đó?</a:t>
            </a: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E61C8BBB-9CDA-CCDA-90C6-36BEE59C69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10" y="3470531"/>
            <a:ext cx="3098763" cy="3159523"/>
          </a:xfrm>
          <a:prstGeom prst="rect">
            <a:avLst/>
          </a:prstGeom>
        </p:spPr>
      </p:pic>
    </p:spTree>
    <p:extLst>
      <p:ext uri="{BB962C8B-B14F-4D97-AF65-F5344CB8AC3E}">
        <p14:creationId xmlns:p14="http://schemas.microsoft.com/office/powerpoint/2010/main" val="116348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05155" y="5052403"/>
            <a:ext cx="5161953" cy="830997"/>
          </a:xfrm>
          <a:prstGeom prst="rect">
            <a:avLst/>
          </a:prstGeom>
          <a:noFill/>
        </p:spPr>
        <p:txBody>
          <a:bodyPr wrap="square" rtlCol="0">
            <a:spAutoFit/>
          </a:bodyPr>
          <a:lstStyle/>
          <a:p>
            <a:pPr algn="ctr"/>
            <a:r>
              <a:rPr lang="vi-VN" sz="2400" b="1" dirty="0">
                <a:latin typeface="+mj-lt"/>
                <a:ea typeface="Cambria" panose="02040503050406030204" pitchFamily="18" charset="0"/>
              </a:rPr>
              <a:t>Đại tướng Võ Nguyên Giáp </a:t>
            </a:r>
          </a:p>
          <a:p>
            <a:pPr algn="ctr"/>
            <a:r>
              <a:rPr lang="vi-VN" sz="2400" b="1" dirty="0">
                <a:latin typeface="+mj-lt"/>
                <a:ea typeface="Cambria" panose="02040503050406030204" pitchFamily="18" charset="0"/>
              </a:rPr>
              <a:t>(1911 – 2013)</a:t>
            </a:r>
            <a:endParaRPr lang="en-SG" sz="2400" b="1" dirty="0">
              <a:latin typeface="+mj-lt"/>
              <a:ea typeface="Cambria" panose="02040503050406030204" pitchFamily="18" charset="0"/>
            </a:endParaRPr>
          </a:p>
        </p:txBody>
      </p:sp>
      <p:sp>
        <p:nvSpPr>
          <p:cNvPr id="11" name="TextBox 10">
            <a:extLst>
              <a:ext uri="{FF2B5EF4-FFF2-40B4-BE49-F238E27FC236}">
                <a16:creationId xmlns:a16="http://schemas.microsoft.com/office/drawing/2014/main" id="{908830BA-B176-7FA9-5C82-3F682B66EC02}"/>
              </a:ext>
            </a:extLst>
          </p:cNvPr>
          <p:cNvSpPr txBox="1"/>
          <p:nvPr/>
        </p:nvSpPr>
        <p:spPr>
          <a:xfrm>
            <a:off x="3303187" y="5075016"/>
            <a:ext cx="5161953" cy="830997"/>
          </a:xfrm>
          <a:prstGeom prst="rect">
            <a:avLst/>
          </a:prstGeom>
          <a:noFill/>
        </p:spPr>
        <p:txBody>
          <a:bodyPr wrap="square" rtlCol="0">
            <a:spAutoFit/>
          </a:bodyPr>
          <a:lstStyle/>
          <a:p>
            <a:pPr algn="ctr"/>
            <a:r>
              <a:rPr lang="vi-VN" sz="2400" b="1" dirty="0">
                <a:latin typeface="+mj-lt"/>
                <a:ea typeface="Cambria" panose="02040503050406030204" pitchFamily="18" charset="0"/>
              </a:rPr>
              <a:t>Nhạc sĩ Văn Cao</a:t>
            </a:r>
          </a:p>
          <a:p>
            <a:pPr algn="ctr"/>
            <a:r>
              <a:rPr lang="vi-VN" sz="2400" b="1" dirty="0">
                <a:latin typeface="+mj-lt"/>
                <a:ea typeface="Cambria" panose="02040503050406030204" pitchFamily="18" charset="0"/>
              </a:rPr>
              <a:t>(1923 – 1995)</a:t>
            </a:r>
            <a:endParaRPr lang="en-SG" sz="2400" b="1" dirty="0">
              <a:latin typeface="+mj-lt"/>
              <a:ea typeface="Cambria" panose="02040503050406030204" pitchFamily="18" charset="0"/>
            </a:endParaRPr>
          </a:p>
        </p:txBody>
      </p:sp>
      <p:sp>
        <p:nvSpPr>
          <p:cNvPr id="12" name="TextBox 11">
            <a:extLst>
              <a:ext uri="{FF2B5EF4-FFF2-40B4-BE49-F238E27FC236}">
                <a16:creationId xmlns:a16="http://schemas.microsoft.com/office/drawing/2014/main" id="{30AAA23B-7B2B-41E4-94CF-F5F9D14718C1}"/>
              </a:ext>
            </a:extLst>
          </p:cNvPr>
          <p:cNvSpPr txBox="1"/>
          <p:nvPr/>
        </p:nvSpPr>
        <p:spPr>
          <a:xfrm>
            <a:off x="7313527" y="5075016"/>
            <a:ext cx="5161953" cy="830997"/>
          </a:xfrm>
          <a:prstGeom prst="rect">
            <a:avLst/>
          </a:prstGeom>
          <a:noFill/>
        </p:spPr>
        <p:txBody>
          <a:bodyPr wrap="square" rtlCol="0">
            <a:spAutoFit/>
          </a:bodyPr>
          <a:lstStyle/>
          <a:p>
            <a:pPr algn="ctr"/>
            <a:r>
              <a:rPr lang="vi-VN" sz="2400" b="1" dirty="0">
                <a:latin typeface="+mj-lt"/>
                <a:ea typeface="Cambria" panose="02040503050406030204" pitchFamily="18" charset="0"/>
              </a:rPr>
              <a:t>Bác sĩ Tôn Thất Tùng </a:t>
            </a:r>
          </a:p>
          <a:p>
            <a:pPr algn="ctr"/>
            <a:r>
              <a:rPr lang="vi-VN" sz="2400" b="1" dirty="0">
                <a:latin typeface="+mj-lt"/>
                <a:ea typeface="Cambria" panose="02040503050406030204" pitchFamily="18" charset="0"/>
              </a:rPr>
              <a:t>(1912 – 1982)</a:t>
            </a:r>
            <a:endParaRPr lang="en-SG" sz="2400" b="1" dirty="0">
              <a:latin typeface="+mj-lt"/>
              <a:ea typeface="Cambria" panose="02040503050406030204" pitchFamily="18" charset="0"/>
            </a:endParaRPr>
          </a:p>
        </p:txBody>
      </p:sp>
      <p:sp>
        <p:nvSpPr>
          <p:cNvPr id="16" name="TextBox 15">
            <a:extLst>
              <a:ext uri="{FF2B5EF4-FFF2-40B4-BE49-F238E27FC236}">
                <a16:creationId xmlns:a16="http://schemas.microsoft.com/office/drawing/2014/main" id="{C1E4B0DE-5A93-C7DB-55B4-9814DEA8F015}"/>
              </a:ext>
            </a:extLst>
          </p:cNvPr>
          <p:cNvSpPr txBox="1"/>
          <p:nvPr/>
        </p:nvSpPr>
        <p:spPr>
          <a:xfrm>
            <a:off x="594408" y="348415"/>
            <a:ext cx="10829242" cy="1169551"/>
          </a:xfrm>
          <a:prstGeom prst="rect">
            <a:avLst/>
          </a:prstGeom>
          <a:noFill/>
        </p:spPr>
        <p:txBody>
          <a:bodyPr wrap="square" rtlCol="0">
            <a:spAutoFit/>
          </a:bodyPr>
          <a:lstStyle/>
          <a:p>
            <a:pPr algn="just"/>
            <a:r>
              <a:rPr lang="vi-VN" sz="3500" b="1" dirty="0">
                <a:solidFill>
                  <a:schemeClr val="accent2">
                    <a:lumMod val="50000"/>
                  </a:schemeClr>
                </a:solidFill>
                <a:latin typeface="+mj-lt"/>
                <a:ea typeface="Cambria" panose="02040503050406030204" pitchFamily="18" charset="0"/>
              </a:rPr>
              <a:t>b) Em hãy quan sát, tìm hiểu về các nhân vật trong những bức ảnh dưới đây và thực hiện các yêu cầu:</a:t>
            </a:r>
            <a:endParaRPr lang="en-SG" sz="3500" b="1" dirty="0">
              <a:solidFill>
                <a:schemeClr val="accent2">
                  <a:lumMod val="50000"/>
                </a:schemeClr>
              </a:solidFill>
              <a:latin typeface="+mj-lt"/>
              <a:ea typeface="Cambria" panose="02040503050406030204" pitchFamily="18" charset="0"/>
            </a:endParaRPr>
          </a:p>
        </p:txBody>
      </p:sp>
      <p:sp>
        <p:nvSpPr>
          <p:cNvPr id="13" name="Freeform 3"/>
          <p:cNvSpPr/>
          <p:nvPr/>
        </p:nvSpPr>
        <p:spPr>
          <a:xfrm>
            <a:off x="302121" y="1714775"/>
            <a:ext cx="11446183"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5782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F915B7-CA06-BB80-C983-F7EB5333B208}"/>
              </a:ext>
            </a:extLst>
          </p:cNvPr>
          <p:cNvSpPr txBox="1"/>
          <p:nvPr/>
        </p:nvSpPr>
        <p:spPr>
          <a:xfrm>
            <a:off x="170813" y="4388097"/>
            <a:ext cx="4150478"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Mẹ Việt Nam Anh hùng </a:t>
            </a:r>
          </a:p>
          <a:p>
            <a:pPr algn="ctr"/>
            <a:r>
              <a:rPr lang="vi-VN" sz="2200" b="1" dirty="0">
                <a:latin typeface="Cambria" panose="02040503050406030204" pitchFamily="18" charset="0"/>
                <a:ea typeface="Cambria" panose="02040503050406030204" pitchFamily="18" charset="0"/>
              </a:rPr>
              <a:t>Nguyễn Thị Thứ</a:t>
            </a:r>
            <a:endParaRPr lang="en-US" sz="2200" b="1" dirty="0">
              <a:latin typeface="Cambria" panose="02040503050406030204" pitchFamily="18" charset="0"/>
              <a:ea typeface="Cambria" panose="02040503050406030204" pitchFamily="18" charset="0"/>
            </a:endParaRPr>
          </a:p>
          <a:p>
            <a:pPr algn="ctr"/>
            <a:r>
              <a:rPr lang="vi-VN" sz="2200" b="1" dirty="0">
                <a:latin typeface="Cambria" panose="02040503050406030204" pitchFamily="18" charset="0"/>
                <a:ea typeface="Cambria" panose="02040503050406030204" pitchFamily="18" charset="0"/>
              </a:rPr>
              <a:t>(1904 – 2010)</a:t>
            </a:r>
            <a:endParaRPr lang="en-SG" sz="2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3DCEA5A-D642-587B-993E-3691C6B0A1CE}"/>
              </a:ext>
            </a:extLst>
          </p:cNvPr>
          <p:cNvSpPr txBox="1"/>
          <p:nvPr/>
        </p:nvSpPr>
        <p:spPr>
          <a:xfrm>
            <a:off x="4083375"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Giáo sư,</a:t>
            </a:r>
          </a:p>
          <a:p>
            <a:pPr algn="ctr"/>
            <a:r>
              <a:rPr lang="vi-VN" sz="2200" b="1" dirty="0">
                <a:latin typeface="Cambria" panose="02040503050406030204" pitchFamily="18" charset="0"/>
                <a:ea typeface="Cambria" panose="02040503050406030204" pitchFamily="18" charset="0"/>
              </a:rPr>
              <a:t>Nhà giáo Nhân dân</a:t>
            </a:r>
          </a:p>
          <a:p>
            <a:pPr algn="ctr"/>
            <a:r>
              <a:rPr lang="vi-VN" sz="2200" b="1" dirty="0">
                <a:latin typeface="Cambria" panose="02040503050406030204" pitchFamily="18" charset="0"/>
                <a:ea typeface="Cambria" panose="02040503050406030204" pitchFamily="18" charset="0"/>
              </a:rPr>
              <a:t>Hoàng Xuân Sính</a:t>
            </a:r>
            <a:endParaRPr lang="en-SG" sz="2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4F2D06E-7FFF-4488-C372-3CACDCC4930F}"/>
              </a:ext>
            </a:extLst>
          </p:cNvPr>
          <p:cNvSpPr txBox="1"/>
          <p:nvPr/>
        </p:nvSpPr>
        <p:spPr>
          <a:xfrm>
            <a:off x="7942031"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Bà Mai Kiều Liên</a:t>
            </a:r>
          </a:p>
          <a:p>
            <a:pPr algn="ctr"/>
            <a:r>
              <a:rPr lang="vi-VN" sz="2200" b="1" dirty="0">
                <a:latin typeface="Cambria" panose="02040503050406030204" pitchFamily="18" charset="0"/>
                <a:ea typeface="Cambria" panose="02040503050406030204" pitchFamily="18" charset="0"/>
              </a:rPr>
              <a:t>Tổng Giám đốc Công ty sữa Việt Nam Vinamilk</a:t>
            </a:r>
            <a:endParaRPr lang="en-SG" sz="2200" b="1" dirty="0">
              <a:latin typeface="Cambria" panose="02040503050406030204" pitchFamily="18" charset="0"/>
              <a:ea typeface="Cambria" panose="02040503050406030204" pitchFamily="18" charset="0"/>
            </a:endParaRPr>
          </a:p>
        </p:txBody>
      </p:sp>
      <p:sp>
        <p:nvSpPr>
          <p:cNvPr id="10" name="Freeform 2"/>
          <p:cNvSpPr/>
          <p:nvPr/>
        </p:nvSpPr>
        <p:spPr>
          <a:xfrm>
            <a:off x="464196" y="990113"/>
            <a:ext cx="11334930"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tretch>
              <a:fillRect l="-805" r="-805"/>
            </a:stretch>
          </a:blipFill>
        </p:spPr>
        <p:txBody>
          <a:bodyPr/>
          <a:lstStyle/>
          <a:p>
            <a:endParaRPr lang="en-US"/>
          </a:p>
        </p:txBody>
      </p:sp>
    </p:spTree>
    <p:extLst>
      <p:ext uri="{BB962C8B-B14F-4D97-AF65-F5344CB8AC3E}">
        <p14:creationId xmlns:p14="http://schemas.microsoft.com/office/powerpoint/2010/main" val="159749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kids sitting at a table&#10;&#10;Description automatically generated">
            <a:extLst>
              <a:ext uri="{FF2B5EF4-FFF2-40B4-BE49-F238E27FC236}">
                <a16:creationId xmlns:a16="http://schemas.microsoft.com/office/drawing/2014/main" id="{61F2D9BC-94BC-A922-9192-655A75C747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7288"/>
          <a:stretch/>
        </p:blipFill>
        <p:spPr>
          <a:xfrm>
            <a:off x="1214125" y="296169"/>
            <a:ext cx="9088010" cy="1408534"/>
          </a:xfrm>
          <a:prstGeom prst="rect">
            <a:avLst/>
          </a:prstGeom>
        </p:spPr>
      </p:pic>
      <p:sp>
        <p:nvSpPr>
          <p:cNvPr id="8" name="TextBox 7">
            <a:extLst>
              <a:ext uri="{FF2B5EF4-FFF2-40B4-BE49-F238E27FC236}">
                <a16:creationId xmlns:a16="http://schemas.microsoft.com/office/drawing/2014/main" id="{485C416B-EB79-B710-FF4E-8FBB60133011}"/>
              </a:ext>
            </a:extLst>
          </p:cNvPr>
          <p:cNvSpPr txBox="1"/>
          <p:nvPr/>
        </p:nvSpPr>
        <p:spPr>
          <a:xfrm>
            <a:off x="662470" y="2038687"/>
            <a:ext cx="5967448" cy="2246769"/>
          </a:xfrm>
          <a:prstGeom prst="rect">
            <a:avLst/>
          </a:prstGeom>
          <a:noFill/>
        </p:spPr>
        <p:txBody>
          <a:bodyPr wrap="square" rtlCol="0">
            <a:spAutoFit/>
          </a:bodyPr>
          <a:lstStyle/>
          <a:p>
            <a:pPr algn="just"/>
            <a:r>
              <a:rPr lang="vi-VN" sz="3500" b="1" dirty="0">
                <a:solidFill>
                  <a:schemeClr val="accent2">
                    <a:lumMod val="50000"/>
                  </a:schemeClr>
                </a:solidFill>
                <a:latin typeface="+mj-lt"/>
                <a:ea typeface="Cambria" panose="02040503050406030204" pitchFamily="18" charset="0"/>
              </a:rPr>
              <a:t>1.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Nêu</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đóng</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góp</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cho</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quê</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hương</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đất</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trong</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mỗi</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bức</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SG" sz="35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vi-VN" sz="3500" b="1" dirty="0">
                <a:solidFill>
                  <a:schemeClr val="accent2">
                    <a:lumMod val="50000"/>
                  </a:schemeClr>
                </a:solidFill>
                <a:latin typeface="+mj-lt"/>
                <a:ea typeface="Cambria" panose="02040503050406030204" pitchFamily="18" charset="0"/>
              </a:rPr>
              <a:t>trên.</a:t>
            </a:r>
          </a:p>
        </p:txBody>
      </p:sp>
      <p:sp>
        <p:nvSpPr>
          <p:cNvPr id="9" name="Freeform 6">
            <a:extLst>
              <a:ext uri="{FF2B5EF4-FFF2-40B4-BE49-F238E27FC236}">
                <a16:creationId xmlns:a16="http://schemas.microsoft.com/office/drawing/2014/main" id="{D30C144F-9FD1-D6D2-B24D-FFEA9625308E}"/>
              </a:ext>
            </a:extLst>
          </p:cNvPr>
          <p:cNvSpPr/>
          <p:nvPr/>
        </p:nvSpPr>
        <p:spPr>
          <a:xfrm>
            <a:off x="6629918" y="1704703"/>
            <a:ext cx="4431782" cy="3978062"/>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89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raising his hand and holding a pencil and a book&#10;&#10;Description automatically generated">
            <a:extLst>
              <a:ext uri="{FF2B5EF4-FFF2-40B4-BE49-F238E27FC236}">
                <a16:creationId xmlns:a16="http://schemas.microsoft.com/office/drawing/2014/main" id="{CE075921-3841-D42C-F4FF-E0D98FB6B1C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45868" y="579378"/>
            <a:ext cx="5900264" cy="6015956"/>
          </a:xfrm>
          <a:prstGeom prst="rect">
            <a:avLst/>
          </a:prstGeom>
        </p:spPr>
      </p:pic>
    </p:spTree>
    <p:extLst>
      <p:ext uri="{BB962C8B-B14F-4D97-AF65-F5344CB8AC3E}">
        <p14:creationId xmlns:p14="http://schemas.microsoft.com/office/powerpoint/2010/main" val="25846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2197100" y="212425"/>
            <a:ext cx="8102600" cy="509617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 r="-206256"/>
            </a:stretch>
          </a:blipFill>
        </p:spPr>
        <p:txBody>
          <a:bodyPr/>
          <a:lstStyle/>
          <a:p>
            <a:endParaRPr lang="en-US"/>
          </a:p>
        </p:txBody>
      </p:sp>
      <p:pic>
        <p:nvPicPr>
          <p:cNvPr id="2" name="Picture 1">
            <a:extLst>
              <a:ext uri="{FF2B5EF4-FFF2-40B4-BE49-F238E27FC236}">
                <a16:creationId xmlns:a16="http://schemas.microsoft.com/office/drawing/2014/main" id="{19567A7F-C9D3-1B68-8CDE-DB5D3A25205A}"/>
              </a:ext>
            </a:extLst>
          </p:cNvPr>
          <p:cNvPicPr>
            <a:picLocks noChangeAspect="1"/>
          </p:cNvPicPr>
          <p:nvPr/>
        </p:nvPicPr>
        <p:blipFill>
          <a:blip r:embed="rId3"/>
          <a:stretch>
            <a:fillRect/>
          </a:stretch>
        </p:blipFill>
        <p:spPr>
          <a:xfrm>
            <a:off x="3179845" y="5308600"/>
            <a:ext cx="5425910" cy="1097375"/>
          </a:xfrm>
          <a:prstGeom prst="rect">
            <a:avLst/>
          </a:prstGeom>
        </p:spPr>
      </p:pic>
    </p:spTree>
    <p:extLst>
      <p:ext uri="{BB962C8B-B14F-4D97-AF65-F5344CB8AC3E}">
        <p14:creationId xmlns:p14="http://schemas.microsoft.com/office/powerpoint/2010/main" val="321041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20705" y="3756040"/>
            <a:ext cx="542593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Đại tướng Võ Nguyên Giáp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(1911 – 2013)</a:t>
            </a:r>
            <a:endParaRPr kumimoji="0" lang="en-SG"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3707539-C91C-D8DC-4586-FEB53142333B}"/>
              </a:ext>
            </a:extLst>
          </p:cNvPr>
          <p:cNvSpPr txBox="1"/>
          <p:nvPr/>
        </p:nvSpPr>
        <p:spPr>
          <a:xfrm>
            <a:off x="4303960" y="790193"/>
            <a:ext cx="7413697" cy="4401205"/>
          </a:xfrm>
          <a:prstGeom prst="rect">
            <a:avLst/>
          </a:prstGeom>
          <a:noFill/>
        </p:spPr>
        <p:txBody>
          <a:bodyPr wrap="square">
            <a:spAutoFit/>
          </a:bodyPr>
          <a:lstStyle/>
          <a:p>
            <a:pPr algn="just"/>
            <a:r>
              <a:rPr lang="en-SG" sz="3500" b="1" dirty="0" err="1">
                <a:solidFill>
                  <a:schemeClr val="accent4">
                    <a:lumMod val="50000"/>
                  </a:schemeClr>
                </a:solidFill>
                <a:latin typeface="Cambria" panose="02040503050406030204" pitchFamily="18" charset="0"/>
                <a:ea typeface="Cambria" panose="02040503050406030204" pitchFamily="18" charset="0"/>
              </a:rPr>
              <a:t>Được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bình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chọn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1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10 </a:t>
            </a:r>
            <a:r>
              <a:rPr lang="en-SG" sz="3500" b="1" dirty="0" err="1">
                <a:solidFill>
                  <a:schemeClr val="accent4">
                    <a:lumMod val="50000"/>
                  </a:schemeClr>
                </a:solidFill>
                <a:latin typeface="Cambria" panose="02040503050406030204" pitchFamily="18" charset="0"/>
                <a:ea typeface="Cambria" panose="02040503050406030204" pitchFamily="18" charset="0"/>
              </a:rPr>
              <a:t>vị</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giỏi</a:t>
            </a:r>
            <a:r>
              <a:rPr lang="vi-VN" sz="3500" b="1" dirty="0">
                <a:solidFill>
                  <a:schemeClr val="accent4">
                    <a:lumMod val="50000"/>
                  </a:schemeClr>
                </a:solidFill>
                <a:latin typeface="Cambria" panose="02040503050406030204" pitchFamily="18" charset="0"/>
                <a:ea typeface="Cambria" panose="02040503050406030204" pitchFamily="18" charset="0"/>
              </a:rPr>
              <a:t> nhất</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thế</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giới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đầu</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của</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khi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mới</a:t>
            </a:r>
            <a:r>
              <a:rPr lang="en-SG" sz="3500" b="1" dirty="0">
                <a:solidFill>
                  <a:schemeClr val="accent4">
                    <a:lumMod val="50000"/>
                  </a:schemeClr>
                </a:solidFill>
                <a:latin typeface="Cambria" panose="02040503050406030204" pitchFamily="18" charset="0"/>
                <a:ea typeface="Cambria" panose="02040503050406030204" pitchFamily="18" charset="0"/>
              </a:rPr>
              <a:t> 37 </a:t>
            </a:r>
            <a:r>
              <a:rPr lang="en-SG" sz="3500" b="1" dirty="0" err="1">
                <a:solidFill>
                  <a:schemeClr val="accent4">
                    <a:lumMod val="50000"/>
                  </a:schemeClr>
                </a:solidFill>
                <a:latin typeface="Cambria" panose="02040503050406030204" pitchFamily="18" charset="0"/>
                <a:ea typeface="Cambria" panose="02040503050406030204" pitchFamily="18" charset="0"/>
              </a:rPr>
              <a:t>tuổi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lệnh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tối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cao</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quân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đội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chỉ</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huy</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thành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công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dịch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Điện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Phủ</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chức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vi-VN" sz="3500" b="1" dirty="0">
                <a:solidFill>
                  <a:schemeClr val="accent4">
                    <a:lumMod val="50000"/>
                  </a:schemeClr>
                </a:solidFill>
                <a:latin typeface="Cambria" panose="02040503050406030204" pitchFamily="18" charset="0"/>
                <a:ea typeface="Cambria" panose="02040503050406030204" pitchFamily="18" charset="0"/>
              </a:rPr>
              <a:t>dịch </a:t>
            </a:r>
            <a:r>
              <a:rPr lang="en-SG" sz="3500" b="1" dirty="0" err="1">
                <a:solidFill>
                  <a:schemeClr val="accent4">
                    <a:lumMod val="50000"/>
                  </a:schemeClr>
                </a:solidFill>
                <a:latin typeface="Cambria" panose="02040503050406030204" pitchFamily="18" charset="0"/>
                <a:ea typeface="Cambria" panose="02040503050406030204" pitchFamily="18" charset="0"/>
              </a:rPr>
              <a:t>Hồ</a:t>
            </a:r>
            <a:r>
              <a:rPr lang="en-SG" sz="3500" b="1" dirty="0">
                <a:solidFill>
                  <a:schemeClr val="accent4">
                    <a:lumMod val="50000"/>
                  </a:schemeClr>
                </a:solidFill>
                <a:latin typeface="Cambria" panose="02040503050406030204" pitchFamily="18" charset="0"/>
                <a:ea typeface="Cambria" panose="02040503050406030204" pitchFamily="18" charset="0"/>
              </a:rPr>
              <a:t> Chí Minh </a:t>
            </a:r>
            <a:r>
              <a:rPr lang="en-SG" sz="3500" b="1" dirty="0" err="1">
                <a:solidFill>
                  <a:schemeClr val="accent4">
                    <a:lumMod val="50000"/>
                  </a:schemeClr>
                </a:solidFill>
                <a:latin typeface="Cambria" panose="02040503050406030204" pitchFamily="18" charset="0"/>
                <a:ea typeface="Cambria" panose="02040503050406030204" pitchFamily="18" charset="0"/>
              </a:rPr>
              <a:t>huyền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thoại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kháng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chống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Mỹ</a:t>
            </a:r>
            <a:r>
              <a:rPr lang="en-SG" sz="3500" b="1" dirty="0">
                <a:solidFill>
                  <a:schemeClr val="accent4">
                    <a:lumMod val="50000"/>
                  </a:schemeClr>
                </a:solidFill>
                <a:latin typeface="Cambria" panose="02040503050406030204" pitchFamily="18" charset="0"/>
                <a:ea typeface="Cambria" panose="02040503050406030204" pitchFamily="18" charset="0"/>
              </a:rPr>
              <a:t>.</a:t>
            </a:r>
          </a:p>
        </p:txBody>
      </p:sp>
      <p:sp>
        <p:nvSpPr>
          <p:cNvPr id="5" name="Freeform 3"/>
          <p:cNvSpPr/>
          <p:nvPr/>
        </p:nvSpPr>
        <p:spPr>
          <a:xfrm>
            <a:off x="423543" y="441025"/>
            <a:ext cx="3737444"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 r="-206256"/>
            </a:stretch>
          </a:blipFill>
        </p:spPr>
        <p:txBody>
          <a:bodyPr/>
          <a:lstStyle/>
          <a:p>
            <a:endParaRPr lang="en-US"/>
          </a:p>
        </p:txBody>
      </p:sp>
    </p:spTree>
    <p:extLst>
      <p:ext uri="{BB962C8B-B14F-4D97-AF65-F5344CB8AC3E}">
        <p14:creationId xmlns:p14="http://schemas.microsoft.com/office/powerpoint/2010/main" val="26292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ại tướng Võ Nguyên Giáp - Đại tướng của nhân dân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600" y="139700"/>
            <a:ext cx="12192000" cy="6858000"/>
          </a:xfrm>
          <a:prstGeom prst="rect">
            <a:avLst/>
          </a:prstGeom>
        </p:spPr>
      </p:pic>
    </p:spTree>
    <p:extLst>
      <p:ext uri="{BB962C8B-B14F-4D97-AF65-F5344CB8AC3E}">
        <p14:creationId xmlns:p14="http://schemas.microsoft.com/office/powerpoint/2010/main" val="3537059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47258" y="378063"/>
            <a:ext cx="6694714" cy="5173651"/>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06977" r="-107958"/>
            </a:stretch>
          </a:blipFill>
        </p:spPr>
        <p:txBody>
          <a:bodyPr/>
          <a:lstStyle/>
          <a:p>
            <a:endParaRPr lang="en-US"/>
          </a:p>
        </p:txBody>
      </p:sp>
      <p:sp>
        <p:nvSpPr>
          <p:cNvPr id="8" name="TextBox 7">
            <a:extLst>
              <a:ext uri="{FF2B5EF4-FFF2-40B4-BE49-F238E27FC236}">
                <a16:creationId xmlns:a16="http://schemas.microsoft.com/office/drawing/2014/main" id="{908830BA-B176-7FA9-5C82-3F682B66EC02}"/>
              </a:ext>
            </a:extLst>
          </p:cNvPr>
          <p:cNvSpPr txBox="1"/>
          <p:nvPr/>
        </p:nvSpPr>
        <p:spPr>
          <a:xfrm>
            <a:off x="3118429" y="5418150"/>
            <a:ext cx="5161953" cy="1077218"/>
          </a:xfrm>
          <a:prstGeom prst="rect">
            <a:avLst/>
          </a:prstGeom>
          <a:noFill/>
        </p:spPr>
        <p:txBody>
          <a:bodyPr wrap="square" rtlCol="0">
            <a:spAutoFit/>
          </a:bodyPr>
          <a:lstStyle/>
          <a:p>
            <a:pPr algn="ctr"/>
            <a:r>
              <a:rPr lang="vi-VN" sz="3200" b="1" dirty="0">
                <a:latin typeface="+mj-lt"/>
                <a:ea typeface="Cambria" panose="02040503050406030204" pitchFamily="18" charset="0"/>
              </a:rPr>
              <a:t>Nhạc sĩ Văn Cao</a:t>
            </a:r>
          </a:p>
          <a:p>
            <a:pPr algn="ctr"/>
            <a:r>
              <a:rPr lang="vi-VN" sz="3200" b="1" dirty="0">
                <a:latin typeface="+mj-lt"/>
                <a:ea typeface="Cambria" panose="02040503050406030204" pitchFamily="18" charset="0"/>
              </a:rPr>
              <a:t>(1923 – 1995)</a:t>
            </a:r>
            <a:endParaRPr lang="en-SG" sz="3200" b="1" dirty="0">
              <a:latin typeface="+mj-lt"/>
              <a:ea typeface="Cambria" panose="02040503050406030204" pitchFamily="18" charset="0"/>
            </a:endParaRPr>
          </a:p>
        </p:txBody>
      </p:sp>
    </p:spTree>
    <p:extLst>
      <p:ext uri="{BB962C8B-B14F-4D97-AF65-F5344CB8AC3E}">
        <p14:creationId xmlns:p14="http://schemas.microsoft.com/office/powerpoint/2010/main" val="341588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48069"/>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500DB0-7CDA-54F7-D2BC-CD1F57A07AFC}"/>
              </a:ext>
            </a:extLst>
          </p:cNvPr>
          <p:cNvSpPr txBox="1"/>
          <p:nvPr/>
        </p:nvSpPr>
        <p:spPr>
          <a:xfrm>
            <a:off x="1828800" y="4324734"/>
            <a:ext cx="848360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Nhạc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sĩ</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Văn</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Cao: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Tác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giả</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của</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bài</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hát</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Tiến</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quân</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ca -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Quốc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ca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chính</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thức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của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Việt</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Nam,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một</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trong</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những</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nhạc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sĩ</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nổi</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bật</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của</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nền</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âm</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nhạc</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Việt</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Nam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thế</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a:t>
            </a:r>
            <a:r>
              <a:rPr kumimoji="0" lang="en-SG"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mn-cs"/>
              </a:rPr>
              <a:t>kỉ</a:t>
            </a:r>
            <a:r>
              <a:rPr kumimoji="0" lang="en-SG"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mn-cs"/>
              </a:rPr>
              <a:t> XX.</a:t>
            </a:r>
          </a:p>
        </p:txBody>
      </p:sp>
      <p:sp>
        <p:nvSpPr>
          <p:cNvPr id="9" name="Freeform 3"/>
          <p:cNvSpPr/>
          <p:nvPr/>
        </p:nvSpPr>
        <p:spPr>
          <a:xfrm>
            <a:off x="2768599" y="565299"/>
            <a:ext cx="7010401" cy="3587601"/>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06977" r="-1079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609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p:nvPr/>
        </p:nvSpPr>
        <p:spPr>
          <a:xfrm>
            <a:off x="1791096" y="104547"/>
            <a:ext cx="9271236" cy="4893150"/>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536" r="-217524"/>
            </a:stretch>
          </a:blipFill>
        </p:spPr>
        <p:txBody>
          <a:bodyPr/>
          <a:lstStyle/>
          <a:p>
            <a:endParaRPr lang="en-US"/>
          </a:p>
        </p:txBody>
      </p:sp>
      <p:sp>
        <p:nvSpPr>
          <p:cNvPr id="8" name="TextBox 7">
            <a:extLst>
              <a:ext uri="{FF2B5EF4-FFF2-40B4-BE49-F238E27FC236}">
                <a16:creationId xmlns:a16="http://schemas.microsoft.com/office/drawing/2014/main" id="{5FF915B7-CA06-BB80-C983-F7EB5333B208}"/>
              </a:ext>
            </a:extLst>
          </p:cNvPr>
          <p:cNvSpPr txBox="1"/>
          <p:nvPr/>
        </p:nvSpPr>
        <p:spPr>
          <a:xfrm>
            <a:off x="3421295" y="4905230"/>
            <a:ext cx="4826681" cy="1569660"/>
          </a:xfrm>
          <a:prstGeom prst="rect">
            <a:avLst/>
          </a:prstGeom>
          <a:noFill/>
        </p:spPr>
        <p:txBody>
          <a:bodyPr wrap="square" rtlCol="0">
            <a:spAutoFit/>
          </a:bodyPr>
          <a:lstStyle/>
          <a:p>
            <a:pPr algn="ctr"/>
            <a:r>
              <a:rPr lang="vi-VN" sz="3200" b="1" dirty="0">
                <a:latin typeface="+mj-lt"/>
                <a:ea typeface="Cambria" panose="02040503050406030204" pitchFamily="18" charset="0"/>
              </a:rPr>
              <a:t>Mẹ Việt Nam Anh hùng </a:t>
            </a:r>
          </a:p>
          <a:p>
            <a:pPr algn="ctr"/>
            <a:r>
              <a:rPr lang="vi-VN" sz="3200" b="1" dirty="0">
                <a:latin typeface="+mj-lt"/>
                <a:ea typeface="Cambria" panose="02040503050406030204" pitchFamily="18" charset="0"/>
              </a:rPr>
              <a:t>Nguyễn Thị Thứ</a:t>
            </a:r>
            <a:endParaRPr lang="en-US" sz="3200" b="1" dirty="0">
              <a:latin typeface="+mj-lt"/>
              <a:ea typeface="Cambria" panose="02040503050406030204" pitchFamily="18" charset="0"/>
            </a:endParaRPr>
          </a:p>
          <a:p>
            <a:pPr algn="ctr"/>
            <a:r>
              <a:rPr lang="vi-VN" sz="3200" b="1" dirty="0">
                <a:latin typeface="+mj-lt"/>
                <a:ea typeface="Cambria" panose="02040503050406030204" pitchFamily="18" charset="0"/>
              </a:rPr>
              <a:t>(1904 – 2010)</a:t>
            </a:r>
            <a:endParaRPr lang="en-SG" sz="3200" b="1" dirty="0">
              <a:latin typeface="+mj-lt"/>
              <a:ea typeface="Cambria" panose="02040503050406030204" pitchFamily="18" charset="0"/>
            </a:endParaRPr>
          </a:p>
        </p:txBody>
      </p:sp>
    </p:spTree>
    <p:extLst>
      <p:ext uri="{BB962C8B-B14F-4D97-AF65-F5344CB8AC3E}">
        <p14:creationId xmlns:p14="http://schemas.microsoft.com/office/powerpoint/2010/main" val="391635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B7BD7F-DF3B-3993-EB64-422141BC519F}"/>
              </a:ext>
            </a:extLst>
          </p:cNvPr>
          <p:cNvSpPr txBox="1"/>
          <p:nvPr/>
        </p:nvSpPr>
        <p:spPr>
          <a:xfrm>
            <a:off x="1701800" y="3620533"/>
            <a:ext cx="9118600" cy="2554545"/>
          </a:xfrm>
          <a:prstGeom prst="rect">
            <a:avLst/>
          </a:prstGeom>
          <a:noFill/>
        </p:spPr>
        <p:txBody>
          <a:bodyPr wrap="square">
            <a:spAutoFit/>
          </a:bodyPr>
          <a:lstStyle/>
          <a:p>
            <a:pPr algn="just"/>
            <a:r>
              <a:rPr lang="en-SG" sz="3200" b="1" dirty="0" err="1">
                <a:solidFill>
                  <a:schemeClr val="accent2">
                    <a:lumMod val="50000"/>
                  </a:schemeClr>
                </a:solidFill>
                <a:latin typeface="Cambria" panose="02040503050406030204" pitchFamily="18" charset="0"/>
                <a:ea typeface="Cambria" panose="02040503050406030204" pitchFamily="18" charset="0"/>
              </a:rPr>
              <a:t>Ảnh</a:t>
            </a:r>
            <a:r>
              <a:rPr lang="en-SG" sz="3200" b="1" dirty="0">
                <a:solidFill>
                  <a:schemeClr val="accent2">
                    <a:lumMod val="50000"/>
                  </a:schemeClr>
                </a:solidFill>
                <a:latin typeface="Cambria" panose="02040503050406030204" pitchFamily="18" charset="0"/>
                <a:ea typeface="Cambria" panose="02040503050406030204" pitchFamily="18" charset="0"/>
              </a:rPr>
              <a:t> 4: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Việt</a:t>
            </a:r>
            <a:r>
              <a:rPr lang="en-SG" sz="3200" b="1" dirty="0">
                <a:solidFill>
                  <a:schemeClr val="accent2">
                    <a:lumMod val="50000"/>
                  </a:schemeClr>
                </a:solidFill>
                <a:latin typeface="Cambria" panose="02040503050406030204" pitchFamily="18" charset="0"/>
                <a:ea typeface="Cambria" panose="02040503050406030204" pitchFamily="18" charset="0"/>
              </a:rPr>
              <a:t> Nam </a:t>
            </a:r>
            <a:r>
              <a:rPr lang="en-SG" sz="3200" b="1" dirty="0" err="1">
                <a:solidFill>
                  <a:schemeClr val="accent2">
                    <a:lumMod val="50000"/>
                  </a:schemeClr>
                </a:solidFill>
                <a:latin typeface="Cambria" panose="02040503050406030204" pitchFamily="18" charset="0"/>
                <a:ea typeface="Cambria" panose="02040503050406030204" pitchFamily="18" charset="0"/>
              </a:rPr>
              <a:t>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hùng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Nguyễn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Thị</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Thứ</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nhiều</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hi </a:t>
            </a:r>
            <a:r>
              <a:rPr lang="en-SG" sz="3200" b="1" dirty="0" err="1">
                <a:solidFill>
                  <a:schemeClr val="accent2">
                    <a:lumMod val="50000"/>
                  </a:schemeClr>
                </a:solidFill>
                <a:latin typeface="Cambria" panose="02040503050406030204" pitchFamily="18" charset="0"/>
                <a:ea typeface="Cambria" panose="02040503050406030204" pitchFamily="18" charset="0"/>
              </a:rPr>
              <a:t>sinh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nhất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trong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cả</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cuộc</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chiến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Pháp</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bà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vi-VN" sz="3200" b="1" dirty="0">
                <a:solidFill>
                  <a:schemeClr val="accent2">
                    <a:lumMod val="50000"/>
                  </a:schemeClr>
                </a:solidFill>
                <a:latin typeface="Cambria" panose="02040503050406030204" pitchFamily="18" charset="0"/>
                <a:ea typeface="Cambria" panose="02040503050406030204" pitchFamily="18" charset="0"/>
              </a:rPr>
              <a:t>chồ</a:t>
            </a:r>
            <a:r>
              <a:rPr lang="en-SG" sz="3200" b="1" dirty="0">
                <a:solidFill>
                  <a:schemeClr val="accent2">
                    <a:lumMod val="50000"/>
                  </a:schemeClr>
                </a:solidFill>
                <a:latin typeface="Cambria" panose="02040503050406030204" pitchFamily="18" charset="0"/>
                <a:ea typeface="Cambria" panose="02040503050406030204" pitchFamily="18" charset="0"/>
              </a:rPr>
              <a:t>ng, 9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trai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một</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rể</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2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ngoại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liệt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sĩ</a:t>
            </a:r>
            <a:r>
              <a:rPr lang="en-SG" sz="3200" b="1" dirty="0">
                <a:solidFill>
                  <a:schemeClr val="accent2">
                    <a:lumMod val="50000"/>
                  </a:schemeClr>
                </a:solidFill>
                <a:latin typeface="Cambria" panose="02040503050406030204" pitchFamily="18" charset="0"/>
                <a:ea typeface="Cambria" panose="02040503050406030204" pitchFamily="18" charset="0"/>
              </a:rPr>
              <a:t>.</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
        <p:nvSpPr>
          <p:cNvPr id="6" name="Freeform 2"/>
          <p:cNvSpPr/>
          <p:nvPr/>
        </p:nvSpPr>
        <p:spPr>
          <a:xfrm>
            <a:off x="3327400" y="222549"/>
            <a:ext cx="5092700"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536" r="-217524"/>
            </a:stretch>
          </a:blipFill>
        </p:spPr>
        <p:txBody>
          <a:bodyPr/>
          <a:lstStyle/>
          <a:p>
            <a:endParaRPr lang="en-US"/>
          </a:p>
        </p:txBody>
      </p:sp>
    </p:spTree>
    <p:extLst>
      <p:ext uri="{BB962C8B-B14F-4D97-AF65-F5344CB8AC3E}">
        <p14:creationId xmlns:p14="http://schemas.microsoft.com/office/powerpoint/2010/main" val="54262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p:nvPr/>
        </p:nvSpPr>
        <p:spPr>
          <a:xfrm>
            <a:off x="2111829" y="239259"/>
            <a:ext cx="7522028" cy="5029427"/>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07306" r="-2454"/>
            </a:stretch>
          </a:blipFill>
        </p:spPr>
        <p:txBody>
          <a:bodyPr/>
          <a:lstStyle/>
          <a:p>
            <a:endParaRPr lang="en-US"/>
          </a:p>
        </p:txBody>
      </p:sp>
      <p:sp>
        <p:nvSpPr>
          <p:cNvPr id="5" name="TextBox 4">
            <a:extLst>
              <a:ext uri="{FF2B5EF4-FFF2-40B4-BE49-F238E27FC236}">
                <a16:creationId xmlns:a16="http://schemas.microsoft.com/office/drawing/2014/main" id="{D4F2D06E-7FFF-4488-C372-3CACDCC4930F}"/>
              </a:ext>
            </a:extLst>
          </p:cNvPr>
          <p:cNvSpPr txBox="1"/>
          <p:nvPr/>
        </p:nvSpPr>
        <p:spPr>
          <a:xfrm>
            <a:off x="2982686" y="5060457"/>
            <a:ext cx="5551714"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Bà Mai Kiều Liên</a:t>
            </a:r>
          </a:p>
          <a:p>
            <a:pPr algn="ctr"/>
            <a:r>
              <a:rPr lang="vi-VN" sz="2200" b="1" dirty="0">
                <a:latin typeface="Cambria" panose="02040503050406030204" pitchFamily="18" charset="0"/>
                <a:ea typeface="Cambria" panose="02040503050406030204" pitchFamily="18" charset="0"/>
              </a:rPr>
              <a:t>Tổng Giám đốc Công ty sữa Việt Nam Vinamilk</a:t>
            </a:r>
            <a:endParaRPr lang="en-SG"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480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2D082F-ACA2-7FEB-BBBA-8DAD157E0504}"/>
              </a:ext>
            </a:extLst>
          </p:cNvPr>
          <p:cNvSpPr txBox="1"/>
          <p:nvPr/>
        </p:nvSpPr>
        <p:spPr>
          <a:xfrm>
            <a:off x="5486743" y="1854663"/>
            <a:ext cx="6134582" cy="3323987"/>
          </a:xfrm>
          <a:prstGeom prst="rect">
            <a:avLst/>
          </a:prstGeom>
          <a:noFill/>
        </p:spPr>
        <p:txBody>
          <a:bodyPr wrap="square">
            <a:spAutoFit/>
          </a:bodyPr>
          <a:lstStyle/>
          <a:p>
            <a:pPr algn="just"/>
            <a:r>
              <a:rPr lang="en-SG" sz="3000" b="1" dirty="0" err="1">
                <a:latin typeface="Cambria" panose="02040503050406030204" pitchFamily="18" charset="0"/>
                <a:ea typeface="Cambria" panose="02040503050406030204" pitchFamily="18" charset="0"/>
              </a:rPr>
              <a:t>Ảnh</a:t>
            </a:r>
            <a:r>
              <a:rPr lang="en-SG" sz="3000" b="1" dirty="0">
                <a:latin typeface="Cambria" panose="02040503050406030204" pitchFamily="18" charset="0"/>
                <a:ea typeface="Cambria" panose="02040503050406030204" pitchFamily="18" charset="0"/>
              </a:rPr>
              <a:t> 6: </a:t>
            </a:r>
            <a:r>
              <a:rPr lang="en-SG" sz="3000" b="1" dirty="0" err="1">
                <a:latin typeface="Cambria" panose="02040503050406030204" pitchFamily="18" charset="0"/>
                <a:ea typeface="Cambria" panose="02040503050406030204" pitchFamily="18" charset="0"/>
              </a:rPr>
              <a:t>Bà</a:t>
            </a:r>
            <a:r>
              <a:rPr lang="en-SG" sz="3000" b="1" dirty="0">
                <a:latin typeface="Cambria" panose="02040503050406030204" pitchFamily="18" charset="0"/>
                <a:ea typeface="Cambria" panose="02040503050406030204" pitchFamily="18" charset="0"/>
              </a:rPr>
              <a:t> Mai </a:t>
            </a:r>
            <a:r>
              <a:rPr lang="en-SG" sz="3000" b="1" dirty="0" err="1">
                <a:latin typeface="Cambria" panose="02040503050406030204" pitchFamily="18" charset="0"/>
                <a:ea typeface="Cambria" panose="02040503050406030204" pitchFamily="18" charset="0"/>
              </a:rPr>
              <a:t>Kiều</a:t>
            </a:r>
            <a:r>
              <a:rPr lang="en-SG" sz="3000" b="1" dirty="0">
                <a:latin typeface="Cambria" panose="02040503050406030204" pitchFamily="18" charset="0"/>
                <a:ea typeface="Cambria" panose="02040503050406030204" pitchFamily="18" charset="0"/>
              </a:rPr>
              <a:t> Liên – </a:t>
            </a:r>
            <a:r>
              <a:rPr lang="en-SG" sz="3000" b="1" dirty="0" err="1">
                <a:latin typeface="Cambria" panose="02040503050406030204" pitchFamily="18" charset="0"/>
                <a:ea typeface="Cambria" panose="02040503050406030204" pitchFamily="18" charset="0"/>
              </a:rPr>
              <a:t>Tổng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Giám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đốc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công</a:t>
            </a:r>
            <a:r>
              <a:rPr lang="en-SG" sz="3000" b="1" dirty="0">
                <a:latin typeface="Cambria" panose="02040503050406030204" pitchFamily="18" charset="0"/>
                <a:ea typeface="Cambria" panose="02040503050406030204" pitchFamily="18" charset="0"/>
              </a:rPr>
              <a:t> ty </a:t>
            </a:r>
            <a:r>
              <a:rPr lang="en-SG" sz="3000" b="1" dirty="0" err="1">
                <a:latin typeface="Cambria" panose="02040503050406030204" pitchFamily="18" charset="0"/>
                <a:ea typeface="Cambria" panose="02040503050406030204" pitchFamily="18" charset="0"/>
              </a:rPr>
              <a:t>sữa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Việt</a:t>
            </a:r>
            <a:r>
              <a:rPr lang="en-SG" sz="3000" b="1" dirty="0">
                <a:latin typeface="Cambria" panose="02040503050406030204" pitchFamily="18" charset="0"/>
                <a:ea typeface="Cambria" panose="02040503050406030204" pitchFamily="18" charset="0"/>
              </a:rPr>
              <a:t> Nam </a:t>
            </a:r>
            <a:r>
              <a:rPr lang="en-SG" sz="3000" b="1" dirty="0" err="1">
                <a:latin typeface="Cambria" panose="02040503050406030204" pitchFamily="18" charset="0"/>
                <a:ea typeface="Cambria" panose="02040503050406030204" pitchFamily="18" charset="0"/>
              </a:rPr>
              <a:t>Vinamilk</a:t>
            </a:r>
            <a:r>
              <a:rPr lang="en-SG" sz="3000" b="1" dirty="0">
                <a:latin typeface="Cambria" panose="02040503050406030204" pitchFamily="18" charset="0"/>
                <a:ea typeface="Cambria" panose="02040503050406030204" pitchFamily="18" charset="0"/>
              </a:rPr>
              <a:t>, Anh </a:t>
            </a:r>
            <a:r>
              <a:rPr lang="en-SG" sz="3000" b="1" dirty="0" err="1">
                <a:latin typeface="Cambria" panose="02040503050406030204" pitchFamily="18" charset="0"/>
                <a:ea typeface="Cambria" panose="02040503050406030204" pitchFamily="18" charset="0"/>
              </a:rPr>
              <a:t>hùng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lao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động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kì</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đổi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mới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một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trong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những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nữ</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doanh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nhân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quyền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lực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nhất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châu</a:t>
            </a:r>
            <a:r>
              <a:rPr lang="en-SG" sz="3000" b="1" dirty="0">
                <a:latin typeface="Cambria" panose="02040503050406030204" pitchFamily="18" charset="0"/>
                <a:ea typeface="Cambria" panose="02040503050406030204" pitchFamily="18" charset="0"/>
              </a:rPr>
              <a:t> Á, </a:t>
            </a:r>
            <a:r>
              <a:rPr lang="en-SG" sz="3000" b="1" dirty="0" err="1">
                <a:latin typeface="Cambria" panose="02040503050406030204" pitchFamily="18" charset="0"/>
                <a:ea typeface="Cambria" panose="02040503050406030204" pitchFamily="18" charset="0"/>
              </a:rPr>
              <a:t>có</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đóng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góp</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nổi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bật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nền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kinh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Việt</a:t>
            </a:r>
            <a:r>
              <a:rPr lang="en-SG" sz="3000" b="1" dirty="0">
                <a:latin typeface="Cambria" panose="02040503050406030204" pitchFamily="18" charset="0"/>
                <a:ea typeface="Cambria" panose="02040503050406030204" pitchFamily="18" charset="0"/>
              </a:rPr>
              <a:t> Nam </a:t>
            </a:r>
            <a:r>
              <a:rPr lang="en-SG" sz="3000" b="1" dirty="0" err="1">
                <a:latin typeface="Cambria" panose="02040503050406030204" pitchFamily="18" charset="0"/>
                <a:ea typeface="Cambria" panose="02040503050406030204" pitchFamily="18" charset="0"/>
              </a:rPr>
              <a:t>và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vực</a:t>
            </a:r>
            <a:r>
              <a:rPr lang="en-SG" sz="3000" b="1" dirty="0">
                <a:latin typeface="Cambria" panose="02040503050406030204" pitchFamily="18" charset="0"/>
                <a:ea typeface="Cambria" panose="02040503050406030204" pitchFamily="18" charset="0"/>
              </a:rPr>
              <a:t>.</a:t>
            </a:r>
          </a:p>
        </p:txBody>
      </p:sp>
      <p:sp>
        <p:nvSpPr>
          <p:cNvPr id="6" name="Freeform 2"/>
          <p:cNvSpPr/>
          <p:nvPr/>
        </p:nvSpPr>
        <p:spPr>
          <a:xfrm>
            <a:off x="532776" y="1425802"/>
            <a:ext cx="4953967" cy="4181711"/>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07306" r="-2454"/>
            </a:stretch>
          </a:blipFill>
        </p:spPr>
        <p:txBody>
          <a:bodyPr/>
          <a:lstStyle/>
          <a:p>
            <a:endParaRPr lang="en-US"/>
          </a:p>
        </p:txBody>
      </p:sp>
    </p:spTree>
    <p:extLst>
      <p:ext uri="{BB962C8B-B14F-4D97-AF65-F5344CB8AC3E}">
        <p14:creationId xmlns:p14="http://schemas.microsoft.com/office/powerpoint/2010/main" val="203844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a:off x="2266950" y="215573"/>
            <a:ext cx="7658100" cy="5142468"/>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104647" r="-108263"/>
            </a:stretch>
          </a:blipFill>
        </p:spPr>
        <p:txBody>
          <a:bodyPr/>
          <a:lstStyle/>
          <a:p>
            <a:endParaRPr lang="en-US"/>
          </a:p>
        </p:txBody>
      </p:sp>
      <p:sp>
        <p:nvSpPr>
          <p:cNvPr id="8" name="TextBox 7">
            <a:extLst>
              <a:ext uri="{FF2B5EF4-FFF2-40B4-BE49-F238E27FC236}">
                <a16:creationId xmlns:a16="http://schemas.microsoft.com/office/drawing/2014/main" id="{F3DCEA5A-D642-587B-993E-3691C6B0A1CE}"/>
              </a:ext>
            </a:extLst>
          </p:cNvPr>
          <p:cNvSpPr txBox="1"/>
          <p:nvPr/>
        </p:nvSpPr>
        <p:spPr>
          <a:xfrm>
            <a:off x="2717800" y="5091341"/>
            <a:ext cx="5575300" cy="1384995"/>
          </a:xfrm>
          <a:prstGeom prst="rect">
            <a:avLst/>
          </a:prstGeom>
          <a:noFill/>
        </p:spPr>
        <p:txBody>
          <a:bodyPr wrap="square" rtlCol="0">
            <a:spAutoFit/>
          </a:bodyPr>
          <a:lstStyle/>
          <a:p>
            <a:pPr algn="ctr"/>
            <a:r>
              <a:rPr lang="vi-VN" sz="2800" b="1" dirty="0">
                <a:latin typeface="+mj-lt"/>
                <a:ea typeface="Cambria" panose="02040503050406030204" pitchFamily="18" charset="0"/>
              </a:rPr>
              <a:t>Giáo sư,</a:t>
            </a:r>
          </a:p>
          <a:p>
            <a:pPr algn="ctr"/>
            <a:r>
              <a:rPr lang="vi-VN" sz="2800" b="1" dirty="0">
                <a:latin typeface="+mj-lt"/>
                <a:ea typeface="Cambria" panose="02040503050406030204" pitchFamily="18" charset="0"/>
              </a:rPr>
              <a:t>Nhà giáo Nhân dân</a:t>
            </a:r>
          </a:p>
          <a:p>
            <a:pPr algn="ctr"/>
            <a:r>
              <a:rPr lang="vi-VN" sz="2800" b="1" dirty="0">
                <a:latin typeface="+mj-lt"/>
                <a:ea typeface="Cambria" panose="02040503050406030204" pitchFamily="18" charset="0"/>
              </a:rPr>
              <a:t>Hoàng Xuân Sính</a:t>
            </a:r>
            <a:endParaRPr lang="en-SG" sz="2800" b="1" dirty="0">
              <a:latin typeface="+mj-lt"/>
              <a:ea typeface="Cambria" panose="02040503050406030204" pitchFamily="18" charset="0"/>
            </a:endParaRPr>
          </a:p>
        </p:txBody>
      </p:sp>
    </p:spTree>
    <p:extLst>
      <p:ext uri="{BB962C8B-B14F-4D97-AF65-F5344CB8AC3E}">
        <p14:creationId xmlns:p14="http://schemas.microsoft.com/office/powerpoint/2010/main" val="349541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4E22C1B-A714-887D-838C-3D32B55E4D08}"/>
              </a:ext>
            </a:extLst>
          </p:cNvPr>
          <p:cNvSpPr txBox="1"/>
          <p:nvPr/>
        </p:nvSpPr>
        <p:spPr>
          <a:xfrm>
            <a:off x="1746249" y="4124290"/>
            <a:ext cx="9194799" cy="23391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Ảnh</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5: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Hoàng Xuân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Sính</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Toán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Việt</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Nam,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đóng</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góp</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trọng</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vực</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dục</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nghiên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cứu</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khoa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Toán</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2"/>
          <p:cNvSpPr/>
          <p:nvPr/>
        </p:nvSpPr>
        <p:spPr>
          <a:xfrm>
            <a:off x="2882900" y="394608"/>
            <a:ext cx="6413500" cy="3729682"/>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104647" r="-1082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75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45595E-7ED3-E6A2-5F17-1A2611901CF6}"/>
              </a:ext>
            </a:extLst>
          </p:cNvPr>
          <p:cNvSpPr txBox="1"/>
          <p:nvPr/>
        </p:nvSpPr>
        <p:spPr>
          <a:xfrm>
            <a:off x="3612994" y="5609368"/>
            <a:ext cx="51619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Cambria" panose="02040503050406030204" pitchFamily="18" charset="0"/>
                <a:cs typeface="+mn-cs"/>
              </a:rPr>
              <a:t>Bác sĩ Tôn Thất Tùng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Cambria" panose="02040503050406030204" pitchFamily="18" charset="0"/>
                <a:cs typeface="+mn-cs"/>
              </a:rPr>
              <a:t>(1912 – 1982)</a:t>
            </a:r>
            <a:endParaRPr kumimoji="0" lang="en-SG" sz="3200" b="1" i="0" u="none" strike="noStrike" kern="1200" cap="none" spc="0" normalizeH="0" baseline="0" noProof="0" dirty="0">
              <a:ln>
                <a:noFill/>
              </a:ln>
              <a:solidFill>
                <a:srgbClr val="0070C0"/>
              </a:solidFill>
              <a:effectLst/>
              <a:uLnTx/>
              <a:uFillTx/>
              <a:latin typeface="+mj-lt"/>
              <a:ea typeface="Cambria" panose="02040503050406030204" pitchFamily="18" charset="0"/>
              <a:cs typeface="+mn-cs"/>
            </a:endParaRPr>
          </a:p>
        </p:txBody>
      </p:sp>
      <p:sp>
        <p:nvSpPr>
          <p:cNvPr id="10" name="Freeform 3"/>
          <p:cNvSpPr/>
          <p:nvPr/>
        </p:nvSpPr>
        <p:spPr>
          <a:xfrm>
            <a:off x="1643743" y="196779"/>
            <a:ext cx="9100457" cy="5494781"/>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210410" t="-1" r="-2532" b="-1615"/>
            </a:stretch>
          </a:blipFill>
        </p:spPr>
        <p:txBody>
          <a:bodyPr/>
          <a:lstStyle/>
          <a:p>
            <a:endParaRPr lang="en-US"/>
          </a:p>
        </p:txBody>
      </p:sp>
    </p:spTree>
    <p:extLst>
      <p:ext uri="{BB962C8B-B14F-4D97-AF65-F5344CB8AC3E}">
        <p14:creationId xmlns:p14="http://schemas.microsoft.com/office/powerpoint/2010/main" val="3824958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45595E-7ED3-E6A2-5F17-1A2611901CF6}"/>
              </a:ext>
            </a:extLst>
          </p:cNvPr>
          <p:cNvSpPr txBox="1"/>
          <p:nvPr/>
        </p:nvSpPr>
        <p:spPr>
          <a:xfrm>
            <a:off x="203201" y="4985366"/>
            <a:ext cx="5161953"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Bác sĩ Tôn Thất Tùng </a:t>
            </a:r>
          </a:p>
          <a:p>
            <a:pPr algn="ctr"/>
            <a:r>
              <a:rPr lang="vi-VN" sz="2200" b="1" dirty="0">
                <a:solidFill>
                  <a:srgbClr val="002060"/>
                </a:solidFill>
                <a:latin typeface="Cambria" panose="02040503050406030204" pitchFamily="18" charset="0"/>
                <a:ea typeface="Cambria" panose="02040503050406030204" pitchFamily="18" charset="0"/>
              </a:rPr>
              <a:t>(1912 – 1982)</a:t>
            </a:r>
            <a:endParaRPr lang="en-SG" sz="2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6E0D9C-DA09-3649-921B-710A883559F9}"/>
              </a:ext>
            </a:extLst>
          </p:cNvPr>
          <p:cNvSpPr txBox="1"/>
          <p:nvPr/>
        </p:nvSpPr>
        <p:spPr>
          <a:xfrm>
            <a:off x="5930900" y="322551"/>
            <a:ext cx="5410200" cy="4662815"/>
          </a:xfrm>
          <a:prstGeom prst="rect">
            <a:avLst/>
          </a:prstGeom>
          <a:noFill/>
        </p:spPr>
        <p:txBody>
          <a:bodyPr wrap="square">
            <a:spAutoFit/>
          </a:bodyPr>
          <a:lstStyle/>
          <a:p>
            <a:pPr algn="just"/>
            <a:r>
              <a:rPr lang="en-SG" sz="2700" b="1" dirty="0" err="1">
                <a:solidFill>
                  <a:srgbClr val="002060"/>
                </a:solidFill>
                <a:latin typeface="Cambria" panose="02040503050406030204" pitchFamily="18" charset="0"/>
                <a:ea typeface="Cambria" panose="02040503050406030204" pitchFamily="18" charset="0"/>
              </a:rPr>
              <a:t>Bác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sĩ</a:t>
            </a:r>
            <a:r>
              <a:rPr lang="en-SG" sz="2700" b="1" dirty="0">
                <a:solidFill>
                  <a:srgbClr val="002060"/>
                </a:solidFill>
                <a:latin typeface="Cambria" panose="02040503050406030204" pitchFamily="18" charset="0"/>
                <a:ea typeface="Cambria" panose="02040503050406030204" pitchFamily="18" charset="0"/>
              </a:rPr>
              <a:t> Tôn </a:t>
            </a:r>
            <a:r>
              <a:rPr lang="en-SG" sz="2700" b="1" dirty="0" err="1">
                <a:solidFill>
                  <a:srgbClr val="002060"/>
                </a:solidFill>
                <a:latin typeface="Cambria" panose="02040503050406030204" pitchFamily="18" charset="0"/>
                <a:ea typeface="Cambria" panose="02040503050406030204" pitchFamily="18" charset="0"/>
              </a:rPr>
              <a:t>Thất</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Tùng</a:t>
            </a:r>
            <a:r>
              <a:rPr lang="en-SG"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B</a:t>
            </a:r>
            <a:r>
              <a:rPr lang="en-SG" sz="2700" b="1" dirty="0" err="1">
                <a:solidFill>
                  <a:srgbClr val="002060"/>
                </a:solidFill>
                <a:latin typeface="Cambria" panose="02040503050406030204" pitchFamily="18" charset="0"/>
                <a:ea typeface="Cambria" panose="02040503050406030204" pitchFamily="18" charset="0"/>
              </a:rPr>
              <a:t>ác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sĩ</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phẫu</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thuật</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nổi</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danh</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trong</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lĩnh</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vực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nghiên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cứu</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về</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gan</a:t>
            </a:r>
            <a:r>
              <a:rPr lang="en-SG" sz="2700" b="1" dirty="0">
                <a:solidFill>
                  <a:srgbClr val="002060"/>
                </a:solidFill>
                <a:latin typeface="Cambria" panose="02040503050406030204" pitchFamily="18" charset="0"/>
                <a:ea typeface="Cambria" panose="02040503050406030204" pitchFamily="18" charset="0"/>
              </a:rPr>
              <a:t>; say </a:t>
            </a:r>
            <a:r>
              <a:rPr lang="en-SG" sz="2700" b="1" dirty="0" err="1">
                <a:solidFill>
                  <a:srgbClr val="002060"/>
                </a:solidFill>
                <a:latin typeface="Cambria" panose="02040503050406030204" pitchFamily="18" charset="0"/>
                <a:ea typeface="Cambria" panose="02040503050406030204" pitchFamily="18" charset="0"/>
              </a:rPr>
              <a:t>mê</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nghiên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cứu</a:t>
            </a:r>
            <a:r>
              <a:rPr lang="en-SG" sz="2700" b="1" dirty="0">
                <a:solidFill>
                  <a:srgbClr val="002060"/>
                </a:solidFill>
                <a:latin typeface="Cambria" panose="02040503050406030204" pitchFamily="18" charset="0"/>
                <a:ea typeface="Cambria" panose="02040503050406030204" pitchFamily="18" charset="0"/>
              </a:rPr>
              <a:t> khoa </a:t>
            </a:r>
            <a:r>
              <a:rPr lang="en-SG" sz="2700" b="1" dirty="0" err="1">
                <a:solidFill>
                  <a:srgbClr val="002060"/>
                </a:solidFill>
                <a:latin typeface="Cambria" panose="02040503050406030204" pitchFamily="18" charset="0"/>
                <a:ea typeface="Cambria" panose="02040503050406030204" pitchFamily="18" charset="0"/>
              </a:rPr>
              <a:t>học</a:t>
            </a:r>
            <a:r>
              <a:rPr lang="en-SG" sz="2700" b="1" dirty="0">
                <a:solidFill>
                  <a:srgbClr val="002060"/>
                </a:solidFill>
                <a:latin typeface="Cambria" panose="02040503050406030204" pitchFamily="18" charset="0"/>
                <a:ea typeface="Cambria" panose="02040503050406030204" pitchFamily="18" charset="0"/>
              </a:rPr>
              <a:t> y </a:t>
            </a:r>
            <a:r>
              <a:rPr lang="en-SG" sz="2700" b="1" dirty="0" err="1">
                <a:solidFill>
                  <a:srgbClr val="002060"/>
                </a:solidFill>
                <a:latin typeface="Cambria" panose="02040503050406030204" pitchFamily="18" charset="0"/>
                <a:ea typeface="Cambria" panose="02040503050406030204" pitchFamily="18" charset="0"/>
              </a:rPr>
              <a:t>học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với</a:t>
            </a:r>
            <a:r>
              <a:rPr lang="en-SG" sz="2700" b="1" dirty="0">
                <a:solidFill>
                  <a:srgbClr val="002060"/>
                </a:solidFill>
                <a:latin typeface="Cambria" panose="02040503050406030204" pitchFamily="18" charset="0"/>
                <a:ea typeface="Cambria" panose="02040503050406030204" pitchFamily="18" charset="0"/>
              </a:rPr>
              <a:t> mong </a:t>
            </a:r>
            <a:r>
              <a:rPr lang="en-SG" sz="2700" b="1" dirty="0" err="1">
                <a:solidFill>
                  <a:srgbClr val="002060"/>
                </a:solidFill>
                <a:latin typeface="Cambria" panose="02040503050406030204" pitchFamily="18" charset="0"/>
                <a:ea typeface="Cambria" panose="02040503050406030204" pitchFamily="18" charset="0"/>
              </a:rPr>
              <a:t>muốn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đưa</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nền</a:t>
            </a:r>
            <a:r>
              <a:rPr lang="en-SG" sz="2700" b="1" dirty="0">
                <a:solidFill>
                  <a:srgbClr val="002060"/>
                </a:solidFill>
                <a:latin typeface="Cambria" panose="02040503050406030204" pitchFamily="18" charset="0"/>
                <a:ea typeface="Cambria" panose="02040503050406030204" pitchFamily="18" charset="0"/>
              </a:rPr>
              <a:t> y </a:t>
            </a:r>
            <a:r>
              <a:rPr lang="en-SG" sz="2700" b="1" dirty="0" err="1">
                <a:solidFill>
                  <a:srgbClr val="002060"/>
                </a:solidFill>
                <a:latin typeface="Cambria" panose="02040503050406030204" pitchFamily="18" charset="0"/>
                <a:ea typeface="Cambria" panose="02040503050406030204" pitchFamily="18" charset="0"/>
              </a:rPr>
              <a:t>học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Việt</a:t>
            </a:r>
            <a:r>
              <a:rPr lang="en-SG" sz="2700" b="1" dirty="0">
                <a:solidFill>
                  <a:srgbClr val="002060"/>
                </a:solidFill>
                <a:latin typeface="Cambria" panose="02040503050406030204" pitchFamily="18" charset="0"/>
                <a:ea typeface="Cambria" panose="02040503050406030204" pitchFamily="18" charset="0"/>
              </a:rPr>
              <a:t> Nam </a:t>
            </a:r>
            <a:r>
              <a:rPr lang="en-SG" sz="2700" b="1" dirty="0" err="1">
                <a:solidFill>
                  <a:srgbClr val="002060"/>
                </a:solidFill>
                <a:latin typeface="Cambria" panose="02040503050406030204" pitchFamily="18" charset="0"/>
                <a:ea typeface="Cambria" panose="02040503050406030204" pitchFamily="18" charset="0"/>
              </a:rPr>
              <a:t>sánh</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ngang</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với</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các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nước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trên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thế</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giới</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tham</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gia</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tổ</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chức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điều</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trị</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phát</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triển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ngành</a:t>
            </a:r>
            <a:r>
              <a:rPr lang="en-SG" sz="2700" b="1" dirty="0">
                <a:solidFill>
                  <a:srgbClr val="002060"/>
                </a:solidFill>
                <a:latin typeface="Cambria" panose="02040503050406030204" pitchFamily="18" charset="0"/>
                <a:ea typeface="Cambria" panose="02040503050406030204" pitchFamily="18" charset="0"/>
              </a:rPr>
              <a:t> Y </a:t>
            </a:r>
            <a:r>
              <a:rPr lang="en-SG" sz="2700" b="1" dirty="0" err="1">
                <a:solidFill>
                  <a:srgbClr val="002060"/>
                </a:solidFill>
                <a:latin typeface="Cambria" panose="02040503050406030204" pitchFamily="18" charset="0"/>
                <a:ea typeface="Cambria" panose="02040503050406030204" pitchFamily="18" charset="0"/>
              </a:rPr>
              <a:t>tế</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đồng</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thời</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với</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nghiên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cứu</a:t>
            </a:r>
            <a:r>
              <a:rPr lang="en-SG" sz="2700" b="1" dirty="0">
                <a:solidFill>
                  <a:srgbClr val="002060"/>
                </a:solidFill>
                <a:latin typeface="Cambria" panose="02040503050406030204" pitchFamily="18" charset="0"/>
                <a:ea typeface="Cambria" panose="02040503050406030204" pitchFamily="18" charset="0"/>
              </a:rPr>
              <a:t> khoa </a:t>
            </a:r>
            <a:r>
              <a:rPr lang="en-SG" sz="2700" b="1" dirty="0" err="1">
                <a:solidFill>
                  <a:srgbClr val="002060"/>
                </a:solidFill>
                <a:latin typeface="Cambria" panose="02040503050406030204" pitchFamily="18" charset="0"/>
                <a:ea typeface="Cambria" panose="02040503050406030204" pitchFamily="18" charset="0"/>
              </a:rPr>
              <a:t>học</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đào</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tạo</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sinh</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viên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xây</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dựng</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nền</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tảng</a:t>
            </a:r>
            <a:r>
              <a:rPr lang="en-SG" sz="2700" b="1" dirty="0">
                <a:solidFill>
                  <a:srgbClr val="002060"/>
                </a:solidFill>
                <a:latin typeface="Cambria" panose="02040503050406030204" pitchFamily="18" charset="0"/>
                <a:ea typeface="Cambria" panose="02040503050406030204" pitchFamily="18" charset="0"/>
              </a:rPr>
              <a:t> </a:t>
            </a:r>
            <a:r>
              <a:rPr lang="en-SG" sz="2700" b="1" dirty="0" err="1">
                <a:solidFill>
                  <a:srgbClr val="002060"/>
                </a:solidFill>
                <a:latin typeface="Cambria" panose="02040503050406030204" pitchFamily="18" charset="0"/>
                <a:ea typeface="Cambria" panose="02040503050406030204" pitchFamily="18" charset="0"/>
              </a:rPr>
              <a:t>trường</a:t>
            </a:r>
            <a:r>
              <a:rPr lang="en-SG" sz="2700" b="1" dirty="0">
                <a:solidFill>
                  <a:srgbClr val="002060"/>
                </a:solidFill>
                <a:latin typeface="Cambria" panose="02040503050406030204" pitchFamily="18" charset="0"/>
                <a:ea typeface="Cambria" panose="02040503050406030204" pitchFamily="18" charset="0"/>
              </a:rPr>
              <a:t> Y </a:t>
            </a:r>
            <a:r>
              <a:rPr lang="en-SG" sz="2700" b="1" dirty="0" err="1">
                <a:solidFill>
                  <a:srgbClr val="002060"/>
                </a:solidFill>
                <a:latin typeface="Cambria" panose="02040503050406030204" pitchFamily="18" charset="0"/>
                <a:ea typeface="Cambria" panose="02040503050406030204" pitchFamily="18" charset="0"/>
              </a:rPr>
              <a:t>Việt</a:t>
            </a:r>
            <a:r>
              <a:rPr lang="en-SG" sz="2700" b="1" dirty="0">
                <a:solidFill>
                  <a:srgbClr val="002060"/>
                </a:solidFill>
                <a:latin typeface="Cambria" panose="02040503050406030204" pitchFamily="18" charset="0"/>
                <a:ea typeface="Cambria" panose="02040503050406030204" pitchFamily="18" charset="0"/>
              </a:rPr>
              <a:t> Nam.</a:t>
            </a:r>
          </a:p>
        </p:txBody>
      </p:sp>
      <p:sp>
        <p:nvSpPr>
          <p:cNvPr id="10" name="Freeform 3"/>
          <p:cNvSpPr/>
          <p:nvPr/>
        </p:nvSpPr>
        <p:spPr>
          <a:xfrm>
            <a:off x="368300" y="254000"/>
            <a:ext cx="5410200" cy="4662814"/>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210410" t="-1" r="-2532" b="-1615"/>
            </a:stretch>
          </a:blipFill>
        </p:spPr>
        <p:txBody>
          <a:bodyPr/>
          <a:lstStyle/>
          <a:p>
            <a:endParaRPr lang="en-US"/>
          </a:p>
        </p:txBody>
      </p:sp>
    </p:spTree>
    <p:extLst>
      <p:ext uri="{BB962C8B-B14F-4D97-AF65-F5344CB8AC3E}">
        <p14:creationId xmlns:p14="http://schemas.microsoft.com/office/powerpoint/2010/main" val="390334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93D9E-2C67-6B63-EB71-47E0CB5F409E}"/>
              </a:ext>
            </a:extLst>
          </p:cNvPr>
          <p:cNvSpPr txBox="1"/>
          <p:nvPr/>
        </p:nvSpPr>
        <p:spPr>
          <a:xfrm>
            <a:off x="578890" y="719074"/>
            <a:ext cx="6138114"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Hãy</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kể</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thêm</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tên</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và</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đóng</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góp</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những</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có</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công</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với</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quê</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hương</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đất</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nước</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lĩnh</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vực</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kinh</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tế</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chính</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trị</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văn</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hoá</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khoa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học</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giáo</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dục</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mà</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em</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biết</a:t>
            </a:r>
            <a:r>
              <a:rPr kumimoji="0" lang="en-SG"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p>
        </p:txBody>
      </p:sp>
      <p:pic>
        <p:nvPicPr>
          <p:cNvPr id="7" name="Picture 6" descr="A group of kids sitting at a table&#10;&#10;Description automatically generated">
            <a:extLst>
              <a:ext uri="{FF2B5EF4-FFF2-40B4-BE49-F238E27FC236}">
                <a16:creationId xmlns:a16="http://schemas.microsoft.com/office/drawing/2014/main" id="{61F2D9BC-94BC-A922-9192-655A75C747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7288"/>
          <a:stretch/>
        </p:blipFill>
        <p:spPr>
          <a:xfrm>
            <a:off x="3433343" y="5607908"/>
            <a:ext cx="9088010" cy="1408534"/>
          </a:xfrm>
          <a:prstGeom prst="rect">
            <a:avLst/>
          </a:prstGeom>
        </p:spPr>
      </p:pic>
      <p:sp>
        <p:nvSpPr>
          <p:cNvPr id="9" name="Freeform 6">
            <a:extLst>
              <a:ext uri="{FF2B5EF4-FFF2-40B4-BE49-F238E27FC236}">
                <a16:creationId xmlns:a16="http://schemas.microsoft.com/office/drawing/2014/main" id="{D30C144F-9FD1-D6D2-B24D-FFEA9625308E}"/>
              </a:ext>
            </a:extLst>
          </p:cNvPr>
          <p:cNvSpPr/>
          <p:nvPr/>
        </p:nvSpPr>
        <p:spPr>
          <a:xfrm>
            <a:off x="6629918" y="1715928"/>
            <a:ext cx="4431782" cy="3978062"/>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7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ết Ơn Chị Võ Thị Sáu - Hải Yến [MV Full HD]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8383" y="1"/>
            <a:ext cx="1042946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423B7-43B7-7EA7-9D2B-7C8A7499CC32}"/>
              </a:ext>
            </a:extLst>
          </p:cNvPr>
          <p:cNvPicPr>
            <a:picLocks noChangeAspect="1"/>
          </p:cNvPicPr>
          <p:nvPr/>
        </p:nvPicPr>
        <p:blipFill>
          <a:blip r:embed="rId2"/>
          <a:stretch>
            <a:fillRect/>
          </a:stretch>
        </p:blipFill>
        <p:spPr>
          <a:xfrm>
            <a:off x="1978027" y="228313"/>
            <a:ext cx="6409879" cy="2794247"/>
          </a:xfrm>
          <a:prstGeom prst="rect">
            <a:avLst/>
          </a:prstGeom>
        </p:spPr>
      </p:pic>
      <p:pic>
        <p:nvPicPr>
          <p:cNvPr id="6" name="Picture 5" descr="A cartoon of a child and child holding a flag&#10;&#10;Description automatically generated">
            <a:extLst>
              <a:ext uri="{FF2B5EF4-FFF2-40B4-BE49-F238E27FC236}">
                <a16:creationId xmlns:a16="http://schemas.microsoft.com/office/drawing/2014/main" id="{13414AC2-5C60-534D-4A1B-061CBBF458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8082300" y="2581349"/>
            <a:ext cx="4448539" cy="42766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Rectangle: Rounded Corners 5">
            <a:extLst>
              <a:ext uri="{FF2B5EF4-FFF2-40B4-BE49-F238E27FC236}">
                <a16:creationId xmlns:a16="http://schemas.microsoft.com/office/drawing/2014/main" id="{B03B7134-B6B2-E24B-4E7F-CD1B2720F404}"/>
              </a:ext>
            </a:extLst>
          </p:cNvPr>
          <p:cNvSpPr/>
          <p:nvPr/>
        </p:nvSpPr>
        <p:spPr>
          <a:xfrm>
            <a:off x="393539" y="2777924"/>
            <a:ext cx="7879475" cy="3391383"/>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000" b="1" i="1" u="sng" dirty="0">
                <a:solidFill>
                  <a:srgbClr val="002060"/>
                </a:solidFill>
                <a:latin typeface="Cambria" panose="02040503050406030204" pitchFamily="18" charset="0"/>
                <a:ea typeface="Cambria" panose="02040503050406030204" pitchFamily="18" charset="0"/>
              </a:rPr>
              <a:t>Luật chơi:</a:t>
            </a:r>
            <a:r>
              <a:rPr lang="vi-VN" sz="3000" b="1" i="1" dirty="0">
                <a:solidFill>
                  <a:srgbClr val="002060"/>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Hai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chơi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mỗi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sẽ</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cử</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ra</a:t>
            </a:r>
            <a:r>
              <a:rPr lang="en-US" sz="3400" dirty="0">
                <a:solidFill>
                  <a:schemeClr val="tx1"/>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3 bạn. Khi có hiệu lệnh “bắt đầu” lần lượt ghi tên người có công với quê hương, đất nước.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nào</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đúng</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và</a:t>
            </a:r>
            <a:r>
              <a:rPr lang="vi-VN" sz="3400" dirty="0">
                <a:solidFill>
                  <a:schemeClr val="tx1"/>
                </a:solidFill>
                <a:latin typeface="Cambria" panose="02040503050406030204" pitchFamily="18" charset="0"/>
                <a:ea typeface="Cambria" panose="02040503050406030204" pitchFamily="18" charset="0"/>
              </a:rPr>
              <a:t> nhiều nhất sẽ giành chiến thắng.</a:t>
            </a:r>
            <a:endParaRPr lang="en-US" sz="3400" dirty="0">
              <a:solidFill>
                <a:schemeClr val="tx1"/>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A668C71-B8CD-7C11-3593-4AB87E004602}"/>
              </a:ext>
            </a:extLst>
          </p:cNvPr>
          <p:cNvPicPr>
            <a:picLocks noChangeAspect="1"/>
          </p:cNvPicPr>
          <p:nvPr/>
        </p:nvPicPr>
        <p:blipFill>
          <a:blip r:embed="rId5"/>
          <a:stretch>
            <a:fillRect/>
          </a:stretch>
        </p:blipFill>
        <p:spPr>
          <a:xfrm>
            <a:off x="1122677" y="1352887"/>
            <a:ext cx="5011873" cy="2145756"/>
          </a:xfrm>
          <a:prstGeom prst="rect">
            <a:avLst/>
          </a:prstGeom>
        </p:spPr>
      </p:pic>
    </p:spTree>
    <p:extLst>
      <p:ext uri="{BB962C8B-B14F-4D97-AF65-F5344CB8AC3E}">
        <p14:creationId xmlns:p14="http://schemas.microsoft.com/office/powerpoint/2010/main" val="21898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6371" y="277982"/>
            <a:ext cx="5355772" cy="6395662"/>
          </a:xfrm>
          <a:prstGeom prst="rect">
            <a:avLst/>
          </a:prstGeom>
          <a:ln w="28575">
            <a:solidFill>
              <a:schemeClr val="tx1"/>
            </a:solidFill>
          </a:ln>
        </p:spPr>
        <p:txBody>
          <a:bodyPr wrap="square">
            <a:spAutoFit/>
          </a:bodyPr>
          <a:lstStyle/>
          <a:p>
            <a:pPr algn="just">
              <a:lnSpc>
                <a:spcPct val="107000"/>
              </a:lnSpc>
              <a:spcAft>
                <a:spcPts val="0"/>
              </a:spcAft>
            </a:pP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bí</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thư</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Phú</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0"/>
              </a:spcAft>
            </a:pP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tấm</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gương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ngời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Bí</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thư</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ấn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đao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to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búa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dị</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nhã</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khiêm</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nhường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cử</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lối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gương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hằng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suốt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phấn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cống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Đảng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Minh.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iểu sử Tổng Bí thư Nguyễn Phú Trọ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60" y="180011"/>
            <a:ext cx="5975767" cy="64586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155" y="4822763"/>
            <a:ext cx="3608680" cy="646331"/>
          </a:xfrm>
          <a:prstGeom prst="rect">
            <a:avLst/>
          </a:prstGeom>
        </p:spPr>
        <p:txBody>
          <a:bodyPr wrap="none">
            <a:spAutoFit/>
          </a:bodyPr>
          <a:lstStyle/>
          <a:p>
            <a:r>
              <a:rPr lang="en-US" b="1" dirty="0" err="1">
                <a:solidFill>
                  <a:schemeClr val="bg1">
                    <a:lumMod val="95000"/>
                  </a:schemeClr>
                </a:solidFill>
                <a:latin typeface="Arial" panose="020B0604020202020204" pitchFamily="34" charset="0"/>
              </a:rPr>
              <a:t>Sinh</a:t>
            </a:r>
            <a:r>
              <a:rPr lang="en-US" b="1" dirty="0">
                <a:solidFill>
                  <a:schemeClr val="bg1">
                    <a:lumMod val="95000"/>
                  </a:schemeClr>
                </a:solidFill>
                <a:latin typeface="Arial" panose="020B0604020202020204" pitchFamily="34" charset="0"/>
              </a:rPr>
              <a:t> </a:t>
            </a:r>
            <a:r>
              <a:rPr lang="en-US" b="1" dirty="0" err="1">
                <a:solidFill>
                  <a:schemeClr val="bg1">
                    <a:lumMod val="95000"/>
                  </a:schemeClr>
                </a:solidFill>
                <a:latin typeface="Arial" panose="020B0604020202020204" pitchFamily="34" charset="0"/>
              </a:rPr>
              <a:t>ngày</a:t>
            </a:r>
            <a:r>
              <a:rPr lang="en-US" b="1" dirty="0">
                <a:solidFill>
                  <a:schemeClr val="bg1">
                    <a:lumMod val="95000"/>
                  </a:schemeClr>
                </a:solidFill>
                <a:latin typeface="Arial" panose="020B0604020202020204" pitchFamily="34" charset="0"/>
              </a:rPr>
              <a:t> 14 </a:t>
            </a:r>
            <a:r>
              <a:rPr lang="en-US" b="1" dirty="0" err="1">
                <a:solidFill>
                  <a:schemeClr val="bg1">
                    <a:lumMod val="95000"/>
                  </a:schemeClr>
                </a:solidFill>
                <a:latin typeface="Arial" panose="020B0604020202020204" pitchFamily="34" charset="0"/>
              </a:rPr>
              <a:t>tháng</a:t>
            </a:r>
            <a:r>
              <a:rPr lang="en-US" b="1" dirty="0">
                <a:solidFill>
                  <a:schemeClr val="bg1">
                    <a:lumMod val="95000"/>
                  </a:schemeClr>
                </a:solidFill>
                <a:latin typeface="Arial" panose="020B0604020202020204" pitchFamily="34" charset="0"/>
              </a:rPr>
              <a:t> 4 </a:t>
            </a:r>
            <a:r>
              <a:rPr lang="en-US" b="1" dirty="0" err="1">
                <a:solidFill>
                  <a:schemeClr val="bg1">
                    <a:lumMod val="95000"/>
                  </a:schemeClr>
                </a:solidFill>
                <a:latin typeface="Arial" panose="020B0604020202020204" pitchFamily="34" charset="0"/>
              </a:rPr>
              <a:t>năm</a:t>
            </a:r>
            <a:r>
              <a:rPr lang="en-US" b="1" dirty="0">
                <a:solidFill>
                  <a:schemeClr val="bg1">
                    <a:lumMod val="95000"/>
                  </a:schemeClr>
                </a:solidFill>
                <a:latin typeface="Arial" panose="020B0604020202020204" pitchFamily="34" charset="0"/>
              </a:rPr>
              <a:t> 1944</a:t>
            </a:r>
          </a:p>
          <a:p>
            <a:r>
              <a:rPr lang="en-US" b="1" dirty="0" err="1">
                <a:solidFill>
                  <a:schemeClr val="bg1">
                    <a:lumMod val="95000"/>
                  </a:schemeClr>
                </a:solidFill>
                <a:latin typeface="Arial" panose="020B0604020202020204" pitchFamily="34" charset="0"/>
              </a:rPr>
              <a:t>Mất</a:t>
            </a:r>
            <a:r>
              <a:rPr lang="en-US" b="1" dirty="0">
                <a:solidFill>
                  <a:schemeClr val="bg1">
                    <a:lumMod val="95000"/>
                  </a:schemeClr>
                </a:solidFill>
                <a:latin typeface="Arial" panose="020B0604020202020204" pitchFamily="34" charset="0"/>
              </a:rPr>
              <a:t> </a:t>
            </a:r>
            <a:r>
              <a:rPr lang="en-US" b="1" dirty="0" err="1">
                <a:solidFill>
                  <a:schemeClr val="bg1">
                    <a:lumMod val="95000"/>
                  </a:schemeClr>
                </a:solidFill>
                <a:latin typeface="Arial" panose="020B0604020202020204" pitchFamily="34" charset="0"/>
              </a:rPr>
              <a:t>ngày</a:t>
            </a:r>
            <a:r>
              <a:rPr lang="en-US" b="1" dirty="0">
                <a:solidFill>
                  <a:schemeClr val="bg1">
                    <a:lumMod val="95000"/>
                  </a:schemeClr>
                </a:solidFill>
                <a:latin typeface="Arial" panose="020B0604020202020204" pitchFamily="34" charset="0"/>
              </a:rPr>
              <a:t> 19 </a:t>
            </a:r>
            <a:r>
              <a:rPr lang="en-US" b="1" dirty="0" err="1">
                <a:solidFill>
                  <a:schemeClr val="bg1">
                    <a:lumMod val="95000"/>
                  </a:schemeClr>
                </a:solidFill>
                <a:latin typeface="Arial" panose="020B0604020202020204" pitchFamily="34" charset="0"/>
              </a:rPr>
              <a:t>tháng</a:t>
            </a:r>
            <a:r>
              <a:rPr lang="en-US" b="1" dirty="0">
                <a:solidFill>
                  <a:schemeClr val="bg1">
                    <a:lumMod val="95000"/>
                  </a:schemeClr>
                </a:solidFill>
                <a:latin typeface="Arial" panose="020B0604020202020204" pitchFamily="34" charset="0"/>
              </a:rPr>
              <a:t> 7 </a:t>
            </a:r>
            <a:r>
              <a:rPr lang="en-US" b="1" dirty="0" err="1">
                <a:solidFill>
                  <a:schemeClr val="bg1">
                    <a:lumMod val="95000"/>
                  </a:schemeClr>
                </a:solidFill>
                <a:latin typeface="Arial" panose="020B0604020202020204" pitchFamily="34" charset="0"/>
              </a:rPr>
              <a:t>năm</a:t>
            </a:r>
            <a:r>
              <a:rPr lang="en-US" b="1" dirty="0">
                <a:solidFill>
                  <a:schemeClr val="bg1">
                    <a:lumMod val="95000"/>
                  </a:schemeClr>
                </a:solidFill>
                <a:latin typeface="Arial" panose="020B0604020202020204" pitchFamily="34" charset="0"/>
              </a:rPr>
              <a:t> 2024</a:t>
            </a:r>
            <a:endParaRPr lang="en-US" b="1" dirty="0">
              <a:solidFill>
                <a:schemeClr val="bg1">
                  <a:lumMod val="95000"/>
                </a:schemeClr>
              </a:solidFill>
            </a:endParaRPr>
          </a:p>
        </p:txBody>
      </p:sp>
    </p:spTree>
    <p:extLst>
      <p:ext uri="{BB962C8B-B14F-4D97-AF65-F5344CB8AC3E}">
        <p14:creationId xmlns:p14="http://schemas.microsoft.com/office/powerpoint/2010/main" val="223460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7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nh Hùng Nhỏ Tuổi , Hy Sinh Tính Mạng Vì Đất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40393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064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26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205964" y="1454807"/>
            <a:ext cx="5642056" cy="54240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 name="Picture 1">
            <a:extLst>
              <a:ext uri="{FF2B5EF4-FFF2-40B4-BE49-F238E27FC236}">
                <a16:creationId xmlns:a16="http://schemas.microsoft.com/office/drawing/2014/main" id="{EA6AEA61-B410-74AF-EC47-A5BB5C914F45}"/>
              </a:ext>
            </a:extLst>
          </p:cNvPr>
          <p:cNvPicPr>
            <a:picLocks noChangeAspect="1"/>
          </p:cNvPicPr>
          <p:nvPr/>
        </p:nvPicPr>
        <p:blipFill>
          <a:blip r:embed="rId4"/>
          <a:stretch>
            <a:fillRect/>
          </a:stretch>
        </p:blipFill>
        <p:spPr>
          <a:xfrm>
            <a:off x="-1410272" y="659338"/>
            <a:ext cx="9954534" cy="2719287"/>
          </a:xfrm>
          <a:prstGeom prst="rect">
            <a:avLst/>
          </a:prstGeom>
        </p:spPr>
      </p:pic>
      <p:sp>
        <p:nvSpPr>
          <p:cNvPr id="7" name="TextBox 6">
            <a:extLst>
              <a:ext uri="{FF2B5EF4-FFF2-40B4-BE49-F238E27FC236}">
                <a16:creationId xmlns:a16="http://schemas.microsoft.com/office/drawing/2014/main" id="{EC40DD4C-3D9D-A355-168B-E5B2052D27F3}"/>
              </a:ext>
            </a:extLst>
          </p:cNvPr>
          <p:cNvSpPr txBox="1"/>
          <p:nvPr/>
        </p:nvSpPr>
        <p:spPr>
          <a:xfrm>
            <a:off x="519414" y="2802106"/>
            <a:ext cx="6686550" cy="2031325"/>
          </a:xfrm>
          <a:prstGeom prst="rect">
            <a:avLst/>
          </a:prstGeom>
          <a:noFill/>
        </p:spPr>
        <p:txBody>
          <a:bodyPr wrap="square">
            <a:spAutoFit/>
          </a:bodyPr>
          <a:lstStyle/>
          <a:p>
            <a:pPr algn="just"/>
            <a:r>
              <a:rPr lang="vi-VN" sz="4000" b="1" dirty="0">
                <a:solidFill>
                  <a:schemeClr val="accent2">
                    <a:lumMod val="50000"/>
                  </a:schemeClr>
                </a:solidFill>
                <a:latin typeface="Cambria" panose="02040503050406030204" pitchFamily="18" charset="0"/>
                <a:ea typeface="Cambria" panose="02040503050406030204" pitchFamily="18" charset="0"/>
              </a:rPr>
              <a:t> </a:t>
            </a:r>
            <a:r>
              <a:rPr lang="vi-VN" sz="4200" b="1" dirty="0">
                <a:solidFill>
                  <a:schemeClr val="accent2">
                    <a:lumMod val="50000"/>
                  </a:schemeClr>
                </a:solidFill>
                <a:latin typeface="Cambria" panose="02040503050406030204" pitchFamily="18" charset="0"/>
                <a:ea typeface="Cambria" panose="02040503050406030204" pitchFamily="18" charset="0"/>
              </a:rPr>
              <a:t>Tìm hiểu những người có công với quê hương, đất nước tại nơi em sinh sống.</a:t>
            </a:r>
            <a:endParaRPr lang="en-SG" sz="4200" dirty="0"/>
          </a:p>
        </p:txBody>
      </p:sp>
    </p:spTree>
    <p:extLst>
      <p:ext uri="{BB962C8B-B14F-4D97-AF65-F5344CB8AC3E}">
        <p14:creationId xmlns:p14="http://schemas.microsoft.com/office/powerpoint/2010/main" val="22825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A1EA049A-7750-1927-DCB1-F8BE3AFABB1D}"/>
              </a:ext>
            </a:extLst>
          </p:cNvPr>
          <p:cNvPicPr>
            <a:picLocks noChangeAspect="1"/>
          </p:cNvPicPr>
          <p:nvPr/>
        </p:nvPicPr>
        <p:blipFill>
          <a:blip r:embed="rId3"/>
          <a:stretch>
            <a:fillRect/>
          </a:stretch>
        </p:blipFill>
        <p:spPr>
          <a:xfrm>
            <a:off x="4279510" y="202483"/>
            <a:ext cx="3466550" cy="1914466"/>
          </a:xfrm>
          <a:prstGeom prst="rect">
            <a:avLst/>
          </a:prstGeom>
        </p:spPr>
      </p:pic>
      <p:pic>
        <p:nvPicPr>
          <p:cNvPr id="34" name="Picture 33">
            <a:extLst>
              <a:ext uri="{FF2B5EF4-FFF2-40B4-BE49-F238E27FC236}">
                <a16:creationId xmlns:a16="http://schemas.microsoft.com/office/drawing/2014/main" id="{0446F8BE-47C4-6BCA-CE45-1872D1EB5C7F}"/>
              </a:ext>
            </a:extLst>
          </p:cNvPr>
          <p:cNvPicPr>
            <a:picLocks noChangeAspect="1"/>
          </p:cNvPicPr>
          <p:nvPr/>
        </p:nvPicPr>
        <p:blipFill>
          <a:blip r:embed="rId4"/>
          <a:stretch>
            <a:fillRect/>
          </a:stretch>
        </p:blipFill>
        <p:spPr>
          <a:xfrm>
            <a:off x="2237864" y="1216689"/>
            <a:ext cx="8267218" cy="2525723"/>
          </a:xfrm>
          <a:prstGeom prst="rect">
            <a:avLst/>
          </a:prstGeom>
        </p:spPr>
      </p:pic>
      <p:sp>
        <p:nvSpPr>
          <p:cNvPr id="35" name="TextBox 34">
            <a:extLst>
              <a:ext uri="{FF2B5EF4-FFF2-40B4-BE49-F238E27FC236}">
                <a16:creationId xmlns:a16="http://schemas.microsoft.com/office/drawing/2014/main" id="{612154D3-ABA5-AF47-9FE8-320A47630427}"/>
              </a:ext>
            </a:extLst>
          </p:cNvPr>
          <p:cNvSpPr txBox="1"/>
          <p:nvPr/>
        </p:nvSpPr>
        <p:spPr>
          <a:xfrm>
            <a:off x="4438232" y="3247693"/>
            <a:ext cx="369231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mj-lt"/>
                <a:ea typeface="+mn-ea"/>
                <a:cs typeface="+mn-cs"/>
              </a:rPr>
              <a:t>(Tiết1</a:t>
            </a:r>
            <a:r>
              <a:rPr kumimoji="0" lang="en-US" sz="3500" b="1" i="0" u="none" strike="noStrike" kern="1200" cap="none" spc="0" normalizeH="0" baseline="0" noProof="0" dirty="0">
                <a:ln>
                  <a:noFill/>
                </a:ln>
                <a:solidFill>
                  <a:srgbClr val="002060"/>
                </a:solidFill>
                <a:effectLst/>
                <a:uLnTx/>
                <a:uFillTx/>
                <a:latin typeface="+mj-lt"/>
                <a:ea typeface="+mn-ea"/>
                <a:cs typeface="+mn-cs"/>
              </a:rPr>
              <a:t> –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trang</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5</a:t>
            </a:r>
            <a:r>
              <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SG"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AE6907D1-0169-97CA-111A-7A0A1CF0E655}"/>
              </a:ext>
            </a:extLst>
          </p:cNvPr>
          <p:cNvPicPr>
            <a:picLocks noChangeAspect="1"/>
          </p:cNvPicPr>
          <p:nvPr/>
        </p:nvPicPr>
        <p:blipFill>
          <a:blip r:embed="rId5"/>
          <a:stretch>
            <a:fillRect/>
          </a:stretch>
        </p:blipFill>
        <p:spPr>
          <a:xfrm>
            <a:off x="254241" y="382975"/>
            <a:ext cx="2517866" cy="1707028"/>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5" name="Picture 14">
            <a:extLst>
              <a:ext uri="{FF2B5EF4-FFF2-40B4-BE49-F238E27FC236}">
                <a16:creationId xmlns:a16="http://schemas.microsoft.com/office/drawing/2014/main" id="{2DA25E28-F487-666D-619E-6B4D60D02BD5}"/>
              </a:ext>
            </a:extLst>
          </p:cNvPr>
          <p:cNvPicPr>
            <a:picLocks noChangeAspect="1"/>
          </p:cNvPicPr>
          <p:nvPr/>
        </p:nvPicPr>
        <p:blipFill>
          <a:blip r:embed="rId4"/>
          <a:stretch>
            <a:fillRect/>
          </a:stretch>
        </p:blipFill>
        <p:spPr>
          <a:xfrm>
            <a:off x="-555172" y="602543"/>
            <a:ext cx="6569566" cy="5280211"/>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FB6DB8-5698-DBE8-3D62-E5BE7CC21831}"/>
              </a:ext>
            </a:extLst>
          </p:cNvPr>
          <p:cNvPicPr>
            <a:picLocks noChangeAspect="1"/>
          </p:cNvPicPr>
          <p:nvPr/>
        </p:nvPicPr>
        <p:blipFill>
          <a:blip r:embed="rId2"/>
          <a:stretch>
            <a:fillRect/>
          </a:stretch>
        </p:blipFill>
        <p:spPr>
          <a:xfrm>
            <a:off x="1331088" y="179587"/>
            <a:ext cx="6263144" cy="1961611"/>
          </a:xfrm>
          <a:prstGeom prst="rect">
            <a:avLst/>
          </a:prstGeom>
        </p:spPr>
      </p:pic>
      <p:pic>
        <p:nvPicPr>
          <p:cNvPr id="10" name="Picture 9">
            <a:extLst>
              <a:ext uri="{FF2B5EF4-FFF2-40B4-BE49-F238E27FC236}">
                <a16:creationId xmlns:a16="http://schemas.microsoft.com/office/drawing/2014/main" id="{6BF6A6F3-F338-4AD0-2ACB-21B352ED075E}"/>
              </a:ext>
            </a:extLst>
          </p:cNvPr>
          <p:cNvPicPr>
            <a:picLocks noChangeAspect="1"/>
          </p:cNvPicPr>
          <p:nvPr/>
        </p:nvPicPr>
        <p:blipFill>
          <a:blip r:embed="rId3"/>
          <a:stretch>
            <a:fillRect/>
          </a:stretch>
        </p:blipFill>
        <p:spPr>
          <a:xfrm>
            <a:off x="-189774" y="1319515"/>
            <a:ext cx="8937972" cy="3692324"/>
          </a:xfrm>
          <a:prstGeom prst="rect">
            <a:avLst/>
          </a:prstGeom>
        </p:spPr>
      </p:pic>
      <p:pic>
        <p:nvPicPr>
          <p:cNvPr id="9" name="Picture 8" descr="A cartoon of a child and child holding a flag&#10;&#10;Description automatically generated">
            <a:extLst>
              <a:ext uri="{FF2B5EF4-FFF2-40B4-BE49-F238E27FC236}">
                <a16:creationId xmlns:a16="http://schemas.microsoft.com/office/drawing/2014/main" id="{BCA0A600-B71C-DB54-7D94-6BCB9A7BAF0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752581" y="2412076"/>
            <a:ext cx="4624616" cy="444592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29983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81966" y="281774"/>
            <a:ext cx="7630886" cy="584775"/>
          </a:xfrm>
          <a:prstGeom prst="rect">
            <a:avLst/>
          </a:prstGeom>
          <a:noFill/>
        </p:spPr>
        <p:txBody>
          <a:bodyPr wrap="square" rtlCol="0">
            <a:spAutoFit/>
          </a:bodyPr>
          <a:lstStyle/>
          <a:p>
            <a:r>
              <a:rPr lang="vi-VN" sz="3200" b="1" dirty="0">
                <a:solidFill>
                  <a:schemeClr val="accent2">
                    <a:lumMod val="50000"/>
                  </a:schemeClr>
                </a:solidFill>
                <a:latin typeface="+mj-lt"/>
                <a:ea typeface="Cambria" panose="02040503050406030204" pitchFamily="18" charset="0"/>
              </a:rPr>
              <a:t>a) Em hãy đọc thông tin và trả lời câu hỏi</a:t>
            </a:r>
            <a:endParaRPr lang="en-SG" sz="3200" b="1" dirty="0">
              <a:solidFill>
                <a:schemeClr val="accent2">
                  <a:lumMod val="50000"/>
                </a:schemeClr>
              </a:solidFill>
              <a:latin typeface="+mj-lt"/>
              <a:ea typeface="Cambria" panose="02040503050406030204" pitchFamily="18" charset="0"/>
            </a:endParaRPr>
          </a:p>
        </p:txBody>
      </p:sp>
      <p:sp>
        <p:nvSpPr>
          <p:cNvPr id="18" name="TextBox 17">
            <a:extLst>
              <a:ext uri="{FF2B5EF4-FFF2-40B4-BE49-F238E27FC236}">
                <a16:creationId xmlns:a16="http://schemas.microsoft.com/office/drawing/2014/main" id="{CEC3EC6B-07EA-4489-9C92-75AC305562DC}"/>
              </a:ext>
            </a:extLst>
          </p:cNvPr>
          <p:cNvSpPr txBox="1"/>
          <p:nvPr/>
        </p:nvSpPr>
        <p:spPr>
          <a:xfrm>
            <a:off x="378220" y="1558047"/>
            <a:ext cx="11435557" cy="4832092"/>
          </a:xfrm>
          <a:prstGeom prst="rect">
            <a:avLst/>
          </a:prstGeom>
          <a:noFill/>
        </p:spPr>
        <p:txBody>
          <a:bodyPr wrap="square" rtlCol="0">
            <a:spAutoFit/>
          </a:bodyPr>
          <a:lstStyle/>
          <a:p>
            <a:pPr algn="just"/>
            <a:r>
              <a:rPr lang="vi-VN" sz="2600" dirty="0">
                <a:latin typeface="+mj-lt"/>
                <a:ea typeface="Cambria" panose="02040503050406030204" pitchFamily="18" charset="0"/>
              </a:rPr>
              <a:t>    </a:t>
            </a:r>
            <a:r>
              <a:rPr lang="vi-VN" sz="2800" dirty="0">
                <a:latin typeface="+mj-lt"/>
                <a:ea typeface="Cambria" panose="02040503050406030204" pitchFamily="18" charset="0"/>
              </a:rPr>
              <a:t> </a:t>
            </a:r>
            <a:r>
              <a:rPr lang="vi-VN" sz="2800" b="1" dirty="0">
                <a:latin typeface="+mj-lt"/>
                <a:ea typeface="Cambria" panose="02040503050406030204" pitchFamily="18" charset="0"/>
              </a:rPr>
              <a:t>Chị Võ Thị Sáu (1933 – 1952), sinh tại xã Phước Thọ, huyện Đất Đỏ, thuộc tỉnh Bà Rịa – Vũng Tàu. Chị tham gia cách mạng từ năm 14 tuổi và trở thành nữ chiến sĩ trinh sát nổi tiếng gan dạ của đội Công an xung phong Đất Đỏ. Tháng 2 năm 1950, khi dùng lựu đạn tập kích diệt hai tên ác ôn Cả Suốt, Cả Đay, không may chị bị sa vào tay địch. Bị bắt giam trong tù, chị Sáu vẫn tiếp tục làm liên lạc và cùng các đồng chí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endParaRPr lang="en-SG" sz="2800" b="1" dirty="0">
              <a:latin typeface="+mj-lt"/>
              <a:ea typeface="Cambria" panose="02040503050406030204" pitchFamily="18" charset="0"/>
            </a:endParaRPr>
          </a:p>
        </p:txBody>
      </p:sp>
      <p:sp>
        <p:nvSpPr>
          <p:cNvPr id="19" name="TextBox 18">
            <a:extLst>
              <a:ext uri="{FF2B5EF4-FFF2-40B4-BE49-F238E27FC236}">
                <a16:creationId xmlns:a16="http://schemas.microsoft.com/office/drawing/2014/main" id="{F383E73D-4087-B5BC-E9E6-E16FC6FC609F}"/>
              </a:ext>
            </a:extLst>
          </p:cNvPr>
          <p:cNvSpPr txBox="1"/>
          <p:nvPr/>
        </p:nvSpPr>
        <p:spPr>
          <a:xfrm>
            <a:off x="218951" y="840569"/>
            <a:ext cx="11754096" cy="584775"/>
          </a:xfrm>
          <a:prstGeom prst="rect">
            <a:avLst/>
          </a:prstGeom>
          <a:noFill/>
        </p:spPr>
        <p:txBody>
          <a:bodyPr wrap="square" rtlCol="0">
            <a:spAutoFit/>
          </a:bodyPr>
          <a:lstStyle/>
          <a:p>
            <a:pPr algn="ctr"/>
            <a:r>
              <a:rPr lang="vi-VN" sz="3200" b="1" dirty="0">
                <a:solidFill>
                  <a:srgbClr val="FF0066"/>
                </a:solidFill>
                <a:latin typeface="+mj-lt"/>
              </a:rPr>
              <a:t>Võ Thị Sáu - nữ anh hùng huyền thoại vùng Đất Đỏ</a:t>
            </a:r>
            <a:endParaRPr lang="en-US" sz="3200" b="1" dirty="0">
              <a:solidFill>
                <a:srgbClr val="FF0066"/>
              </a:solidFill>
              <a:latin typeface="+mj-lt"/>
            </a:endParaRPr>
          </a:p>
        </p:txBody>
      </p:sp>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sp>
        <p:nvSpPr>
          <p:cNvPr id="7" name="TextBox 6">
            <a:extLst>
              <a:ext uri="{FF2B5EF4-FFF2-40B4-BE49-F238E27FC236}">
                <a16:creationId xmlns:a16="http://schemas.microsoft.com/office/drawing/2014/main" id="{3A3B1C1B-BF02-3732-F343-72ADF3CA540B}"/>
              </a:ext>
            </a:extLst>
          </p:cNvPr>
          <p:cNvSpPr txBox="1"/>
          <p:nvPr/>
        </p:nvSpPr>
        <p:spPr>
          <a:xfrm>
            <a:off x="602796" y="369837"/>
            <a:ext cx="10812236" cy="4801314"/>
          </a:xfrm>
          <a:prstGeom prst="rect">
            <a:avLst/>
          </a:prstGeom>
          <a:noFill/>
        </p:spPr>
        <p:txBody>
          <a:bodyPr wrap="square">
            <a:spAutoFit/>
          </a:bodyPr>
          <a:lstStyle/>
          <a:p>
            <a:pPr algn="just"/>
            <a:r>
              <a:rPr lang="vi-VN" sz="3400" b="1" dirty="0">
                <a:latin typeface="Cambria" panose="02040503050406030204" pitchFamily="18" charset="0"/>
                <a:ea typeface="Cambria" panose="020405030504060302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dân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Pháp</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đưa</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cùng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số</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tù</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ra</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nhà</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tù</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Côn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Đảo</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Đêm</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trước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khi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hình</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đã</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gửi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với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dân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bài</a:t>
            </a:r>
            <a:r>
              <a:rPr lang="en-SG" sz="3400" b="1" dirty="0">
                <a:latin typeface="Times New Roman" panose="02020603050405020304" pitchFamily="18" charset="0"/>
                <a:ea typeface="Cambria" panose="02040503050406030204" pitchFamily="18" charset="0"/>
                <a:cs typeface="Times New Roman" panose="02020603050405020304" pitchFamily="18" charset="0"/>
              </a:rPr>
              <a:t> ca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400" b="1" dirty="0">
                <a:latin typeface="Times New Roman" panose="02020603050405020304" pitchFamily="18" charset="0"/>
                <a:ea typeface="Cambria" panose="02040503050406030204" pitchFamily="18" charset="0"/>
                <a:cs typeface="Times New Roman" panose="02020603050405020304" pitchFamily="18" charset="0"/>
              </a:rPr>
              <a:t>. Viên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cố</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hỏi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Trước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khi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chết</a:t>
            </a:r>
            <a:r>
              <a:rPr lang="en-SG" sz="34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gì</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hận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nhìn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thẳng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vào</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mặt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ông</a:t>
            </a:r>
            <a:r>
              <a:rPr lang="en-SG" sz="3400" b="1" dirty="0">
                <a:latin typeface="Times New Roman" panose="02020603050405020304" pitchFamily="18" charset="0"/>
                <a:ea typeface="Cambria" panose="02040503050406030204" pitchFamily="18" charset="0"/>
                <a:cs typeface="Times New Roman" panose="02020603050405020304" pitchFamily="18" charset="0"/>
              </a:rPr>
              <a:t> ta,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trả</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Tôi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chỉ</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hận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tiêu</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diệt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hết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bọn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dân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cướp</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lũ</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tay</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sai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bán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Ra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pháp</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trường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cầu</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bịt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mắt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để</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nhìn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giây</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phút</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cuối</a:t>
            </a:r>
            <a:r>
              <a:rPr lang="en-SG" sz="3400" b="1" dirty="0">
                <a:latin typeface="Times New Roman" panose="02020603050405020304" pitchFamily="18" charset="0"/>
                <a:ea typeface="Cambria" panose="02040503050406030204" pitchFamily="18" charset="0"/>
                <a:cs typeface="Times New Roman" panose="02020603050405020304" pitchFamily="18" charset="0"/>
              </a:rPr>
              <a:t> </a:t>
            </a:r>
            <a:r>
              <a:rPr lang="en-SG" sz="3400" b="1" dirty="0" err="1">
                <a:latin typeface="Times New Roman" panose="02020603050405020304" pitchFamily="18" charset="0"/>
                <a:ea typeface="Cambria" panose="02040503050406030204" pitchFamily="18" charset="0"/>
                <a:cs typeface="Times New Roman" panose="02020603050405020304" pitchFamily="18" charset="0"/>
              </a:rPr>
              <a:t>cùng</a:t>
            </a:r>
            <a:r>
              <a:rPr lang="en-SG" sz="34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BB8DFCB-D815-E253-8C44-4C4BC39F771B}"/>
              </a:ext>
            </a:extLst>
          </p:cNvPr>
          <p:cNvSpPr txBox="1"/>
          <p:nvPr/>
        </p:nvSpPr>
        <p:spPr>
          <a:xfrm>
            <a:off x="2481943" y="5327521"/>
            <a:ext cx="9535886" cy="461665"/>
          </a:xfrm>
          <a:prstGeom prst="rect">
            <a:avLst/>
          </a:prstGeom>
          <a:noFill/>
        </p:spPr>
        <p:txBody>
          <a:bodyPr wrap="square" rtlCol="0">
            <a:spAutoFit/>
          </a:bodyPr>
          <a:lstStyle/>
          <a:p>
            <a:r>
              <a:rPr lang="vi-VN" sz="2400" b="1" dirty="0">
                <a:solidFill>
                  <a:srgbClr val="FF0066"/>
                </a:solidFill>
                <a:latin typeface="+mj-lt"/>
                <a:ea typeface="Cambria" panose="02040503050406030204" pitchFamily="18" charset="0"/>
              </a:rPr>
              <a:t>(Theo Bùi Việt Thanh, Hoài Lộc, </a:t>
            </a:r>
            <a:r>
              <a:rPr lang="vi-VN" sz="2400" b="1" i="1" dirty="0">
                <a:solidFill>
                  <a:srgbClr val="FF0066"/>
                </a:solidFill>
                <a:latin typeface="+mj-lt"/>
                <a:ea typeface="Cambria" panose="02040503050406030204" pitchFamily="18" charset="0"/>
              </a:rPr>
              <a:t>Võ Thị Sáu</a:t>
            </a:r>
            <a:r>
              <a:rPr lang="vi-VN" sz="2400" b="1" dirty="0">
                <a:solidFill>
                  <a:srgbClr val="FF0066"/>
                </a:solidFill>
                <a:latin typeface="+mj-lt"/>
                <a:ea typeface="Cambria" panose="02040503050406030204" pitchFamily="18" charset="0"/>
              </a:rPr>
              <a:t>, NXB Kim Đồng, 2021)</a:t>
            </a:r>
            <a:endParaRPr lang="en-SG" sz="2400" b="1" dirty="0">
              <a:solidFill>
                <a:srgbClr val="FF0066"/>
              </a:solidFill>
              <a:latin typeface="+mj-lt"/>
              <a:ea typeface="Cambria" panose="02040503050406030204" pitchFamily="18" charset="0"/>
            </a:endParaRPr>
          </a:p>
        </p:txBody>
      </p:sp>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endParaRPr lang="vi-VN" dirty="0"/>
          </a:p>
        </p:txBody>
      </p:sp>
      <p:pic>
        <p:nvPicPr>
          <p:cNvPr id="6" name="Picture 5" descr="A couple of kids sitting at desks&#10;&#10;Description automatically generated">
            <a:extLst>
              <a:ext uri="{FF2B5EF4-FFF2-40B4-BE49-F238E27FC236}">
                <a16:creationId xmlns:a16="http://schemas.microsoft.com/office/drawing/2014/main" id="{B7988CEF-1470-2B00-27BB-C6F770D6A10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8881" y="3429000"/>
            <a:ext cx="5524020" cy="3411895"/>
          </a:xfrm>
          <a:prstGeom prst="rect">
            <a:avLst/>
          </a:prstGeom>
        </p:spPr>
      </p:pic>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3"/>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algn="just"/>
            <a:r>
              <a:rPr lang="vi-VN" sz="3500" b="1" dirty="0">
                <a:latin typeface="+mj-lt"/>
                <a:ea typeface="Cambria" panose="02040503050406030204" pitchFamily="18" charset="0"/>
              </a:rPr>
              <a:t>- Chị Võ Thị Sáu đã có công gì đối với quê hương, đất nước?</a:t>
            </a:r>
          </a:p>
        </p:txBody>
      </p:sp>
      <p:pic>
        <p:nvPicPr>
          <p:cNvPr id="16" name="Picture 15">
            <a:extLst>
              <a:ext uri="{FF2B5EF4-FFF2-40B4-BE49-F238E27FC236}">
                <a16:creationId xmlns:a16="http://schemas.microsoft.com/office/drawing/2014/main" id="{E63F54CB-1460-12D5-4B9D-75865B115214}"/>
              </a:ext>
            </a:extLst>
          </p:cNvPr>
          <p:cNvPicPr>
            <a:picLocks noChangeAspect="1"/>
          </p:cNvPicPr>
          <p:nvPr/>
        </p:nvPicPr>
        <p:blipFill>
          <a:blip r:embed="rId3"/>
          <a:stretch>
            <a:fillRect/>
          </a:stretch>
        </p:blipFill>
        <p:spPr>
          <a:xfrm>
            <a:off x="3976655" y="2037907"/>
            <a:ext cx="7445829" cy="1410477"/>
          </a:xfrm>
          <a:prstGeom prst="rect">
            <a:avLst/>
          </a:prstGeom>
          <a:ln>
            <a:noFill/>
          </a:ln>
        </p:spPr>
      </p:pic>
      <p:sp>
        <p:nvSpPr>
          <p:cNvPr id="18" name="TextBox 17">
            <a:extLst>
              <a:ext uri="{FF2B5EF4-FFF2-40B4-BE49-F238E27FC236}">
                <a16:creationId xmlns:a16="http://schemas.microsoft.com/office/drawing/2014/main" id="{4808F16F-F6BE-D153-650A-F6CE5603F7BC}"/>
              </a:ext>
            </a:extLst>
          </p:cNvPr>
          <p:cNvSpPr txBox="1"/>
          <p:nvPr/>
        </p:nvSpPr>
        <p:spPr>
          <a:xfrm>
            <a:off x="4345731" y="2092351"/>
            <a:ext cx="6707675" cy="1169551"/>
          </a:xfrm>
          <a:prstGeom prst="rect">
            <a:avLst/>
          </a:prstGeom>
          <a:noFill/>
        </p:spPr>
        <p:txBody>
          <a:bodyPr wrap="square">
            <a:spAutoFit/>
          </a:bodyPr>
          <a:lstStyle/>
          <a:p>
            <a:pPr algn="just"/>
            <a:r>
              <a:rPr lang="vi-VN" sz="3500" b="1" dirty="0">
                <a:latin typeface="+mj-lt"/>
                <a:ea typeface="Cambria" panose="02040503050406030204" pitchFamily="18" charset="0"/>
              </a:rPr>
              <a:t>- Hãy chia sẻ suy nghĩ, cảm nhận của em về tấm gương đó?</a:t>
            </a:r>
          </a:p>
        </p:txBody>
      </p:sp>
    </p:spTree>
    <p:extLst>
      <p:ext uri="{BB962C8B-B14F-4D97-AF65-F5344CB8AC3E}">
        <p14:creationId xmlns:p14="http://schemas.microsoft.com/office/powerpoint/2010/main" val="362842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1842</TotalTime>
  <Words>1515</Words>
  <Application>Microsoft Office PowerPoint</Application>
  <PresentationFormat>Widescreen</PresentationFormat>
  <Paragraphs>70</Paragraphs>
  <Slides>37</Slides>
  <Notes>4</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Aptos</vt:lpstr>
      <vt:lpstr>Arial</vt:lpstr>
      <vt:lpstr>Calibri</vt:lpstr>
      <vt:lpstr>Calibri Light</vt:lpstr>
      <vt:lpstr>Cambria</vt:lpstr>
      <vt:lpstr>ShelleyAllegro</vt:lpstr>
      <vt:lpstr>SVN-Hole Hearted</vt:lpstr>
      <vt:lpstr>SVN-Newton</vt:lpstr>
      <vt:lpstr>Times New Roman</vt:lpstr>
      <vt:lpstr>1_Office Theme</vt:lpstr>
      <vt:lpstr>Default Design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Techsi.vn</cp:lastModifiedBy>
  <cp:revision>95</cp:revision>
  <dcterms:created xsi:type="dcterms:W3CDTF">2024-06-03T14:24:44Z</dcterms:created>
  <dcterms:modified xsi:type="dcterms:W3CDTF">2024-08-22T03:32:58Z</dcterms:modified>
</cp:coreProperties>
</file>