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18" r:id="rId2"/>
    <p:sldId id="392" r:id="rId3"/>
    <p:sldId id="391" r:id="rId4"/>
    <p:sldId id="323" r:id="rId5"/>
    <p:sldId id="325" r:id="rId6"/>
    <p:sldId id="335" r:id="rId7"/>
    <p:sldId id="399" r:id="rId8"/>
    <p:sldId id="334" r:id="rId9"/>
    <p:sldId id="400" r:id="rId10"/>
    <p:sldId id="356" r:id="rId11"/>
    <p:sldId id="393" r:id="rId12"/>
    <p:sldId id="286" r:id="rId13"/>
    <p:sldId id="396" r:id="rId14"/>
    <p:sldId id="404" r:id="rId15"/>
    <p:sldId id="402" r:id="rId16"/>
    <p:sldId id="395" r:id="rId17"/>
    <p:sldId id="403" r:id="rId18"/>
    <p:sldId id="401" r:id="rId19"/>
    <p:sldId id="405" r:id="rId20"/>
    <p:sldId id="352" r:id="rId21"/>
    <p:sldId id="406" r:id="rId22"/>
    <p:sldId id="354" r:id="rId23"/>
    <p:sldId id="357" r:id="rId24"/>
    <p:sldId id="397" r:id="rId25"/>
    <p:sldId id="407" r:id="rId26"/>
    <p:sldId id="410" r:id="rId27"/>
    <p:sldId id="409" r:id="rId28"/>
    <p:sldId id="417" r:id="rId29"/>
    <p:sldId id="411" r:id="rId30"/>
    <p:sldId id="412" r:id="rId31"/>
    <p:sldId id="413" r:id="rId32"/>
    <p:sldId id="414" r:id="rId33"/>
    <p:sldId id="415" r:id="rId34"/>
    <p:sldId id="416" r:id="rId35"/>
    <p:sldId id="382" r:id="rId36"/>
    <p:sldId id="387" r:id="rId37"/>
    <p:sldId id="388" r:id="rId38"/>
    <p:sldId id="389" r:id="rId39"/>
    <p:sldId id="367" r:id="rId40"/>
    <p:sldId id="304" r:id="rId41"/>
    <p:sldId id="368" r:id="rId42"/>
    <p:sldId id="369" r:id="rId43"/>
    <p:sldId id="312" r:id="rId44"/>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3300"/>
    <a:srgbClr val="660066"/>
    <a:srgbClr val="000099"/>
    <a:srgbClr val="008000"/>
    <a:srgbClr val="FFFF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4" autoAdjust="0"/>
    <p:restoredTop sz="94660"/>
  </p:normalViewPr>
  <p:slideViewPr>
    <p:cSldViewPr>
      <p:cViewPr varScale="1">
        <p:scale>
          <a:sx n="66" d="100"/>
          <a:sy n="66" d="100"/>
        </p:scale>
        <p:origin x="14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0AFBC10-D3BC-42F4-95BA-CF3740FFC508}" type="slidenum">
              <a:rPr lang="en-US"/>
              <a:pPr>
                <a:defRPr/>
              </a:pPr>
              <a:t>‹#›</a:t>
            </a:fld>
            <a:endParaRPr lang="en-US"/>
          </a:p>
        </p:txBody>
      </p:sp>
    </p:spTree>
    <p:extLst>
      <p:ext uri="{BB962C8B-B14F-4D97-AF65-F5344CB8AC3E}">
        <p14:creationId xmlns:p14="http://schemas.microsoft.com/office/powerpoint/2010/main" val="4253871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D30DA-3FF7-4815-B31F-13D5F9A2C16F}" type="slidenum">
              <a:rPr lang="en-US"/>
              <a:pPr>
                <a:defRPr/>
              </a:pPr>
              <a:t>‹#›</a:t>
            </a:fld>
            <a:endParaRPr lang="en-US"/>
          </a:p>
        </p:txBody>
      </p:sp>
    </p:spTree>
    <p:extLst>
      <p:ext uri="{BB962C8B-B14F-4D97-AF65-F5344CB8AC3E}">
        <p14:creationId xmlns:p14="http://schemas.microsoft.com/office/powerpoint/2010/main" val="57625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22E25-D262-4545-A27C-534EB45641CF}" type="slidenum">
              <a:rPr lang="en-US"/>
              <a:pPr>
                <a:defRPr/>
              </a:pPr>
              <a:t>‹#›</a:t>
            </a:fld>
            <a:endParaRPr lang="en-US"/>
          </a:p>
        </p:txBody>
      </p:sp>
    </p:spTree>
    <p:extLst>
      <p:ext uri="{BB962C8B-B14F-4D97-AF65-F5344CB8AC3E}">
        <p14:creationId xmlns:p14="http://schemas.microsoft.com/office/powerpoint/2010/main" val="7835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CE013-0B28-4C46-A11A-9FD7593F21B1}" type="slidenum">
              <a:rPr lang="en-US"/>
              <a:pPr>
                <a:defRPr/>
              </a:pPr>
              <a:t>‹#›</a:t>
            </a:fld>
            <a:endParaRPr lang="en-US"/>
          </a:p>
        </p:txBody>
      </p:sp>
    </p:spTree>
    <p:extLst>
      <p:ext uri="{BB962C8B-B14F-4D97-AF65-F5344CB8AC3E}">
        <p14:creationId xmlns:p14="http://schemas.microsoft.com/office/powerpoint/2010/main" val="139932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A9F4C3-8235-4B9B-9956-AB367F11CD80}" type="slidenum">
              <a:rPr lang="en-US"/>
              <a:pPr>
                <a:defRPr/>
              </a:pPr>
              <a:t>‹#›</a:t>
            </a:fld>
            <a:endParaRPr lang="en-US"/>
          </a:p>
        </p:txBody>
      </p:sp>
    </p:spTree>
    <p:extLst>
      <p:ext uri="{BB962C8B-B14F-4D97-AF65-F5344CB8AC3E}">
        <p14:creationId xmlns:p14="http://schemas.microsoft.com/office/powerpoint/2010/main" val="35737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CF10B-8BD6-4FBE-9DEF-062A32522CEA}" type="slidenum">
              <a:rPr lang="en-US"/>
              <a:pPr>
                <a:defRPr/>
              </a:pPr>
              <a:t>‹#›</a:t>
            </a:fld>
            <a:endParaRPr lang="en-US"/>
          </a:p>
        </p:txBody>
      </p:sp>
    </p:spTree>
    <p:extLst>
      <p:ext uri="{BB962C8B-B14F-4D97-AF65-F5344CB8AC3E}">
        <p14:creationId xmlns:p14="http://schemas.microsoft.com/office/powerpoint/2010/main" val="279806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F80984-48F4-4510-8E9B-923440FEF0FF}" type="slidenum">
              <a:rPr lang="en-US"/>
              <a:pPr>
                <a:defRPr/>
              </a:pPr>
              <a:t>‹#›</a:t>
            </a:fld>
            <a:endParaRPr lang="en-US"/>
          </a:p>
        </p:txBody>
      </p:sp>
    </p:spTree>
    <p:extLst>
      <p:ext uri="{BB962C8B-B14F-4D97-AF65-F5344CB8AC3E}">
        <p14:creationId xmlns:p14="http://schemas.microsoft.com/office/powerpoint/2010/main" val="72212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26C2D7-0598-4EB3-825D-5FF39D40F09F}" type="slidenum">
              <a:rPr lang="en-US"/>
              <a:pPr>
                <a:defRPr/>
              </a:pPr>
              <a:t>‹#›</a:t>
            </a:fld>
            <a:endParaRPr lang="en-US"/>
          </a:p>
        </p:txBody>
      </p:sp>
    </p:spTree>
    <p:extLst>
      <p:ext uri="{BB962C8B-B14F-4D97-AF65-F5344CB8AC3E}">
        <p14:creationId xmlns:p14="http://schemas.microsoft.com/office/powerpoint/2010/main" val="374109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AC6528-575A-4AA0-B82D-47E760587FFE}" type="slidenum">
              <a:rPr lang="en-US"/>
              <a:pPr>
                <a:defRPr/>
              </a:pPr>
              <a:t>‹#›</a:t>
            </a:fld>
            <a:endParaRPr lang="en-US"/>
          </a:p>
        </p:txBody>
      </p:sp>
    </p:spTree>
    <p:extLst>
      <p:ext uri="{BB962C8B-B14F-4D97-AF65-F5344CB8AC3E}">
        <p14:creationId xmlns:p14="http://schemas.microsoft.com/office/powerpoint/2010/main" val="295815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1E601D-6AE0-4583-89A0-07683785E03D}" type="slidenum">
              <a:rPr lang="en-US"/>
              <a:pPr>
                <a:defRPr/>
              </a:pPr>
              <a:t>‹#›</a:t>
            </a:fld>
            <a:endParaRPr lang="en-US"/>
          </a:p>
        </p:txBody>
      </p:sp>
    </p:spTree>
    <p:extLst>
      <p:ext uri="{BB962C8B-B14F-4D97-AF65-F5344CB8AC3E}">
        <p14:creationId xmlns:p14="http://schemas.microsoft.com/office/powerpoint/2010/main" val="132619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296AC2-4A36-4147-9A5A-746B13991BFB}" type="slidenum">
              <a:rPr lang="en-US"/>
              <a:pPr>
                <a:defRPr/>
              </a:pPr>
              <a:t>‹#›</a:t>
            </a:fld>
            <a:endParaRPr lang="en-US"/>
          </a:p>
        </p:txBody>
      </p:sp>
    </p:spTree>
    <p:extLst>
      <p:ext uri="{BB962C8B-B14F-4D97-AF65-F5344CB8AC3E}">
        <p14:creationId xmlns:p14="http://schemas.microsoft.com/office/powerpoint/2010/main" val="21079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E7973C-92E4-495B-8A89-FD3AC8BAE58F}" type="slidenum">
              <a:rPr lang="en-US"/>
              <a:pPr>
                <a:defRPr/>
              </a:pPr>
              <a:t>‹#›</a:t>
            </a:fld>
            <a:endParaRPr lang="en-US"/>
          </a:p>
        </p:txBody>
      </p:sp>
    </p:spTree>
    <p:extLst>
      <p:ext uri="{BB962C8B-B14F-4D97-AF65-F5344CB8AC3E}">
        <p14:creationId xmlns:p14="http://schemas.microsoft.com/office/powerpoint/2010/main" val="206879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5F7B4C-D6C0-4FF1-AAA2-697867E942ED}" type="slidenum">
              <a:rPr lang="en-US"/>
              <a:pPr>
                <a:defRPr/>
              </a:pPr>
              <a:t>‹#›</a:t>
            </a:fld>
            <a:endParaRPr lang="en-US"/>
          </a:p>
        </p:txBody>
      </p:sp>
    </p:spTree>
    <p:extLst>
      <p:ext uri="{BB962C8B-B14F-4D97-AF65-F5344CB8AC3E}">
        <p14:creationId xmlns:p14="http://schemas.microsoft.com/office/powerpoint/2010/main" val="95889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264B02A-75EE-48C6-9876-AE68A07C80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vi.wikipedia.org/wiki/H%C3%ACnh:F105.jpg"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D:\giao%20an%20nam%202014%20-%202015\gi&#225;o%20&#225;n%202017%20-%202018\gi&#225;o%20&#225;n%202017%20-%202018\gi&#225;o%20&#225;n%2018%20-%2019\gi&#225;o%20&#225;n%20l&#7883;ch%20s&#7917;%20chi&#7871;n%20th&#225;ng%20&#273;bp%20tr&#234;n%20kh&#244;ng\benh%20vien%20bach%20mai1.av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file:///F:\Chien%20thang%20DBP%20tren%20khong%20Ha%20Tinh\LS%20TUAN%2026-CHIEN%20THANG%20...%20TREN%20KHONG%202\b52bomb.avi"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vi.wikipedia.org/wiki/H%C3%ACnh:F105.jpg"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FF76D6-CEB3-4FD5-834A-79E9C663A5C7}"/>
              </a:ext>
            </a:extLst>
          </p:cNvPr>
          <p:cNvPicPr>
            <a:picLocks noChangeAspect="1"/>
          </p:cNvPicPr>
          <p:nvPr/>
        </p:nvPicPr>
        <p:blipFill rotWithShape="1">
          <a:blip r:embed="rId2">
            <a:extLst>
              <a:ext uri="{28A0092B-C50C-407E-A947-70E740481C1C}">
                <a14:useLocalDpi xmlns:a14="http://schemas.microsoft.com/office/drawing/2010/main" val="0"/>
              </a:ext>
            </a:extLst>
          </a:blip>
          <a:srcRect b="5555"/>
          <a:stretch/>
        </p:blipFill>
        <p:spPr>
          <a:xfrm>
            <a:off x="0" y="0"/>
            <a:ext cx="9144000" cy="6858000"/>
          </a:xfrm>
          <a:prstGeom prst="rect">
            <a:avLst/>
          </a:prstGeom>
        </p:spPr>
      </p:pic>
      <p:sp>
        <p:nvSpPr>
          <p:cNvPr id="5" name="TextBox 4"/>
          <p:cNvSpPr txBox="1"/>
          <p:nvPr/>
        </p:nvSpPr>
        <p:spPr>
          <a:xfrm>
            <a:off x="2400300" y="4038600"/>
            <a:ext cx="4800600" cy="523220"/>
          </a:xfrm>
          <a:prstGeom prst="rect">
            <a:avLst/>
          </a:prstGeom>
          <a:solidFill>
            <a:schemeClr val="bg1"/>
          </a:solidFill>
          <a:ln>
            <a:solidFill>
              <a:schemeClr val="bg1"/>
            </a:solidFill>
          </a:ln>
        </p:spPr>
        <p:txBody>
          <a:bodyPr wrap="square" rtlCol="0">
            <a:spAutoFit/>
          </a:bodyPr>
          <a:lstStyle/>
          <a:p>
            <a:pPr algn="ctr"/>
            <a:endParaRPr lang="vi-VN" sz="2800" dirty="0">
              <a:solidFill>
                <a:schemeClr val="tx2">
                  <a:lumMod val="75000"/>
                </a:schemeClr>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DD74A3E1-EBB5-483F-87D7-D6CA217049B3}"/>
              </a:ext>
            </a:extLst>
          </p:cNvPr>
          <p:cNvSpPr/>
          <p:nvPr/>
        </p:nvSpPr>
        <p:spPr>
          <a:xfrm>
            <a:off x="0" y="2715161"/>
            <a:ext cx="9144000" cy="1323439"/>
          </a:xfrm>
          <a:prstGeom prst="rect">
            <a:avLst/>
          </a:prstGeom>
          <a:solidFill>
            <a:schemeClr val="bg1"/>
          </a:solidFill>
          <a:ln>
            <a:solidFill>
              <a:schemeClr val="bg1"/>
            </a:solidFill>
          </a:ln>
        </p:spPr>
        <p:txBody>
          <a:bodyPr wrap="square">
            <a:spAutoFit/>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Lịch</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sử</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Chiến</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thắng</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Điện</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Biên</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Phủ</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trên</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không</a:t>
            </a:r>
            <a:endParaRPr lang="en-US" sz="4000" dirty="0"/>
          </a:p>
        </p:txBody>
      </p:sp>
    </p:spTree>
    <p:extLst>
      <p:ext uri="{BB962C8B-B14F-4D97-AF65-F5344CB8AC3E}">
        <p14:creationId xmlns:p14="http://schemas.microsoft.com/office/powerpoint/2010/main" val="346848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ChangeArrowheads="1"/>
          </p:cNvSpPr>
          <p:nvPr/>
        </p:nvSpPr>
        <p:spPr bwMode="auto">
          <a:xfrm>
            <a:off x="304800" y="15240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eaLnBrk="1" hangingPunct="1">
              <a:spcBef>
                <a:spcPts val="0"/>
              </a:spcBef>
              <a:spcAft>
                <a:spcPts val="1200"/>
              </a:spcAft>
              <a:buFontTx/>
              <a:buNone/>
            </a:pPr>
            <a:r>
              <a:rPr lang="en-US" altLang="en-US" sz="2800" b="1">
                <a:solidFill>
                  <a:schemeClr val="accent2"/>
                </a:solidFill>
                <a:latin typeface="+mn-lt"/>
              </a:rPr>
              <a:t> </a:t>
            </a:r>
            <a:r>
              <a:rPr lang="en-US" altLang="en-US" sz="2800" i="1">
                <a:solidFill>
                  <a:schemeClr val="accent2"/>
                </a:solidFill>
                <a:latin typeface="+mn-lt"/>
              </a:rPr>
              <a:t>Tại sao Mĩ lại ném bom hòng hủy diệt Hà Nội và một số thành phố lân cận ở miền Bắc?</a:t>
            </a:r>
          </a:p>
          <a:p>
            <a:pPr marL="0" indent="0" algn="just" eaLnBrk="1" hangingPunct="1">
              <a:spcBef>
                <a:spcPts val="0"/>
              </a:spcBef>
              <a:spcAft>
                <a:spcPts val="1200"/>
              </a:spcAft>
              <a:buFontTx/>
              <a:buNone/>
            </a:pPr>
            <a:r>
              <a:rPr lang="en-US" altLang="en-US" sz="2800" b="1">
                <a:solidFill>
                  <a:srgbClr val="0000FF"/>
                </a:solidFill>
                <a:latin typeface="+mn-lt"/>
              </a:rPr>
              <a:t>+</a:t>
            </a:r>
            <a:r>
              <a:rPr lang="vi-VN" altLang="en-US" sz="2800" b="1">
                <a:latin typeface="+mn-lt"/>
              </a:rPr>
              <a:t> </a:t>
            </a:r>
            <a:r>
              <a:rPr lang="vi-VN" altLang="en-US" sz="2800" b="1">
                <a:solidFill>
                  <a:schemeClr val="accent2"/>
                </a:solidFill>
                <a:latin typeface="+mn-lt"/>
              </a:rPr>
              <a:t>Mĩ ném bom vào Hà Nội tức là ném bom vào trung tâm đầu não của ta, hòng buộc chính phủ ta phải kí Hiệp định Pa-ri có lợi cho chúng.</a:t>
            </a:r>
            <a:endParaRPr lang="en-US" altLang="en-US" sz="2800">
              <a:solidFill>
                <a:schemeClr val="accent2"/>
              </a:solidFill>
              <a:latin typeface="+mn-lt"/>
            </a:endParaRPr>
          </a:p>
          <a:p>
            <a:pPr marL="0" indent="0" algn="just" eaLnBrk="1" hangingPunct="1">
              <a:spcBef>
                <a:spcPts val="0"/>
              </a:spcBef>
              <a:spcAft>
                <a:spcPts val="1200"/>
              </a:spcAft>
              <a:buFontTx/>
              <a:buNone/>
            </a:pPr>
            <a:r>
              <a:rPr lang="en-US" altLang="en-US" sz="2800" b="1">
                <a:solidFill>
                  <a:schemeClr val="accent2"/>
                </a:solidFill>
                <a:latin typeface="+mn-lt"/>
              </a:rPr>
              <a:t>+   Mĩ muốn khuất phục nhân dân ta .</a:t>
            </a:r>
          </a:p>
          <a:p>
            <a:pPr marL="0" indent="0" algn="just" eaLnBrk="1" hangingPunct="1">
              <a:spcBef>
                <a:spcPts val="0"/>
              </a:spcBef>
              <a:spcAft>
                <a:spcPts val="1200"/>
              </a:spcAft>
              <a:buFontTx/>
              <a:buNone/>
            </a:pPr>
            <a:r>
              <a:rPr lang="en-US" altLang="en-US" sz="2800" b="1">
                <a:solidFill>
                  <a:schemeClr val="accent2"/>
                </a:solidFill>
                <a:latin typeface="+mn-lt"/>
              </a:rPr>
              <a:t>+   Mĩ muốn nắm ưu thế trong việc đàm phán chấm dứt chiến tranh, lập lại hòa bình ở Việt Nam .</a:t>
            </a:r>
          </a:p>
        </p:txBody>
      </p:sp>
      <p:sp>
        <p:nvSpPr>
          <p:cNvPr id="132102" name="Text Box 6"/>
          <p:cNvSpPr txBox="1">
            <a:spLocks noChangeArrowheads="1"/>
          </p:cNvSpPr>
          <p:nvPr/>
        </p:nvSpPr>
        <p:spPr bwMode="auto">
          <a:xfrm>
            <a:off x="228600" y="304800"/>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ts val="0"/>
              </a:spcBef>
              <a:spcAft>
                <a:spcPts val="1200"/>
              </a:spcAft>
              <a:defRPr/>
            </a:pPr>
            <a:r>
              <a:rPr lang="en-US" b="1" dirty="0" smtClean="0">
                <a:solidFill>
                  <a:srgbClr val="FF0000"/>
                </a:solidFill>
                <a:latin typeface="+mn-lt"/>
              </a:rPr>
              <a:t>     1. </a:t>
            </a:r>
            <a:r>
              <a:rPr lang="en-US" b="1" dirty="0" err="1" smtClean="0">
                <a:solidFill>
                  <a:srgbClr val="FF0000"/>
                </a:solidFill>
                <a:latin typeface="+mn-lt"/>
              </a:rPr>
              <a:t>Âm</a:t>
            </a:r>
            <a:r>
              <a:rPr lang="en-US" b="1" dirty="0" smtClean="0">
                <a:solidFill>
                  <a:srgbClr val="FF0000"/>
                </a:solidFill>
                <a:latin typeface="+mn-lt"/>
              </a:rPr>
              <a:t> </a:t>
            </a:r>
            <a:r>
              <a:rPr lang="en-US" b="1" dirty="0" err="1" smtClean="0">
                <a:solidFill>
                  <a:srgbClr val="FF0000"/>
                </a:solidFill>
                <a:latin typeface="+mn-lt"/>
              </a:rPr>
              <a:t>mưu</a:t>
            </a:r>
            <a:r>
              <a:rPr lang="en-US" b="1" dirty="0" smtClean="0">
                <a:solidFill>
                  <a:srgbClr val="FF0000"/>
                </a:solidFill>
                <a:latin typeface="+mn-lt"/>
              </a:rPr>
              <a:t> </a:t>
            </a:r>
            <a:r>
              <a:rPr lang="en-US" b="1" dirty="0" err="1" smtClean="0">
                <a:solidFill>
                  <a:srgbClr val="FF0000"/>
                </a:solidFill>
                <a:latin typeface="+mn-lt"/>
              </a:rPr>
              <a:t>của</a:t>
            </a:r>
            <a:r>
              <a:rPr lang="en-US" b="1" dirty="0" smtClean="0">
                <a:solidFill>
                  <a:srgbClr val="FF0000"/>
                </a:solidFill>
                <a:latin typeface="+mn-lt"/>
              </a:rPr>
              <a:t> </a:t>
            </a:r>
            <a:r>
              <a:rPr lang="en-US" b="1" dirty="0" err="1" smtClean="0">
                <a:solidFill>
                  <a:srgbClr val="FF0000"/>
                </a:solidFill>
                <a:latin typeface="+mn-lt"/>
              </a:rPr>
              <a:t>đế</a:t>
            </a:r>
            <a:r>
              <a:rPr lang="en-US" b="1" dirty="0" smtClean="0">
                <a:solidFill>
                  <a:srgbClr val="FF0000"/>
                </a:solidFill>
                <a:latin typeface="+mn-lt"/>
              </a:rPr>
              <a:t> </a:t>
            </a:r>
            <a:r>
              <a:rPr lang="en-US" b="1" dirty="0" err="1" smtClean="0">
                <a:solidFill>
                  <a:srgbClr val="FF0000"/>
                </a:solidFill>
                <a:latin typeface="+mn-lt"/>
              </a:rPr>
              <a:t>quốc</a:t>
            </a:r>
            <a:r>
              <a:rPr lang="en-US" b="1" dirty="0" smtClean="0">
                <a:solidFill>
                  <a:srgbClr val="FF0000"/>
                </a:solidFill>
                <a:latin typeface="+mn-lt"/>
              </a:rPr>
              <a:t> </a:t>
            </a:r>
            <a:r>
              <a:rPr lang="en-US" b="1" dirty="0" err="1" smtClean="0">
                <a:solidFill>
                  <a:srgbClr val="FF0000"/>
                </a:solidFill>
                <a:latin typeface="+mn-lt"/>
              </a:rPr>
              <a:t>Mĩ</a:t>
            </a:r>
            <a:r>
              <a:rPr lang="en-US" b="1" dirty="0" smtClean="0">
                <a:solidFill>
                  <a:srgbClr val="FF0000"/>
                </a:solidFill>
                <a:latin typeface="+mn-lt"/>
              </a:rPr>
              <a:t> </a:t>
            </a:r>
            <a:r>
              <a:rPr lang="en-US" b="1" dirty="0" err="1" smtClean="0">
                <a:solidFill>
                  <a:srgbClr val="FF0000"/>
                </a:solidFill>
                <a:latin typeface="+mn-lt"/>
              </a:rPr>
              <a:t>trong</a:t>
            </a:r>
            <a:r>
              <a:rPr lang="en-US" b="1" dirty="0" smtClean="0">
                <a:solidFill>
                  <a:srgbClr val="FF0000"/>
                </a:solidFill>
                <a:latin typeface="+mn-lt"/>
              </a:rPr>
              <a:t> </a:t>
            </a:r>
            <a:r>
              <a:rPr lang="en-US" b="1" dirty="0" err="1" smtClean="0">
                <a:solidFill>
                  <a:srgbClr val="FF0000"/>
                </a:solidFill>
                <a:latin typeface="+mn-lt"/>
              </a:rPr>
              <a:t>việc</a:t>
            </a:r>
            <a:r>
              <a:rPr lang="en-US" b="1" dirty="0" smtClean="0">
                <a:solidFill>
                  <a:srgbClr val="FF0000"/>
                </a:solidFill>
                <a:latin typeface="+mn-lt"/>
              </a:rPr>
              <a:t> </a:t>
            </a:r>
            <a:r>
              <a:rPr lang="en-US" b="1" dirty="0" err="1" smtClean="0">
                <a:solidFill>
                  <a:srgbClr val="FF0000"/>
                </a:solidFill>
                <a:latin typeface="+mn-lt"/>
              </a:rPr>
              <a:t>dùng</a:t>
            </a:r>
            <a:r>
              <a:rPr lang="en-US" b="1" dirty="0" smtClean="0">
                <a:solidFill>
                  <a:srgbClr val="FF0000"/>
                </a:solidFill>
                <a:latin typeface="+mn-lt"/>
              </a:rPr>
              <a:t> </a:t>
            </a:r>
            <a:r>
              <a:rPr lang="en-US" b="1" dirty="0" err="1" smtClean="0">
                <a:solidFill>
                  <a:srgbClr val="FF0000"/>
                </a:solidFill>
                <a:latin typeface="+mn-lt"/>
              </a:rPr>
              <a:t>máy</a:t>
            </a:r>
            <a:r>
              <a:rPr lang="en-US" b="1" dirty="0" smtClean="0">
                <a:solidFill>
                  <a:srgbClr val="FF0000"/>
                </a:solidFill>
                <a:latin typeface="+mn-lt"/>
              </a:rPr>
              <a:t> bay B52 </a:t>
            </a:r>
            <a:r>
              <a:rPr lang="en-US" b="1" dirty="0" err="1" smtClean="0">
                <a:solidFill>
                  <a:srgbClr val="FF0000"/>
                </a:solidFill>
                <a:latin typeface="+mn-lt"/>
              </a:rPr>
              <a:t>đánh</a:t>
            </a:r>
            <a:r>
              <a:rPr lang="en-US" b="1" dirty="0" smtClean="0">
                <a:solidFill>
                  <a:srgbClr val="FF0000"/>
                </a:solidFill>
                <a:latin typeface="+mn-lt"/>
              </a:rPr>
              <a:t> </a:t>
            </a:r>
            <a:r>
              <a:rPr lang="en-US" b="1" dirty="0" err="1" smtClean="0">
                <a:solidFill>
                  <a:srgbClr val="FF0000"/>
                </a:solidFill>
                <a:latin typeface="+mn-lt"/>
              </a:rPr>
              <a:t>phá</a:t>
            </a:r>
            <a:r>
              <a:rPr lang="en-US" b="1" dirty="0" smtClean="0">
                <a:solidFill>
                  <a:srgbClr val="FF0000"/>
                </a:solidFill>
                <a:latin typeface="+mn-lt"/>
              </a:rPr>
              <a:t> </a:t>
            </a:r>
            <a:r>
              <a:rPr lang="en-US" b="1" dirty="0" err="1" smtClean="0">
                <a:solidFill>
                  <a:srgbClr val="FF0000"/>
                </a:solidFill>
                <a:latin typeface="+mn-lt"/>
              </a:rPr>
              <a:t>Hà</a:t>
            </a:r>
            <a:r>
              <a:rPr lang="en-US" b="1" dirty="0" smtClean="0">
                <a:solidFill>
                  <a:srgbClr val="FF0000"/>
                </a:solidFill>
                <a:latin typeface="+mn-lt"/>
              </a:rPr>
              <a:t> </a:t>
            </a:r>
            <a:r>
              <a:rPr lang="en-US" b="1" dirty="0" err="1" smtClean="0">
                <a:solidFill>
                  <a:srgbClr val="FF0000"/>
                </a:solidFill>
                <a:latin typeface="+mn-lt"/>
              </a:rPr>
              <a:t>Nội</a:t>
            </a:r>
            <a:r>
              <a:rPr lang="en-US" b="1" dirty="0" smtClean="0">
                <a:solidFill>
                  <a:srgbClr val="FF0000"/>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diamond(in)">
                                      <p:cBhvr>
                                        <p:cTn id="7" dur="2000"/>
                                        <p:tgtEl>
                                          <p:spTgt spid="132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2101"/>
                                        </p:tgtEl>
                                        <p:attrNameLst>
                                          <p:attrName>style.visibility</p:attrName>
                                        </p:attrNameLst>
                                      </p:cBhvr>
                                      <p:to>
                                        <p:strVal val="visible"/>
                                      </p:to>
                                    </p:set>
                                    <p:animEffect transition="in" filter="diamond(in)">
                                      <p:cBhvr>
                                        <p:cTn id="12" dur="20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p:bldP spid="132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2" name="Text Box 12"/>
          <p:cNvSpPr txBox="1">
            <a:spLocks noChangeArrowheads="1"/>
          </p:cNvSpPr>
          <p:nvPr/>
        </p:nvSpPr>
        <p:spPr bwMode="auto">
          <a:xfrm>
            <a:off x="76200" y="1066800"/>
            <a:ext cx="8915400" cy="4585871"/>
          </a:xfrm>
          <a:prstGeom prst="rect">
            <a:avLst/>
          </a:prstGeom>
          <a:noFill/>
          <a:ln w="9525">
            <a:noFill/>
            <a:miter lim="800000"/>
            <a:headEnd/>
            <a:tailEnd/>
          </a:ln>
        </p:spPr>
        <p:txBody>
          <a:bodyPr>
            <a:spAutoFit/>
          </a:bodyPr>
          <a:lstStyle/>
          <a:p>
            <a:pPr algn="just" eaLnBrk="1" hangingPunct="1">
              <a:spcAft>
                <a:spcPts val="1200"/>
              </a:spcAft>
              <a:defRPr/>
            </a:pPr>
            <a:r>
              <a:rPr lang="en-US" b="1" dirty="0" err="1">
                <a:solidFill>
                  <a:srgbClr val="CC3300"/>
                </a:solidFill>
                <a:latin typeface="+mn-lt"/>
              </a:rPr>
              <a:t>Thảo</a:t>
            </a:r>
            <a:r>
              <a:rPr lang="en-US" b="1" dirty="0">
                <a:solidFill>
                  <a:srgbClr val="CC3300"/>
                </a:solidFill>
                <a:latin typeface="+mn-lt"/>
              </a:rPr>
              <a:t> </a:t>
            </a:r>
            <a:r>
              <a:rPr lang="en-US" b="1" dirty="0" err="1">
                <a:solidFill>
                  <a:srgbClr val="CC3300"/>
                </a:solidFill>
                <a:latin typeface="+mn-lt"/>
              </a:rPr>
              <a:t>luận</a:t>
            </a:r>
            <a:r>
              <a:rPr lang="en-US" b="1" dirty="0">
                <a:solidFill>
                  <a:srgbClr val="CC3300"/>
                </a:solidFill>
                <a:latin typeface="+mn-lt"/>
              </a:rPr>
              <a:t> </a:t>
            </a:r>
            <a:r>
              <a:rPr lang="en-US" b="1" dirty="0" err="1">
                <a:solidFill>
                  <a:srgbClr val="CC3300"/>
                </a:solidFill>
                <a:latin typeface="+mn-lt"/>
              </a:rPr>
              <a:t>nhóm</a:t>
            </a:r>
            <a:r>
              <a:rPr lang="en-US" b="1" dirty="0">
                <a:solidFill>
                  <a:srgbClr val="CC3300"/>
                </a:solidFill>
                <a:latin typeface="+mn-lt"/>
              </a:rPr>
              <a:t> 4. (</a:t>
            </a:r>
            <a:r>
              <a:rPr lang="en-US" b="1" dirty="0" err="1">
                <a:solidFill>
                  <a:srgbClr val="CC3300"/>
                </a:solidFill>
                <a:latin typeface="+mn-lt"/>
              </a:rPr>
              <a:t>Đọc</a:t>
            </a:r>
            <a:r>
              <a:rPr lang="en-US" b="1" dirty="0">
                <a:solidFill>
                  <a:srgbClr val="CC3300"/>
                </a:solidFill>
                <a:latin typeface="+mn-lt"/>
              </a:rPr>
              <a:t> </a:t>
            </a:r>
            <a:r>
              <a:rPr lang="en-US" b="1" dirty="0" err="1">
                <a:solidFill>
                  <a:srgbClr val="CC3300"/>
                </a:solidFill>
                <a:latin typeface="+mn-lt"/>
              </a:rPr>
              <a:t>thầm</a:t>
            </a:r>
            <a:r>
              <a:rPr lang="en-US" b="1" dirty="0">
                <a:solidFill>
                  <a:srgbClr val="CC3300"/>
                </a:solidFill>
                <a:latin typeface="+mn-lt"/>
              </a:rPr>
              <a:t> </a:t>
            </a:r>
            <a:r>
              <a:rPr lang="en-US" b="1" dirty="0" err="1">
                <a:solidFill>
                  <a:srgbClr val="CC3300"/>
                </a:solidFill>
                <a:latin typeface="+mn-lt"/>
              </a:rPr>
              <a:t>thông</a:t>
            </a:r>
            <a:r>
              <a:rPr lang="en-US" b="1" dirty="0">
                <a:solidFill>
                  <a:srgbClr val="CC3300"/>
                </a:solidFill>
                <a:latin typeface="+mn-lt"/>
              </a:rPr>
              <a:t> tin</a:t>
            </a:r>
            <a:r>
              <a:rPr lang="en-US" b="1" dirty="0" smtClean="0">
                <a:solidFill>
                  <a:srgbClr val="CC3300"/>
                </a:solidFill>
                <a:latin typeface="+mn-lt"/>
              </a:rPr>
              <a:t>)</a:t>
            </a:r>
            <a:endParaRPr lang="en-US" b="1" dirty="0">
              <a:solidFill>
                <a:srgbClr val="CC3300"/>
              </a:solidFill>
              <a:latin typeface="+mn-lt"/>
            </a:endParaRPr>
          </a:p>
          <a:p>
            <a:pPr algn="just" eaLnBrk="1" hangingPunct="1">
              <a:spcAft>
                <a:spcPts val="1200"/>
              </a:spcAft>
              <a:buFontTx/>
              <a:buAutoNum type="arabicPeriod"/>
              <a:defRPr/>
            </a:pPr>
            <a:r>
              <a:rPr lang="en-US" b="1" dirty="0" err="1">
                <a:solidFill>
                  <a:schemeClr val="accent2"/>
                </a:solidFill>
                <a:latin typeface="+mn-lt"/>
              </a:rPr>
              <a:t>Cuộc</a:t>
            </a:r>
            <a:r>
              <a:rPr lang="en-US" b="1" dirty="0">
                <a:solidFill>
                  <a:schemeClr val="accent2"/>
                </a:solidFill>
                <a:latin typeface="+mn-lt"/>
              </a:rPr>
              <a:t> </a:t>
            </a:r>
            <a:r>
              <a:rPr lang="en-US" b="1" dirty="0" err="1">
                <a:solidFill>
                  <a:schemeClr val="accent2"/>
                </a:solidFill>
                <a:latin typeface="+mn-lt"/>
              </a:rPr>
              <a:t>chiến</a:t>
            </a:r>
            <a:r>
              <a:rPr lang="en-US" b="1" dirty="0">
                <a:solidFill>
                  <a:schemeClr val="accent2"/>
                </a:solidFill>
                <a:latin typeface="+mn-lt"/>
              </a:rPr>
              <a:t> </a:t>
            </a:r>
            <a:r>
              <a:rPr lang="en-US" b="1" dirty="0" err="1">
                <a:solidFill>
                  <a:schemeClr val="accent2"/>
                </a:solidFill>
                <a:latin typeface="+mn-lt"/>
              </a:rPr>
              <a:t>đấu</a:t>
            </a:r>
            <a:r>
              <a:rPr lang="en-US" b="1" dirty="0">
                <a:solidFill>
                  <a:schemeClr val="accent2"/>
                </a:solidFill>
                <a:latin typeface="+mn-lt"/>
              </a:rPr>
              <a:t> </a:t>
            </a:r>
            <a:r>
              <a:rPr lang="en-US" b="1" dirty="0" err="1">
                <a:solidFill>
                  <a:schemeClr val="accent2"/>
                </a:solidFill>
                <a:latin typeface="+mn-lt"/>
              </a:rPr>
              <a:t>chống</a:t>
            </a:r>
            <a:r>
              <a:rPr lang="en-US" b="1" dirty="0">
                <a:solidFill>
                  <a:schemeClr val="accent2"/>
                </a:solidFill>
                <a:latin typeface="+mn-lt"/>
              </a:rPr>
              <a:t> </a:t>
            </a:r>
            <a:r>
              <a:rPr lang="en-US" b="1" dirty="0" err="1">
                <a:solidFill>
                  <a:schemeClr val="accent2"/>
                </a:solidFill>
                <a:latin typeface="+mn-lt"/>
              </a:rPr>
              <a:t>máy</a:t>
            </a:r>
            <a:r>
              <a:rPr lang="en-US" b="1" dirty="0">
                <a:solidFill>
                  <a:schemeClr val="accent2"/>
                </a:solidFill>
                <a:latin typeface="+mn-lt"/>
              </a:rPr>
              <a:t> bay </a:t>
            </a:r>
            <a:r>
              <a:rPr lang="en-US" b="1" dirty="0" err="1">
                <a:solidFill>
                  <a:schemeClr val="accent2"/>
                </a:solidFill>
                <a:latin typeface="+mn-lt"/>
              </a:rPr>
              <a:t>Mĩ</a:t>
            </a:r>
            <a:r>
              <a:rPr lang="en-US" b="1" dirty="0">
                <a:solidFill>
                  <a:schemeClr val="accent2"/>
                </a:solidFill>
                <a:latin typeface="+mn-lt"/>
              </a:rPr>
              <a:t> </a:t>
            </a:r>
            <a:r>
              <a:rPr lang="en-US" b="1" dirty="0" err="1">
                <a:solidFill>
                  <a:schemeClr val="accent2"/>
                </a:solidFill>
                <a:latin typeface="+mn-lt"/>
              </a:rPr>
              <a:t>phá</a:t>
            </a:r>
            <a:r>
              <a:rPr lang="en-US" b="1" dirty="0">
                <a:solidFill>
                  <a:schemeClr val="accent2"/>
                </a:solidFill>
                <a:latin typeface="+mn-lt"/>
              </a:rPr>
              <a:t> </a:t>
            </a:r>
            <a:r>
              <a:rPr lang="en-US" b="1" dirty="0" err="1">
                <a:solidFill>
                  <a:schemeClr val="accent2"/>
                </a:solidFill>
                <a:latin typeface="+mn-lt"/>
              </a:rPr>
              <a:t>hoại</a:t>
            </a:r>
            <a:r>
              <a:rPr lang="en-US" b="1" dirty="0">
                <a:solidFill>
                  <a:schemeClr val="accent2"/>
                </a:solidFill>
                <a:latin typeface="+mn-lt"/>
              </a:rPr>
              <a:t> </a:t>
            </a:r>
            <a:r>
              <a:rPr lang="en-US" b="1" dirty="0" err="1">
                <a:solidFill>
                  <a:schemeClr val="accent2"/>
                </a:solidFill>
                <a:latin typeface="+mn-lt"/>
              </a:rPr>
              <a:t>của</a:t>
            </a:r>
            <a:r>
              <a:rPr lang="en-US" b="1" dirty="0">
                <a:solidFill>
                  <a:schemeClr val="accent2"/>
                </a:solidFill>
                <a:latin typeface="+mn-lt"/>
              </a:rPr>
              <a:t> </a:t>
            </a:r>
            <a:r>
              <a:rPr lang="en-US" b="1" dirty="0" err="1">
                <a:solidFill>
                  <a:schemeClr val="accent2"/>
                </a:solidFill>
                <a:latin typeface="+mn-lt"/>
              </a:rPr>
              <a:t>quân</a:t>
            </a:r>
            <a:r>
              <a:rPr lang="en-US" b="1" dirty="0">
                <a:solidFill>
                  <a:schemeClr val="accent2"/>
                </a:solidFill>
                <a:latin typeface="+mn-lt"/>
              </a:rPr>
              <a:t> </a:t>
            </a:r>
            <a:r>
              <a:rPr lang="en-US" b="1" dirty="0" err="1">
                <a:solidFill>
                  <a:schemeClr val="accent2"/>
                </a:solidFill>
                <a:latin typeface="+mn-lt"/>
              </a:rPr>
              <a:t>và</a:t>
            </a:r>
            <a:r>
              <a:rPr lang="en-US" b="1" dirty="0">
                <a:solidFill>
                  <a:schemeClr val="accent2"/>
                </a:solidFill>
                <a:latin typeface="+mn-lt"/>
              </a:rPr>
              <a:t> </a:t>
            </a:r>
            <a:r>
              <a:rPr lang="en-US" b="1" dirty="0" err="1">
                <a:solidFill>
                  <a:schemeClr val="accent2"/>
                </a:solidFill>
                <a:latin typeface="+mn-lt"/>
              </a:rPr>
              <a:t>dân</a:t>
            </a:r>
            <a:r>
              <a:rPr lang="en-US" b="1" dirty="0">
                <a:solidFill>
                  <a:schemeClr val="accent2"/>
                </a:solidFill>
                <a:latin typeface="+mn-lt"/>
              </a:rPr>
              <a:t> </a:t>
            </a:r>
            <a:r>
              <a:rPr lang="en-US" b="1" dirty="0" err="1">
                <a:solidFill>
                  <a:schemeClr val="accent2"/>
                </a:solidFill>
                <a:latin typeface="+mn-lt"/>
              </a:rPr>
              <a:t>Hà</a:t>
            </a:r>
            <a:r>
              <a:rPr lang="en-US" b="1" dirty="0">
                <a:solidFill>
                  <a:schemeClr val="accent2"/>
                </a:solidFill>
                <a:latin typeface="+mn-lt"/>
              </a:rPr>
              <a:t> </a:t>
            </a:r>
            <a:r>
              <a:rPr lang="en-US" b="1" dirty="0" err="1">
                <a:solidFill>
                  <a:schemeClr val="accent2"/>
                </a:solidFill>
                <a:latin typeface="+mn-lt"/>
              </a:rPr>
              <a:t>Nội</a:t>
            </a:r>
            <a:r>
              <a:rPr lang="en-US" b="1" dirty="0">
                <a:solidFill>
                  <a:schemeClr val="accent2"/>
                </a:solidFill>
                <a:latin typeface="+mn-lt"/>
              </a:rPr>
              <a:t> </a:t>
            </a:r>
            <a:r>
              <a:rPr lang="en-US" b="1" dirty="0" err="1">
                <a:solidFill>
                  <a:schemeClr val="accent2"/>
                </a:solidFill>
                <a:latin typeface="+mn-lt"/>
              </a:rPr>
              <a:t>bắt</a:t>
            </a:r>
            <a:r>
              <a:rPr lang="en-US" b="1" dirty="0">
                <a:solidFill>
                  <a:schemeClr val="accent2"/>
                </a:solidFill>
                <a:latin typeface="+mn-lt"/>
              </a:rPr>
              <a:t> </a:t>
            </a:r>
            <a:r>
              <a:rPr lang="en-US" b="1" dirty="0" err="1">
                <a:solidFill>
                  <a:schemeClr val="accent2"/>
                </a:solidFill>
                <a:latin typeface="+mn-lt"/>
              </a:rPr>
              <a:t>đầu</a:t>
            </a:r>
            <a:r>
              <a:rPr lang="en-US" b="1" dirty="0">
                <a:solidFill>
                  <a:schemeClr val="accent2"/>
                </a:solidFill>
                <a:latin typeface="+mn-lt"/>
              </a:rPr>
              <a:t> </a:t>
            </a:r>
            <a:r>
              <a:rPr lang="en-US" b="1" dirty="0" err="1">
                <a:solidFill>
                  <a:schemeClr val="accent2"/>
                </a:solidFill>
                <a:latin typeface="+mn-lt"/>
              </a:rPr>
              <a:t>và</a:t>
            </a:r>
            <a:r>
              <a:rPr lang="en-US" b="1" dirty="0">
                <a:solidFill>
                  <a:schemeClr val="accent2"/>
                </a:solidFill>
                <a:latin typeface="+mn-lt"/>
              </a:rPr>
              <a:t> </a:t>
            </a:r>
            <a:r>
              <a:rPr lang="en-US" b="1" dirty="0" err="1">
                <a:solidFill>
                  <a:schemeClr val="accent2"/>
                </a:solidFill>
                <a:latin typeface="+mn-lt"/>
              </a:rPr>
              <a:t>kết</a:t>
            </a:r>
            <a:r>
              <a:rPr lang="en-US" b="1" dirty="0">
                <a:solidFill>
                  <a:schemeClr val="accent2"/>
                </a:solidFill>
                <a:latin typeface="+mn-lt"/>
              </a:rPr>
              <a:t> </a:t>
            </a:r>
            <a:r>
              <a:rPr lang="en-US" b="1" dirty="0" err="1">
                <a:solidFill>
                  <a:schemeClr val="accent2"/>
                </a:solidFill>
                <a:latin typeface="+mn-lt"/>
              </a:rPr>
              <a:t>thúc</a:t>
            </a:r>
            <a:r>
              <a:rPr lang="en-US" b="1" dirty="0">
                <a:solidFill>
                  <a:schemeClr val="accent2"/>
                </a:solidFill>
                <a:latin typeface="+mn-lt"/>
              </a:rPr>
              <a:t> </a:t>
            </a:r>
            <a:r>
              <a:rPr lang="en-US" b="1" dirty="0" err="1">
                <a:solidFill>
                  <a:schemeClr val="accent2"/>
                </a:solidFill>
                <a:latin typeface="+mn-lt"/>
              </a:rPr>
              <a:t>vào</a:t>
            </a:r>
            <a:r>
              <a:rPr lang="en-US" b="1" dirty="0">
                <a:solidFill>
                  <a:schemeClr val="accent2"/>
                </a:solidFill>
                <a:latin typeface="+mn-lt"/>
              </a:rPr>
              <a:t> </a:t>
            </a:r>
            <a:r>
              <a:rPr lang="en-US" b="1" dirty="0" err="1">
                <a:solidFill>
                  <a:schemeClr val="accent2"/>
                </a:solidFill>
                <a:latin typeface="+mn-lt"/>
              </a:rPr>
              <a:t>ngày</a:t>
            </a:r>
            <a:r>
              <a:rPr lang="en-US" b="1" dirty="0">
                <a:solidFill>
                  <a:schemeClr val="accent2"/>
                </a:solidFill>
                <a:latin typeface="+mn-lt"/>
              </a:rPr>
              <a:t> </a:t>
            </a:r>
            <a:r>
              <a:rPr lang="en-US" b="1" dirty="0" err="1">
                <a:solidFill>
                  <a:schemeClr val="accent2"/>
                </a:solidFill>
                <a:latin typeface="+mn-lt"/>
              </a:rPr>
              <a:t>nào</a:t>
            </a:r>
            <a:r>
              <a:rPr lang="en-US" b="1" dirty="0">
                <a:solidFill>
                  <a:schemeClr val="accent2"/>
                </a:solidFill>
                <a:latin typeface="+mn-lt"/>
              </a:rPr>
              <a:t>? </a:t>
            </a:r>
          </a:p>
          <a:p>
            <a:pPr algn="just" eaLnBrk="1" hangingPunct="1">
              <a:spcAft>
                <a:spcPts val="1200"/>
              </a:spcAft>
              <a:defRPr/>
            </a:pPr>
            <a:r>
              <a:rPr lang="en-US" b="1" dirty="0">
                <a:solidFill>
                  <a:schemeClr val="accent2"/>
                </a:solidFill>
                <a:latin typeface="+mn-lt"/>
              </a:rPr>
              <a:t>2. </a:t>
            </a:r>
            <a:r>
              <a:rPr lang="en-US" b="1" dirty="0" err="1">
                <a:solidFill>
                  <a:schemeClr val="accent2"/>
                </a:solidFill>
                <a:latin typeface="+mn-lt"/>
              </a:rPr>
              <a:t>Mĩ</a:t>
            </a:r>
            <a:r>
              <a:rPr lang="en-US" b="1" dirty="0">
                <a:solidFill>
                  <a:schemeClr val="accent2"/>
                </a:solidFill>
                <a:latin typeface="+mn-lt"/>
              </a:rPr>
              <a:t> </a:t>
            </a:r>
            <a:r>
              <a:rPr lang="en-US" b="1" dirty="0" err="1">
                <a:solidFill>
                  <a:schemeClr val="accent2"/>
                </a:solidFill>
                <a:latin typeface="+mn-lt"/>
              </a:rPr>
              <a:t>đã</a:t>
            </a:r>
            <a:r>
              <a:rPr lang="en-US" b="1" dirty="0">
                <a:solidFill>
                  <a:schemeClr val="accent2"/>
                </a:solidFill>
                <a:latin typeface="+mn-lt"/>
              </a:rPr>
              <a:t> </a:t>
            </a:r>
            <a:r>
              <a:rPr lang="en-US" b="1" dirty="0" err="1">
                <a:solidFill>
                  <a:schemeClr val="accent2"/>
                </a:solidFill>
                <a:latin typeface="+mn-lt"/>
              </a:rPr>
              <a:t>đưa</a:t>
            </a:r>
            <a:r>
              <a:rPr lang="en-US" b="1" dirty="0">
                <a:solidFill>
                  <a:schemeClr val="accent2"/>
                </a:solidFill>
                <a:latin typeface="+mn-lt"/>
              </a:rPr>
              <a:t> </a:t>
            </a:r>
            <a:r>
              <a:rPr lang="en-US" b="1" dirty="0" err="1">
                <a:solidFill>
                  <a:schemeClr val="accent2"/>
                </a:solidFill>
                <a:latin typeface="+mn-lt"/>
              </a:rPr>
              <a:t>lực</a:t>
            </a:r>
            <a:r>
              <a:rPr lang="en-US" b="1" dirty="0">
                <a:solidFill>
                  <a:schemeClr val="accent2"/>
                </a:solidFill>
                <a:latin typeface="+mn-lt"/>
              </a:rPr>
              <a:t> </a:t>
            </a:r>
            <a:r>
              <a:rPr lang="en-US" b="1" dirty="0" err="1">
                <a:solidFill>
                  <a:schemeClr val="accent2"/>
                </a:solidFill>
                <a:latin typeface="+mn-lt"/>
              </a:rPr>
              <a:t>lượng</a:t>
            </a:r>
            <a:r>
              <a:rPr lang="en-US" b="1" dirty="0">
                <a:solidFill>
                  <a:schemeClr val="accent2"/>
                </a:solidFill>
                <a:latin typeface="+mn-lt"/>
              </a:rPr>
              <a:t> </a:t>
            </a:r>
            <a:r>
              <a:rPr lang="en-US" b="1" dirty="0" err="1">
                <a:solidFill>
                  <a:schemeClr val="accent2"/>
                </a:solidFill>
                <a:latin typeface="+mn-lt"/>
              </a:rPr>
              <a:t>nào</a:t>
            </a:r>
            <a:r>
              <a:rPr lang="en-US" b="1" dirty="0">
                <a:solidFill>
                  <a:schemeClr val="accent2"/>
                </a:solidFill>
                <a:latin typeface="+mn-lt"/>
              </a:rPr>
              <a:t> </a:t>
            </a:r>
            <a:r>
              <a:rPr lang="en-US" b="1" dirty="0" err="1">
                <a:solidFill>
                  <a:schemeClr val="accent2"/>
                </a:solidFill>
                <a:latin typeface="+mn-lt"/>
              </a:rPr>
              <a:t>tham</a:t>
            </a:r>
            <a:r>
              <a:rPr lang="en-US" b="1" dirty="0">
                <a:solidFill>
                  <a:schemeClr val="accent2"/>
                </a:solidFill>
                <a:latin typeface="+mn-lt"/>
              </a:rPr>
              <a:t> </a:t>
            </a:r>
            <a:r>
              <a:rPr lang="en-US" b="1" dirty="0" err="1">
                <a:solidFill>
                  <a:schemeClr val="accent2"/>
                </a:solidFill>
                <a:latin typeface="+mn-lt"/>
              </a:rPr>
              <a:t>gia</a:t>
            </a:r>
            <a:r>
              <a:rPr lang="en-US" b="1" dirty="0">
                <a:solidFill>
                  <a:schemeClr val="accent2"/>
                </a:solidFill>
                <a:latin typeface="+mn-lt"/>
              </a:rPr>
              <a:t> </a:t>
            </a:r>
            <a:r>
              <a:rPr lang="en-US" b="1" dirty="0" err="1">
                <a:solidFill>
                  <a:schemeClr val="accent2"/>
                </a:solidFill>
                <a:latin typeface="+mn-lt"/>
              </a:rPr>
              <a:t>ném</a:t>
            </a:r>
            <a:r>
              <a:rPr lang="en-US" b="1" dirty="0">
                <a:solidFill>
                  <a:schemeClr val="accent2"/>
                </a:solidFill>
                <a:latin typeface="+mn-lt"/>
              </a:rPr>
              <a:t> </a:t>
            </a:r>
            <a:r>
              <a:rPr lang="en-US" b="1" dirty="0" err="1">
                <a:solidFill>
                  <a:schemeClr val="accent2"/>
                </a:solidFill>
                <a:latin typeface="+mn-lt"/>
              </a:rPr>
              <a:t>bom</a:t>
            </a:r>
            <a:r>
              <a:rPr lang="en-US" b="1" dirty="0">
                <a:solidFill>
                  <a:schemeClr val="accent2"/>
                </a:solidFill>
                <a:latin typeface="+mn-lt"/>
              </a:rPr>
              <a:t> </a:t>
            </a:r>
            <a:r>
              <a:rPr lang="en-US" b="1" dirty="0" err="1">
                <a:solidFill>
                  <a:schemeClr val="accent2"/>
                </a:solidFill>
                <a:latin typeface="+mn-lt"/>
              </a:rPr>
              <a:t>phá</a:t>
            </a:r>
            <a:r>
              <a:rPr lang="en-US" b="1" dirty="0">
                <a:solidFill>
                  <a:schemeClr val="accent2"/>
                </a:solidFill>
                <a:latin typeface="+mn-lt"/>
              </a:rPr>
              <a:t> </a:t>
            </a:r>
            <a:r>
              <a:rPr lang="en-US" b="1" dirty="0" err="1">
                <a:solidFill>
                  <a:schemeClr val="accent2"/>
                </a:solidFill>
                <a:latin typeface="+mn-lt"/>
              </a:rPr>
              <a:t>hoại</a:t>
            </a:r>
            <a:r>
              <a:rPr lang="en-US" b="1" dirty="0">
                <a:solidFill>
                  <a:schemeClr val="accent2"/>
                </a:solidFill>
                <a:latin typeface="+mn-lt"/>
              </a:rPr>
              <a:t> </a:t>
            </a:r>
            <a:r>
              <a:rPr lang="en-US" b="1" dirty="0" err="1">
                <a:solidFill>
                  <a:schemeClr val="accent2"/>
                </a:solidFill>
                <a:latin typeface="+mn-lt"/>
              </a:rPr>
              <a:t>Hà</a:t>
            </a:r>
            <a:r>
              <a:rPr lang="en-US" b="1" dirty="0">
                <a:solidFill>
                  <a:schemeClr val="accent2"/>
                </a:solidFill>
                <a:latin typeface="+mn-lt"/>
              </a:rPr>
              <a:t> </a:t>
            </a:r>
            <a:r>
              <a:rPr lang="en-US" b="1" dirty="0" err="1">
                <a:solidFill>
                  <a:schemeClr val="accent2"/>
                </a:solidFill>
                <a:latin typeface="+mn-lt"/>
              </a:rPr>
              <a:t>Nội</a:t>
            </a:r>
            <a:r>
              <a:rPr lang="en-US" b="1" dirty="0">
                <a:solidFill>
                  <a:schemeClr val="accent2"/>
                </a:solidFill>
                <a:latin typeface="+mn-lt"/>
              </a:rPr>
              <a:t> </a:t>
            </a:r>
            <a:r>
              <a:rPr lang="en-US" b="1" dirty="0" err="1">
                <a:solidFill>
                  <a:schemeClr val="accent2"/>
                </a:solidFill>
                <a:latin typeface="+mn-lt"/>
              </a:rPr>
              <a:t>và</a:t>
            </a:r>
            <a:r>
              <a:rPr lang="en-US" b="1" dirty="0">
                <a:solidFill>
                  <a:schemeClr val="accent2"/>
                </a:solidFill>
                <a:latin typeface="+mn-lt"/>
              </a:rPr>
              <a:t> </a:t>
            </a:r>
            <a:r>
              <a:rPr lang="en-US" b="1" dirty="0" err="1">
                <a:solidFill>
                  <a:schemeClr val="accent2"/>
                </a:solidFill>
                <a:latin typeface="+mn-lt"/>
              </a:rPr>
              <a:t>ném</a:t>
            </a:r>
            <a:r>
              <a:rPr lang="en-US" b="1" dirty="0">
                <a:solidFill>
                  <a:schemeClr val="accent2"/>
                </a:solidFill>
                <a:latin typeface="+mn-lt"/>
              </a:rPr>
              <a:t> </a:t>
            </a:r>
            <a:r>
              <a:rPr lang="en-US" b="1" dirty="0" err="1">
                <a:solidFill>
                  <a:schemeClr val="accent2"/>
                </a:solidFill>
                <a:latin typeface="+mn-lt"/>
              </a:rPr>
              <a:t>bom</a:t>
            </a:r>
            <a:r>
              <a:rPr lang="en-US" b="1" dirty="0">
                <a:solidFill>
                  <a:schemeClr val="accent2"/>
                </a:solidFill>
                <a:latin typeface="+mn-lt"/>
              </a:rPr>
              <a:t> </a:t>
            </a:r>
            <a:r>
              <a:rPr lang="en-US" b="1" dirty="0" err="1">
                <a:solidFill>
                  <a:schemeClr val="accent2"/>
                </a:solidFill>
                <a:latin typeface="+mn-lt"/>
              </a:rPr>
              <a:t>vào</a:t>
            </a:r>
            <a:r>
              <a:rPr lang="en-US" b="1" dirty="0">
                <a:solidFill>
                  <a:schemeClr val="accent2"/>
                </a:solidFill>
                <a:latin typeface="+mn-lt"/>
              </a:rPr>
              <a:t> </a:t>
            </a:r>
            <a:r>
              <a:rPr lang="en-US" b="1" dirty="0" err="1">
                <a:solidFill>
                  <a:schemeClr val="accent2"/>
                </a:solidFill>
                <a:latin typeface="+mn-lt"/>
              </a:rPr>
              <a:t>những</a:t>
            </a:r>
            <a:r>
              <a:rPr lang="en-US" b="1" dirty="0">
                <a:solidFill>
                  <a:schemeClr val="accent2"/>
                </a:solidFill>
                <a:latin typeface="+mn-lt"/>
              </a:rPr>
              <a:t> </a:t>
            </a:r>
            <a:r>
              <a:rPr lang="en-US" b="1" dirty="0" err="1">
                <a:solidFill>
                  <a:schemeClr val="accent2"/>
                </a:solidFill>
                <a:latin typeface="+mn-lt"/>
              </a:rPr>
              <a:t>nơi</a:t>
            </a:r>
            <a:r>
              <a:rPr lang="en-US" b="1" dirty="0">
                <a:solidFill>
                  <a:schemeClr val="accent2"/>
                </a:solidFill>
                <a:latin typeface="+mn-lt"/>
              </a:rPr>
              <a:t> </a:t>
            </a:r>
            <a:r>
              <a:rPr lang="en-US" b="1" dirty="0" err="1">
                <a:solidFill>
                  <a:schemeClr val="accent2"/>
                </a:solidFill>
                <a:latin typeface="+mn-lt"/>
              </a:rPr>
              <a:t>nào</a:t>
            </a:r>
            <a:r>
              <a:rPr lang="en-US" b="1" dirty="0">
                <a:solidFill>
                  <a:schemeClr val="accent2"/>
                </a:solidFill>
                <a:latin typeface="+mn-lt"/>
              </a:rPr>
              <a:t> ở </a:t>
            </a:r>
            <a:r>
              <a:rPr lang="en-US" b="1" dirty="0" err="1">
                <a:solidFill>
                  <a:schemeClr val="accent2"/>
                </a:solidFill>
                <a:latin typeface="+mn-lt"/>
              </a:rPr>
              <a:t>Hà</a:t>
            </a:r>
            <a:r>
              <a:rPr lang="en-US" b="1" dirty="0">
                <a:solidFill>
                  <a:schemeClr val="accent2"/>
                </a:solidFill>
                <a:latin typeface="+mn-lt"/>
              </a:rPr>
              <a:t> </a:t>
            </a:r>
            <a:r>
              <a:rPr lang="en-US" b="1" dirty="0" err="1">
                <a:solidFill>
                  <a:schemeClr val="accent2"/>
                </a:solidFill>
                <a:latin typeface="+mn-lt"/>
              </a:rPr>
              <a:t>Nội</a:t>
            </a:r>
            <a:r>
              <a:rPr lang="en-US" b="1" dirty="0">
                <a:solidFill>
                  <a:schemeClr val="accent2"/>
                </a:solidFill>
                <a:latin typeface="+mn-lt"/>
              </a:rPr>
              <a:t>?</a:t>
            </a:r>
          </a:p>
          <a:p>
            <a:pPr algn="just" eaLnBrk="1" hangingPunct="1">
              <a:spcAft>
                <a:spcPts val="1200"/>
              </a:spcAft>
              <a:defRPr/>
            </a:pPr>
            <a:r>
              <a:rPr lang="en-US" b="1" dirty="0">
                <a:solidFill>
                  <a:schemeClr val="accent2"/>
                </a:solidFill>
                <a:latin typeface="+mn-lt"/>
              </a:rPr>
              <a:t>3. </a:t>
            </a:r>
            <a:r>
              <a:rPr lang="en-US" b="1" dirty="0" err="1">
                <a:solidFill>
                  <a:schemeClr val="accent2"/>
                </a:solidFill>
                <a:latin typeface="+mn-lt"/>
              </a:rPr>
              <a:t>Hãy</a:t>
            </a:r>
            <a:r>
              <a:rPr lang="en-US" b="1" dirty="0">
                <a:solidFill>
                  <a:schemeClr val="accent2"/>
                </a:solidFill>
                <a:latin typeface="+mn-lt"/>
              </a:rPr>
              <a:t> </a:t>
            </a:r>
            <a:r>
              <a:rPr lang="en-US" b="1" dirty="0" err="1">
                <a:solidFill>
                  <a:schemeClr val="accent2"/>
                </a:solidFill>
                <a:latin typeface="+mn-lt"/>
              </a:rPr>
              <a:t>kể</a:t>
            </a:r>
            <a:r>
              <a:rPr lang="en-US" b="1" dirty="0">
                <a:solidFill>
                  <a:schemeClr val="accent2"/>
                </a:solidFill>
                <a:latin typeface="+mn-lt"/>
              </a:rPr>
              <a:t> </a:t>
            </a:r>
            <a:r>
              <a:rPr lang="en-US" b="1" dirty="0" err="1">
                <a:solidFill>
                  <a:schemeClr val="accent2"/>
                </a:solidFill>
                <a:latin typeface="+mn-lt"/>
              </a:rPr>
              <a:t>lại</a:t>
            </a:r>
            <a:r>
              <a:rPr lang="en-US" b="1" dirty="0">
                <a:solidFill>
                  <a:schemeClr val="accent2"/>
                </a:solidFill>
                <a:latin typeface="+mn-lt"/>
              </a:rPr>
              <a:t> </a:t>
            </a:r>
            <a:r>
              <a:rPr lang="en-US" b="1" dirty="0" err="1">
                <a:solidFill>
                  <a:schemeClr val="accent2"/>
                </a:solidFill>
                <a:latin typeface="+mn-lt"/>
              </a:rPr>
              <a:t>trân</a:t>
            </a:r>
            <a:r>
              <a:rPr lang="en-US" b="1" dirty="0">
                <a:solidFill>
                  <a:schemeClr val="accent2"/>
                </a:solidFill>
                <a:latin typeface="+mn-lt"/>
              </a:rPr>
              <a:t> </a:t>
            </a:r>
            <a:r>
              <a:rPr lang="en-US" b="1" dirty="0" err="1">
                <a:solidFill>
                  <a:schemeClr val="accent2"/>
                </a:solidFill>
                <a:latin typeface="+mn-lt"/>
              </a:rPr>
              <a:t>chiến</a:t>
            </a:r>
            <a:r>
              <a:rPr lang="en-US" b="1" dirty="0">
                <a:solidFill>
                  <a:schemeClr val="accent2"/>
                </a:solidFill>
                <a:latin typeface="+mn-lt"/>
              </a:rPr>
              <a:t> </a:t>
            </a:r>
            <a:r>
              <a:rPr lang="en-US" b="1" dirty="0" err="1">
                <a:solidFill>
                  <a:schemeClr val="accent2"/>
                </a:solidFill>
                <a:latin typeface="+mn-lt"/>
              </a:rPr>
              <a:t>đấu</a:t>
            </a:r>
            <a:r>
              <a:rPr lang="en-US" b="1" dirty="0">
                <a:solidFill>
                  <a:schemeClr val="accent2"/>
                </a:solidFill>
                <a:latin typeface="+mn-lt"/>
              </a:rPr>
              <a:t> </a:t>
            </a:r>
            <a:r>
              <a:rPr lang="en-US" b="1" dirty="0" err="1">
                <a:solidFill>
                  <a:schemeClr val="accent2"/>
                </a:solidFill>
                <a:latin typeface="+mn-lt"/>
              </a:rPr>
              <a:t>đêm</a:t>
            </a:r>
            <a:r>
              <a:rPr lang="en-US" b="1" dirty="0">
                <a:solidFill>
                  <a:schemeClr val="accent2"/>
                </a:solidFill>
                <a:latin typeface="+mn-lt"/>
              </a:rPr>
              <a:t> </a:t>
            </a:r>
            <a:r>
              <a:rPr lang="en-US" b="1" dirty="0" err="1">
                <a:solidFill>
                  <a:schemeClr val="accent2"/>
                </a:solidFill>
                <a:latin typeface="+mn-lt"/>
              </a:rPr>
              <a:t>ngày</a:t>
            </a:r>
            <a:r>
              <a:rPr lang="en-US" b="1" dirty="0">
                <a:solidFill>
                  <a:schemeClr val="accent2"/>
                </a:solidFill>
                <a:latin typeface="+mn-lt"/>
              </a:rPr>
              <a:t> 26/12/1972 </a:t>
            </a:r>
            <a:r>
              <a:rPr lang="en-US" b="1" dirty="0" err="1">
                <a:solidFill>
                  <a:schemeClr val="accent2"/>
                </a:solidFill>
                <a:latin typeface="+mn-lt"/>
              </a:rPr>
              <a:t>trên</a:t>
            </a:r>
            <a:r>
              <a:rPr lang="en-US" b="1" dirty="0">
                <a:solidFill>
                  <a:schemeClr val="accent2"/>
                </a:solidFill>
                <a:latin typeface="+mn-lt"/>
              </a:rPr>
              <a:t> </a:t>
            </a:r>
            <a:r>
              <a:rPr lang="en-US" b="1" dirty="0" err="1">
                <a:solidFill>
                  <a:schemeClr val="accent2"/>
                </a:solidFill>
                <a:latin typeface="+mn-lt"/>
              </a:rPr>
              <a:t>bầu</a:t>
            </a:r>
            <a:r>
              <a:rPr lang="en-US" b="1" dirty="0">
                <a:solidFill>
                  <a:schemeClr val="accent2"/>
                </a:solidFill>
                <a:latin typeface="+mn-lt"/>
              </a:rPr>
              <a:t> </a:t>
            </a:r>
            <a:r>
              <a:rPr lang="en-US" b="1" dirty="0" err="1">
                <a:solidFill>
                  <a:schemeClr val="accent2"/>
                </a:solidFill>
                <a:latin typeface="+mn-lt"/>
              </a:rPr>
              <a:t>trời</a:t>
            </a:r>
            <a:r>
              <a:rPr lang="en-US" b="1" dirty="0">
                <a:solidFill>
                  <a:schemeClr val="accent2"/>
                </a:solidFill>
                <a:latin typeface="+mn-lt"/>
              </a:rPr>
              <a:t> </a:t>
            </a:r>
            <a:r>
              <a:rPr lang="en-US" b="1" dirty="0" err="1">
                <a:solidFill>
                  <a:schemeClr val="accent2"/>
                </a:solidFill>
                <a:latin typeface="+mn-lt"/>
              </a:rPr>
              <a:t>Hà</a:t>
            </a:r>
            <a:r>
              <a:rPr lang="en-US" b="1" dirty="0">
                <a:solidFill>
                  <a:schemeClr val="accent2"/>
                </a:solidFill>
                <a:latin typeface="+mn-lt"/>
              </a:rPr>
              <a:t> </a:t>
            </a:r>
            <a:r>
              <a:rPr lang="en-US" b="1" dirty="0" err="1">
                <a:solidFill>
                  <a:schemeClr val="accent2"/>
                </a:solidFill>
                <a:latin typeface="+mn-lt"/>
              </a:rPr>
              <a:t>Nội</a:t>
            </a:r>
            <a:r>
              <a:rPr lang="en-US" b="1" dirty="0">
                <a:solidFill>
                  <a:schemeClr val="accent2"/>
                </a:solidFill>
                <a:latin typeface="+mn-lt"/>
              </a:rPr>
              <a:t>?</a:t>
            </a:r>
          </a:p>
          <a:p>
            <a:pPr algn="just" eaLnBrk="1" hangingPunct="1">
              <a:spcAft>
                <a:spcPts val="1200"/>
              </a:spcAft>
              <a:defRPr/>
            </a:pPr>
            <a:r>
              <a:rPr lang="en-US" b="1" dirty="0">
                <a:solidFill>
                  <a:schemeClr val="accent2"/>
                </a:solidFill>
                <a:latin typeface="+mn-lt"/>
              </a:rPr>
              <a:t>4. </a:t>
            </a:r>
            <a:r>
              <a:rPr lang="en-US" b="1" dirty="0" err="1">
                <a:solidFill>
                  <a:schemeClr val="accent2"/>
                </a:solidFill>
                <a:latin typeface="+mn-lt"/>
              </a:rPr>
              <a:t>Trong</a:t>
            </a:r>
            <a:r>
              <a:rPr lang="en-US" b="1" dirty="0">
                <a:solidFill>
                  <a:schemeClr val="accent2"/>
                </a:solidFill>
                <a:latin typeface="+mn-lt"/>
              </a:rPr>
              <a:t> 12 </a:t>
            </a:r>
            <a:r>
              <a:rPr lang="en-US" b="1" dirty="0" err="1">
                <a:solidFill>
                  <a:schemeClr val="accent2"/>
                </a:solidFill>
                <a:latin typeface="+mn-lt"/>
              </a:rPr>
              <a:t>ngày</a:t>
            </a:r>
            <a:r>
              <a:rPr lang="en-US" b="1" dirty="0">
                <a:solidFill>
                  <a:schemeClr val="accent2"/>
                </a:solidFill>
                <a:latin typeface="+mn-lt"/>
              </a:rPr>
              <a:t> </a:t>
            </a:r>
            <a:r>
              <a:rPr lang="en-US" b="1" dirty="0" err="1">
                <a:solidFill>
                  <a:schemeClr val="accent2"/>
                </a:solidFill>
                <a:latin typeface="+mn-lt"/>
              </a:rPr>
              <a:t>đêm</a:t>
            </a:r>
            <a:r>
              <a:rPr lang="en-US" b="1" dirty="0">
                <a:solidFill>
                  <a:schemeClr val="accent2"/>
                </a:solidFill>
                <a:latin typeface="+mn-lt"/>
              </a:rPr>
              <a:t> </a:t>
            </a:r>
            <a:r>
              <a:rPr lang="en-US" b="1" dirty="0" err="1">
                <a:solidFill>
                  <a:schemeClr val="accent2"/>
                </a:solidFill>
                <a:latin typeface="+mn-lt"/>
              </a:rPr>
              <a:t>chiến</a:t>
            </a:r>
            <a:r>
              <a:rPr lang="en-US" b="1" dirty="0">
                <a:solidFill>
                  <a:schemeClr val="accent2"/>
                </a:solidFill>
                <a:latin typeface="+mn-lt"/>
              </a:rPr>
              <a:t> </a:t>
            </a:r>
            <a:r>
              <a:rPr lang="en-US" b="1" dirty="0" err="1">
                <a:solidFill>
                  <a:schemeClr val="accent2"/>
                </a:solidFill>
                <a:latin typeface="+mn-lt"/>
              </a:rPr>
              <a:t>đấu</a:t>
            </a:r>
            <a:r>
              <a:rPr lang="en-US" b="1" dirty="0">
                <a:solidFill>
                  <a:schemeClr val="accent2"/>
                </a:solidFill>
                <a:latin typeface="+mn-lt"/>
              </a:rPr>
              <a:t> </a:t>
            </a:r>
            <a:r>
              <a:rPr lang="en-US" b="1" dirty="0" err="1">
                <a:solidFill>
                  <a:schemeClr val="accent2"/>
                </a:solidFill>
                <a:latin typeface="+mn-lt"/>
              </a:rPr>
              <a:t>chống</a:t>
            </a:r>
            <a:r>
              <a:rPr lang="en-US" b="1" dirty="0">
                <a:solidFill>
                  <a:schemeClr val="accent2"/>
                </a:solidFill>
                <a:latin typeface="+mn-lt"/>
              </a:rPr>
              <a:t> </a:t>
            </a:r>
            <a:r>
              <a:rPr lang="en-US" b="1" dirty="0" err="1">
                <a:solidFill>
                  <a:schemeClr val="accent2"/>
                </a:solidFill>
                <a:latin typeface="+mn-lt"/>
              </a:rPr>
              <a:t>máy</a:t>
            </a:r>
            <a:r>
              <a:rPr lang="en-US" b="1" dirty="0">
                <a:solidFill>
                  <a:schemeClr val="accent2"/>
                </a:solidFill>
                <a:latin typeface="+mn-lt"/>
              </a:rPr>
              <a:t> bay </a:t>
            </a:r>
            <a:r>
              <a:rPr lang="en-US" b="1" dirty="0" err="1">
                <a:solidFill>
                  <a:schemeClr val="accent2"/>
                </a:solidFill>
                <a:latin typeface="+mn-lt"/>
              </a:rPr>
              <a:t>Mĩ</a:t>
            </a:r>
            <a:r>
              <a:rPr lang="en-US" b="1" dirty="0">
                <a:solidFill>
                  <a:schemeClr val="accent2"/>
                </a:solidFill>
                <a:latin typeface="+mn-lt"/>
              </a:rPr>
              <a:t> </a:t>
            </a:r>
            <a:r>
              <a:rPr lang="en-US" b="1" dirty="0" err="1">
                <a:solidFill>
                  <a:schemeClr val="accent2"/>
                </a:solidFill>
                <a:latin typeface="+mn-lt"/>
              </a:rPr>
              <a:t>phá</a:t>
            </a:r>
            <a:r>
              <a:rPr lang="en-US" b="1" dirty="0">
                <a:solidFill>
                  <a:schemeClr val="accent2"/>
                </a:solidFill>
                <a:latin typeface="+mn-lt"/>
              </a:rPr>
              <a:t> </a:t>
            </a:r>
            <a:r>
              <a:rPr lang="en-US" b="1" dirty="0" err="1">
                <a:solidFill>
                  <a:schemeClr val="accent2"/>
                </a:solidFill>
                <a:latin typeface="+mn-lt"/>
              </a:rPr>
              <a:t>hoại</a:t>
            </a:r>
            <a:r>
              <a:rPr lang="en-US" b="1" dirty="0">
                <a:solidFill>
                  <a:schemeClr val="accent2"/>
                </a:solidFill>
                <a:latin typeface="+mn-lt"/>
              </a:rPr>
              <a:t>, </a:t>
            </a:r>
            <a:r>
              <a:rPr lang="en-US" b="1" dirty="0" err="1">
                <a:solidFill>
                  <a:schemeClr val="accent2"/>
                </a:solidFill>
                <a:latin typeface="+mn-lt"/>
              </a:rPr>
              <a:t>quân</a:t>
            </a:r>
            <a:r>
              <a:rPr lang="en-US" b="1" dirty="0">
                <a:solidFill>
                  <a:schemeClr val="accent2"/>
                </a:solidFill>
                <a:latin typeface="+mn-lt"/>
              </a:rPr>
              <a:t> </a:t>
            </a:r>
            <a:r>
              <a:rPr lang="en-US" b="1" dirty="0" err="1">
                <a:solidFill>
                  <a:schemeClr val="accent2"/>
                </a:solidFill>
                <a:latin typeface="+mn-lt"/>
              </a:rPr>
              <a:t>và</a:t>
            </a:r>
            <a:r>
              <a:rPr lang="en-US" b="1" dirty="0">
                <a:solidFill>
                  <a:schemeClr val="accent2"/>
                </a:solidFill>
                <a:latin typeface="+mn-lt"/>
              </a:rPr>
              <a:t> </a:t>
            </a:r>
            <a:r>
              <a:rPr lang="en-US" b="1" dirty="0" err="1">
                <a:solidFill>
                  <a:schemeClr val="accent2"/>
                </a:solidFill>
                <a:latin typeface="+mn-lt"/>
              </a:rPr>
              <a:t>dân</a:t>
            </a:r>
            <a:r>
              <a:rPr lang="en-US" b="1" dirty="0">
                <a:solidFill>
                  <a:schemeClr val="accent2"/>
                </a:solidFill>
                <a:latin typeface="+mn-lt"/>
              </a:rPr>
              <a:t> ta </a:t>
            </a:r>
            <a:r>
              <a:rPr lang="en-US" b="1" dirty="0" err="1">
                <a:solidFill>
                  <a:schemeClr val="accent2"/>
                </a:solidFill>
                <a:latin typeface="+mn-lt"/>
              </a:rPr>
              <a:t>đã</a:t>
            </a:r>
            <a:r>
              <a:rPr lang="en-US" b="1" dirty="0">
                <a:solidFill>
                  <a:schemeClr val="accent2"/>
                </a:solidFill>
                <a:latin typeface="+mn-lt"/>
              </a:rPr>
              <a:t> </a:t>
            </a:r>
            <a:r>
              <a:rPr lang="en-US" b="1" dirty="0" err="1">
                <a:solidFill>
                  <a:schemeClr val="accent2"/>
                </a:solidFill>
                <a:latin typeface="+mn-lt"/>
              </a:rPr>
              <a:t>thu</a:t>
            </a:r>
            <a:r>
              <a:rPr lang="en-US" b="1" dirty="0">
                <a:solidFill>
                  <a:schemeClr val="accent2"/>
                </a:solidFill>
                <a:latin typeface="+mn-lt"/>
              </a:rPr>
              <a:t> </a:t>
            </a:r>
            <a:r>
              <a:rPr lang="en-US" b="1" dirty="0" err="1">
                <a:solidFill>
                  <a:schemeClr val="accent2"/>
                </a:solidFill>
                <a:latin typeface="+mn-lt"/>
              </a:rPr>
              <a:t>được</a:t>
            </a:r>
            <a:r>
              <a:rPr lang="en-US" b="1" dirty="0">
                <a:solidFill>
                  <a:schemeClr val="accent2"/>
                </a:solidFill>
                <a:latin typeface="+mn-lt"/>
              </a:rPr>
              <a:t> </a:t>
            </a:r>
            <a:r>
              <a:rPr lang="en-US" b="1" dirty="0" err="1">
                <a:solidFill>
                  <a:schemeClr val="accent2"/>
                </a:solidFill>
                <a:latin typeface="+mn-lt"/>
              </a:rPr>
              <a:t>kết</a:t>
            </a:r>
            <a:r>
              <a:rPr lang="en-US" b="1" dirty="0">
                <a:solidFill>
                  <a:schemeClr val="accent2"/>
                </a:solidFill>
                <a:latin typeface="+mn-lt"/>
              </a:rPr>
              <a:t> </a:t>
            </a:r>
            <a:r>
              <a:rPr lang="en-US" b="1" dirty="0" err="1">
                <a:solidFill>
                  <a:schemeClr val="accent2"/>
                </a:solidFill>
                <a:latin typeface="+mn-lt"/>
              </a:rPr>
              <a:t>quả</a:t>
            </a:r>
            <a:r>
              <a:rPr lang="en-US" b="1" dirty="0">
                <a:solidFill>
                  <a:schemeClr val="accent2"/>
                </a:solidFill>
                <a:latin typeface="+mn-lt"/>
              </a:rPr>
              <a:t> </a:t>
            </a:r>
            <a:r>
              <a:rPr lang="en-US" b="1" dirty="0" err="1">
                <a:solidFill>
                  <a:schemeClr val="accent2"/>
                </a:solidFill>
                <a:latin typeface="+mn-lt"/>
              </a:rPr>
              <a:t>gì</a:t>
            </a:r>
            <a:r>
              <a:rPr lang="en-US" b="1" dirty="0" smtClean="0">
                <a:solidFill>
                  <a:schemeClr val="accent2"/>
                </a:solidFill>
                <a:latin typeface="+mn-lt"/>
              </a:rPr>
              <a:t>?</a:t>
            </a:r>
            <a:r>
              <a:rPr lang="en-US" b="1" dirty="0" smtClean="0">
                <a:solidFill>
                  <a:srgbClr val="660033"/>
                </a:solidFill>
                <a:latin typeface="+mn-lt"/>
              </a:rPr>
              <a:t>       </a:t>
            </a:r>
            <a:endParaRPr lang="en-US" b="1" dirty="0">
              <a:solidFill>
                <a:srgbClr val="660033"/>
              </a:solidFill>
              <a:latin typeface="+mn-lt"/>
            </a:endParaRPr>
          </a:p>
        </p:txBody>
      </p:sp>
      <p:sp>
        <p:nvSpPr>
          <p:cNvPr id="3" name="Text Box 12"/>
          <p:cNvSpPr txBox="1">
            <a:spLocks noChangeArrowheads="1"/>
          </p:cNvSpPr>
          <p:nvPr/>
        </p:nvSpPr>
        <p:spPr bwMode="auto">
          <a:xfrm>
            <a:off x="217283" y="2286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b="1" dirty="0">
                <a:solidFill>
                  <a:srgbClr val="FF0000"/>
                </a:solidFill>
              </a:rPr>
              <a:t>2</a:t>
            </a:r>
            <a:r>
              <a:rPr lang="en-US" altLang="en-US" b="1" dirty="0" smtClean="0">
                <a:solidFill>
                  <a:srgbClr val="FF0000"/>
                </a:solidFill>
                <a:latin typeface="Arial" panose="020B0604020202020204" pitchFamily="34" charset="0"/>
              </a:rPr>
              <a:t>. </a:t>
            </a:r>
            <a:r>
              <a:rPr lang="en-US" altLang="en-US" b="1" dirty="0" err="1" smtClean="0">
                <a:solidFill>
                  <a:srgbClr val="FF0000"/>
                </a:solidFill>
              </a:rPr>
              <a:t>Hà</a:t>
            </a:r>
            <a:r>
              <a:rPr lang="en-US" altLang="en-US" b="1" dirty="0" smtClean="0">
                <a:solidFill>
                  <a:srgbClr val="FF0000"/>
                </a:solidFill>
              </a:rPr>
              <a:t> </a:t>
            </a:r>
            <a:r>
              <a:rPr lang="en-US" altLang="en-US" b="1" dirty="0" err="1">
                <a:solidFill>
                  <a:srgbClr val="FF0000"/>
                </a:solidFill>
              </a:rPr>
              <a:t>Nội</a:t>
            </a:r>
            <a:r>
              <a:rPr lang="en-US" altLang="en-US" b="1" dirty="0">
                <a:solidFill>
                  <a:srgbClr val="FF0000"/>
                </a:solidFill>
              </a:rPr>
              <a:t> 12 </a:t>
            </a:r>
            <a:r>
              <a:rPr lang="en-US" altLang="en-US" b="1" dirty="0" err="1">
                <a:solidFill>
                  <a:srgbClr val="FF0000"/>
                </a:solidFill>
              </a:rPr>
              <a:t>ngày</a:t>
            </a:r>
            <a:r>
              <a:rPr lang="en-US" altLang="en-US" b="1" dirty="0">
                <a:solidFill>
                  <a:srgbClr val="FF0000"/>
                </a:solidFill>
              </a:rPr>
              <a:t> </a:t>
            </a:r>
            <a:r>
              <a:rPr lang="en-US" altLang="en-US" b="1" dirty="0" err="1">
                <a:solidFill>
                  <a:srgbClr val="FF0000"/>
                </a:solidFill>
              </a:rPr>
              <a:t>đêm</a:t>
            </a:r>
            <a:r>
              <a:rPr lang="en-US" altLang="en-US" b="1" dirty="0">
                <a:solidFill>
                  <a:srgbClr val="FF0000"/>
                </a:solidFill>
              </a:rPr>
              <a:t> </a:t>
            </a:r>
            <a:r>
              <a:rPr lang="en-US" altLang="en-US" b="1" dirty="0" err="1">
                <a:solidFill>
                  <a:srgbClr val="FF0000"/>
                </a:solidFill>
              </a:rPr>
              <a:t>quyết</a:t>
            </a:r>
            <a:r>
              <a:rPr lang="en-US" altLang="en-US" b="1" dirty="0">
                <a:solidFill>
                  <a:srgbClr val="FF0000"/>
                </a:solidFill>
              </a:rPr>
              <a:t> </a:t>
            </a:r>
            <a:r>
              <a:rPr lang="en-US" altLang="en-US" b="1" dirty="0" err="1">
                <a:solidFill>
                  <a:srgbClr val="FF0000"/>
                </a:solidFill>
              </a:rPr>
              <a:t>chiến</a:t>
            </a:r>
            <a:r>
              <a:rPr lang="en-US" altLang="en-US" b="1" dirty="0">
                <a:solidFill>
                  <a:srgbClr val="FF0000"/>
                </a:solidFill>
              </a:rPr>
              <a:t> </a:t>
            </a:r>
            <a:r>
              <a:rPr lang="en-US" altLang="en-US" b="1" dirty="0" err="1">
                <a:solidFill>
                  <a:srgbClr val="FF0000"/>
                </a:solidFill>
              </a:rPr>
              <a:t>với</a:t>
            </a:r>
            <a:r>
              <a:rPr lang="en-US" altLang="en-US" b="1" dirty="0">
                <a:solidFill>
                  <a:srgbClr val="FF0000"/>
                </a:solidFill>
              </a:rPr>
              <a:t> </a:t>
            </a:r>
            <a:r>
              <a:rPr lang="en-US" altLang="en-US" b="1" dirty="0" err="1">
                <a:solidFill>
                  <a:srgbClr val="FF0000"/>
                </a:solidFill>
              </a:rPr>
              <a:t>kẻ</a:t>
            </a:r>
            <a:r>
              <a:rPr lang="en-US" altLang="en-US" b="1" dirty="0">
                <a:solidFill>
                  <a:srgbClr val="FF0000"/>
                </a:solidFill>
              </a:rPr>
              <a:t> </a:t>
            </a:r>
            <a:r>
              <a:rPr lang="en-US" altLang="en-US" b="1" dirty="0" err="1">
                <a:solidFill>
                  <a:srgbClr val="FF0000"/>
                </a:solidFill>
              </a:rPr>
              <a:t>thù</a:t>
            </a:r>
            <a:r>
              <a:rPr lang="en-US" altLang="en-US" b="1"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checkerboard(across)">
                                      <p:cBhvr>
                                        <p:cTn id="7" dur="500"/>
                                        <p:tgtEl>
                                          <p:spTgt spid="1126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52400" y="1524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FF3300"/>
                </a:solidFill>
              </a:rPr>
              <a:t>1.</a:t>
            </a:r>
            <a:r>
              <a:rPr lang="en-US" altLang="en-US" sz="2800"/>
              <a:t> Thời gian bắt đầu – Kết thúc.</a:t>
            </a:r>
            <a:endParaRPr lang="en-US" altLang="en-US" sz="2700" b="1">
              <a:solidFill>
                <a:srgbClr val="0000FF"/>
              </a:solidFill>
            </a:endParaRPr>
          </a:p>
        </p:txBody>
      </p:sp>
      <p:sp>
        <p:nvSpPr>
          <p:cNvPr id="34820" name="Text Box 4"/>
          <p:cNvSpPr txBox="1">
            <a:spLocks noChangeArrowheads="1"/>
          </p:cNvSpPr>
          <p:nvPr/>
        </p:nvSpPr>
        <p:spPr bwMode="auto">
          <a:xfrm>
            <a:off x="152400" y="1600200"/>
            <a:ext cx="8763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chemeClr val="accent2"/>
                </a:solidFill>
              </a:rPr>
              <a:t>     </a:t>
            </a:r>
            <a:r>
              <a:rPr lang="en-US" altLang="en-US" sz="2800" b="1" i="1">
                <a:solidFill>
                  <a:schemeClr val="accent2"/>
                </a:solidFill>
              </a:rPr>
              <a:t>- Mở đầu: ngày 18-12-1972, Mĩ huy động hàng chục tốp máy bay B52 và các loại máy bay khác ồ ạt ném bom Hà Nội. </a:t>
            </a:r>
          </a:p>
        </p:txBody>
      </p:sp>
      <p:sp>
        <p:nvSpPr>
          <p:cNvPr id="34823" name="Text Box 7"/>
          <p:cNvSpPr txBox="1">
            <a:spLocks noChangeArrowheads="1"/>
          </p:cNvSpPr>
          <p:nvPr/>
        </p:nvSpPr>
        <p:spPr bwMode="auto">
          <a:xfrm>
            <a:off x="228600" y="3124200"/>
            <a:ext cx="8763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i="1">
                <a:solidFill>
                  <a:schemeClr val="accent2"/>
                </a:solidFill>
              </a:rPr>
              <a:t>   - Kết thúc:ngày 30-12-1972, biết không thể khuất phục được nhân dân ta bằng bom đạn, Nich-xơn tuyên bố ngừng ném bon phá miền Bắc.</a:t>
            </a:r>
          </a:p>
        </p:txBody>
      </p:sp>
      <p:sp>
        <p:nvSpPr>
          <p:cNvPr id="34824" name="Text Box 8"/>
          <p:cNvSpPr txBox="1">
            <a:spLocks noChangeArrowheads="1"/>
          </p:cNvSpPr>
          <p:nvPr/>
        </p:nvSpPr>
        <p:spPr bwMode="auto">
          <a:xfrm>
            <a:off x="228600" y="4495800"/>
            <a:ext cx="8650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i="1"/>
              <a:t>   </a:t>
            </a:r>
          </a:p>
        </p:txBody>
      </p:sp>
      <p:grpSp>
        <p:nvGrpSpPr>
          <p:cNvPr id="2" name="Group 19"/>
          <p:cNvGrpSpPr>
            <a:grpSpLocks/>
          </p:cNvGrpSpPr>
          <p:nvPr/>
        </p:nvGrpSpPr>
        <p:grpSpPr bwMode="auto">
          <a:xfrm>
            <a:off x="0" y="0"/>
            <a:ext cx="4419600" cy="6858000"/>
            <a:chOff x="2222" y="2907"/>
            <a:chExt cx="2397" cy="1286"/>
          </a:xfrm>
        </p:grpSpPr>
        <p:pic>
          <p:nvPicPr>
            <p:cNvPr id="15370" name="Picture 20" descr="Tốp máy bay F105 Của Không quân Mỹ đang oanh tạc Bắc Việt Nam 1966">
              <a:hlinkClick r:id="rId2" tooltip="Tốp máy bay F105 Của Không quân Mỹ đang oanh tạc Bắc Việt Nam 1966"/>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 y="2907"/>
              <a:ext cx="2397" cy="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21"/>
            <p:cNvSpPr txBox="1">
              <a:spLocks noChangeArrowheads="1"/>
            </p:cNvSpPr>
            <p:nvPr/>
          </p:nvSpPr>
          <p:spPr bwMode="auto">
            <a:xfrm>
              <a:off x="2520" y="4086"/>
              <a:ext cx="1632" cy="98"/>
            </a:xfrm>
            <a:prstGeom prst="rect">
              <a:avLst/>
            </a:prstGeom>
            <a:solidFill>
              <a:srgbClr val="FFFFCC"/>
            </a:solidFill>
            <a:ln w="9525">
              <a:solidFill>
                <a:srgbClr val="CC33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a:solidFill>
                    <a:srgbClr val="CC3300"/>
                  </a:solidFill>
                  <a:cs typeface="Times New Roman" panose="02020603050405020304" pitchFamily="18" charset="0"/>
                </a:rPr>
                <a:t>Máy bay F 105</a:t>
              </a:r>
            </a:p>
          </p:txBody>
        </p:sp>
      </p:grpSp>
      <p:grpSp>
        <p:nvGrpSpPr>
          <p:cNvPr id="3" name="Group 22"/>
          <p:cNvGrpSpPr>
            <a:grpSpLocks/>
          </p:cNvGrpSpPr>
          <p:nvPr/>
        </p:nvGrpSpPr>
        <p:grpSpPr bwMode="auto">
          <a:xfrm>
            <a:off x="4419600" y="0"/>
            <a:ext cx="4876800" cy="6861175"/>
            <a:chOff x="432" y="-320"/>
            <a:chExt cx="2766" cy="3602"/>
          </a:xfrm>
        </p:grpSpPr>
        <p:pic>
          <p:nvPicPr>
            <p:cNvPr id="15368" name="Picture 23" descr="f-111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320"/>
              <a:ext cx="2766"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24"/>
            <p:cNvSpPr>
              <a:spLocks noChangeArrowheads="1"/>
            </p:cNvSpPr>
            <p:nvPr/>
          </p:nvSpPr>
          <p:spPr bwMode="auto">
            <a:xfrm>
              <a:off x="907" y="2925"/>
              <a:ext cx="1872" cy="357"/>
            </a:xfrm>
            <a:prstGeom prst="rect">
              <a:avLst/>
            </a:prstGeom>
            <a:solidFill>
              <a:srgbClr val="FFFFCC"/>
            </a:solidFill>
            <a:ln w="9525">
              <a:solidFill>
                <a:srgbClr val="CC33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rgbClr val="CC3300"/>
                  </a:solidFill>
                  <a:cs typeface="Times New Roman" panose="02020603050405020304" pitchFamily="18" charset="0"/>
                </a:rPr>
                <a:t>Máy bay F.111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0"/>
                                        </p:tgtEl>
                                        <p:attrNameLst>
                                          <p:attrName>style.visibility</p:attrName>
                                        </p:attrNameLst>
                                      </p:cBhvr>
                                      <p:to>
                                        <p:strVal val="visible"/>
                                      </p:to>
                                    </p:set>
                                    <p:anim calcmode="discrete" valueType="clr">
                                      <p:cBhvr override="childStyle">
                                        <p:cTn id="7" dur="80"/>
                                        <p:tgtEl>
                                          <p:spTgt spid="348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0"/>
                                        </p:tgtEl>
                                        <p:attrNameLst>
                                          <p:attrName>fillcolor</p:attrName>
                                        </p:attrNameLst>
                                      </p:cBhvr>
                                      <p:tavLst>
                                        <p:tav tm="0">
                                          <p:val>
                                            <p:clrVal>
                                              <a:schemeClr val="accent2"/>
                                            </p:clrVal>
                                          </p:val>
                                        </p:tav>
                                        <p:tav tm="50000">
                                          <p:val>
                                            <p:clrVal>
                                              <a:schemeClr val="hlink"/>
                                            </p:clrVal>
                                          </p:val>
                                        </p:tav>
                                      </p:tavLst>
                                    </p:anim>
                                    <p:set>
                                      <p:cBhvr>
                                        <p:cTn id="9" dur="80"/>
                                        <p:tgtEl>
                                          <p:spTgt spid="348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4823"/>
                                        </p:tgtEl>
                                        <p:attrNameLst>
                                          <p:attrName>style.visibility</p:attrName>
                                        </p:attrNameLst>
                                      </p:cBhvr>
                                      <p:to>
                                        <p:strVal val="visible"/>
                                      </p:to>
                                    </p:set>
                                    <p:anim calcmode="discrete" valueType="clr">
                                      <p:cBhvr override="childStyle">
                                        <p:cTn id="14" dur="80"/>
                                        <p:tgtEl>
                                          <p:spTgt spid="348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4823"/>
                                        </p:tgtEl>
                                        <p:attrNameLst>
                                          <p:attrName>fillcolor</p:attrName>
                                        </p:attrNameLst>
                                      </p:cBhvr>
                                      <p:tavLst>
                                        <p:tav tm="0">
                                          <p:val>
                                            <p:clrVal>
                                              <a:schemeClr val="accent2"/>
                                            </p:clrVal>
                                          </p:val>
                                        </p:tav>
                                        <p:tav tm="50000">
                                          <p:val>
                                            <p:clrVal>
                                              <a:schemeClr val="hlink"/>
                                            </p:clrVal>
                                          </p:val>
                                        </p:tav>
                                      </p:tavLst>
                                    </p:anim>
                                    <p:set>
                                      <p:cBhvr>
                                        <p:cTn id="16" dur="80"/>
                                        <p:tgtEl>
                                          <p:spTgt spid="3482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4824"/>
                                        </p:tgtEl>
                                        <p:attrNameLst>
                                          <p:attrName>style.visibility</p:attrName>
                                        </p:attrNameLst>
                                      </p:cBhvr>
                                      <p:to>
                                        <p:strVal val="visible"/>
                                      </p:to>
                                    </p:set>
                                    <p:anim calcmode="discrete" valueType="clr">
                                      <p:cBhvr override="childStyle">
                                        <p:cTn id="21" dur="80"/>
                                        <p:tgtEl>
                                          <p:spTgt spid="3482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4824"/>
                                        </p:tgtEl>
                                        <p:attrNameLst>
                                          <p:attrName>fillcolor</p:attrName>
                                        </p:attrNameLst>
                                      </p:cBhvr>
                                      <p:tavLst>
                                        <p:tav tm="0">
                                          <p:val>
                                            <p:clrVal>
                                              <a:schemeClr val="accent2"/>
                                            </p:clrVal>
                                          </p:val>
                                        </p:tav>
                                        <p:tav tm="50000">
                                          <p:val>
                                            <p:clrVal>
                                              <a:schemeClr val="hlink"/>
                                            </p:clrVal>
                                          </p:val>
                                        </p:tav>
                                      </p:tavLst>
                                    </p:anim>
                                    <p:set>
                                      <p:cBhvr>
                                        <p:cTn id="23" dur="80"/>
                                        <p:tgtEl>
                                          <p:spTgt spid="3482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3"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500"/>
                            </p:stCondLst>
                            <p:childTnLst>
                              <p:par>
                                <p:cTn id="31" presetID="2" presetClass="entr" presetSubtype="9"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3" grpId="0"/>
      <p:bldP spid="348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304800" y="228600"/>
            <a:ext cx="8610600" cy="5286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a:solidFill>
                  <a:srgbClr val="0000CC"/>
                </a:solidFill>
              </a:rPr>
              <a:t> </a:t>
            </a:r>
            <a:r>
              <a:rPr lang="en-US" altLang="en-US" sz="2800" b="1">
                <a:solidFill>
                  <a:srgbClr val="FF0000"/>
                </a:solidFill>
              </a:rPr>
              <a:t>2. </a:t>
            </a:r>
            <a:r>
              <a:rPr lang="en-US" altLang="en-US" sz="2800" b="1">
                <a:solidFill>
                  <a:srgbClr val="0000CC"/>
                </a:solidFill>
              </a:rPr>
              <a:t>Lực lượng và phạm vi phá hoại của máy bay Mĩ.</a:t>
            </a:r>
          </a:p>
        </p:txBody>
      </p:sp>
      <p:sp>
        <p:nvSpPr>
          <p:cNvPr id="119822" name="Text Box 14"/>
          <p:cNvSpPr txBox="1">
            <a:spLocks noChangeArrowheads="1"/>
          </p:cNvSpPr>
          <p:nvPr/>
        </p:nvSpPr>
        <p:spPr bwMode="auto">
          <a:xfrm>
            <a:off x="304800" y="914400"/>
            <a:ext cx="8458200" cy="1382713"/>
          </a:xfrm>
          <a:prstGeom prst="rect">
            <a:avLst/>
          </a:prstGeom>
          <a:noFill/>
          <a:ln w="9525" algn="ctr">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solidFill>
                  <a:srgbClr val="FF0000"/>
                </a:solidFill>
              </a:rPr>
              <a:t>     Mĩ dùng máy bay B52 ồ ạt ném bom phá hủy Hà Nội và các thành phố khác, thậm chí chúng ném bom cả vào bệnh viện, trường học, khu phố, bến xe,…</a:t>
            </a:r>
            <a:endParaRPr lang="en-US" altLang="en-US" sz="2800">
              <a:solidFill>
                <a:srgbClr val="FF0000"/>
              </a:solidFill>
              <a:latin typeface="Tahoma" panose="020B0604030504040204" pitchFamily="34" charset="0"/>
            </a:endParaRPr>
          </a:p>
        </p:txBody>
      </p:sp>
      <p:pic>
        <p:nvPicPr>
          <p:cNvPr id="6" name="benh vien bach mai1.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8275" y="2438400"/>
            <a:ext cx="883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p:cTn id="7" dur="500" fill="hold"/>
                                        <p:tgtEl>
                                          <p:spTgt spid="119812"/>
                                        </p:tgtEl>
                                        <p:attrNameLst>
                                          <p:attrName>ppt_w</p:attrName>
                                        </p:attrNameLst>
                                      </p:cBhvr>
                                      <p:tavLst>
                                        <p:tav tm="0">
                                          <p:val>
                                            <p:fltVal val="0"/>
                                          </p:val>
                                        </p:tav>
                                        <p:tav tm="100000">
                                          <p:val>
                                            <p:strVal val="#ppt_w"/>
                                          </p:val>
                                        </p:tav>
                                      </p:tavLst>
                                    </p:anim>
                                    <p:anim calcmode="lin" valueType="num">
                                      <p:cBhvr>
                                        <p:cTn id="8" dur="500" fill="hold"/>
                                        <p:tgtEl>
                                          <p:spTgt spid="11981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119822"/>
                                        </p:tgtEl>
                                        <p:attrNameLst>
                                          <p:attrName>style.visibility</p:attrName>
                                        </p:attrNameLst>
                                      </p:cBhvr>
                                      <p:to>
                                        <p:strVal val="visible"/>
                                      </p:to>
                                    </p:set>
                                    <p:animEffect transition="in" filter="wheel(4)">
                                      <p:cBhvr>
                                        <p:cTn id="12" dur="2000"/>
                                        <p:tgtEl>
                                          <p:spTgt spid="119822"/>
                                        </p:tgtEl>
                                      </p:cBhvr>
                                    </p:animEffect>
                                  </p:childTnLst>
                                </p:cTn>
                              </p:par>
                            </p:childTnLst>
                          </p:cTn>
                        </p:par>
                        <p:par>
                          <p:cTn id="13" fill="hold" nodeType="afterGroup">
                            <p:stCondLst>
                              <p:cond delay="2500"/>
                            </p:stCondLst>
                            <p:childTnLst>
                              <p:par>
                                <p:cTn id="14" presetID="1" presetClass="mediacall" presetSubtype="0" fill="hold" nodeType="afterEffect">
                                  <p:stCondLst>
                                    <p:cond delay="0"/>
                                  </p:stCondLst>
                                  <p:childTnLst>
                                    <p:cmd type="call" cmd="playFrom(0.0)">
                                      <p:cBhvr>
                                        <p:cTn id="15" dur="221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6"/>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after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childTnLst>
        </p:cTn>
      </p:par>
    </p:tnLst>
    <p:bldLst>
      <p:bldP spid="119812" grpId="0" animBg="1"/>
      <p:bldP spid="1198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0903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23" name="Picture 15" descr="góc phổ Khâm T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4" name="Text Box 16"/>
          <p:cNvSpPr txBox="1">
            <a:spLocks noChangeArrowheads="1"/>
          </p:cNvSpPr>
          <p:nvPr/>
        </p:nvSpPr>
        <p:spPr bwMode="auto">
          <a:xfrm>
            <a:off x="304800" y="533400"/>
            <a:ext cx="937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chemeClr val="accent2"/>
                </a:solidFill>
                <a:latin typeface=".VnTime" panose="020B7200000000000000" pitchFamily="34" charset="0"/>
              </a:rPr>
              <a:t>Mét gãc phè Kh©m Thiªn bÞ m¸y bay B52 tµn ph¸ n¨m 1972</a:t>
            </a:r>
            <a:endParaRPr lang="en-US" altLang="en-US" sz="2000" b="1">
              <a:solidFill>
                <a:schemeClr val="accent2"/>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23"/>
                                        </p:tgtEl>
                                        <p:attrNameLst>
                                          <p:attrName>style.visibility</p:attrName>
                                        </p:attrNameLst>
                                      </p:cBhvr>
                                      <p:to>
                                        <p:strVal val="visible"/>
                                      </p:to>
                                    </p:set>
                                    <p:anim calcmode="lin" valueType="num">
                                      <p:cBhvr additive="base">
                                        <p:cTn id="7" dur="500" fill="hold"/>
                                        <p:tgtEl>
                                          <p:spTgt spid="119823"/>
                                        </p:tgtEl>
                                        <p:attrNameLst>
                                          <p:attrName>ppt_x</p:attrName>
                                        </p:attrNameLst>
                                      </p:cBhvr>
                                      <p:tavLst>
                                        <p:tav tm="0">
                                          <p:val>
                                            <p:strVal val="#ppt_x"/>
                                          </p:val>
                                        </p:tav>
                                        <p:tav tm="100000">
                                          <p:val>
                                            <p:strVal val="#ppt_x"/>
                                          </p:val>
                                        </p:tav>
                                      </p:tavLst>
                                    </p:anim>
                                    <p:anim calcmode="lin" valueType="num">
                                      <p:cBhvr additive="base">
                                        <p:cTn id="8" dur="500" fill="hold"/>
                                        <p:tgtEl>
                                          <p:spTgt spid="1198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9824"/>
                                        </p:tgtEl>
                                        <p:attrNameLst>
                                          <p:attrName>style.visibility</p:attrName>
                                        </p:attrNameLst>
                                      </p:cBhvr>
                                      <p:to>
                                        <p:strVal val="visible"/>
                                      </p:to>
                                    </p:set>
                                    <p:anim calcmode="lin" valueType="num">
                                      <p:cBhvr additive="base">
                                        <p:cTn id="11" dur="500" fill="hold"/>
                                        <p:tgtEl>
                                          <p:spTgt spid="119824"/>
                                        </p:tgtEl>
                                        <p:attrNameLst>
                                          <p:attrName>ppt_x</p:attrName>
                                        </p:attrNameLst>
                                      </p:cBhvr>
                                      <p:tavLst>
                                        <p:tav tm="0">
                                          <p:val>
                                            <p:strVal val="#ppt_x"/>
                                          </p:val>
                                        </p:tav>
                                        <p:tav tm="100000">
                                          <p:val>
                                            <p:strVal val="#ppt_x"/>
                                          </p:val>
                                        </p:tav>
                                      </p:tavLst>
                                    </p:anim>
                                    <p:anim calcmode="lin" valueType="num">
                                      <p:cBhvr additive="base">
                                        <p:cTn id="12" dur="500" fill="hold"/>
                                        <p:tgtEl>
                                          <p:spTgt spid="119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7787" t="8604" r="8234" b="8447"/>
          <a:stretch>
            <a:fillRect/>
          </a:stretch>
        </p:blipFill>
        <p:spPr bwMode="auto">
          <a:xfrm>
            <a:off x="152400" y="685800"/>
            <a:ext cx="4191000" cy="525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685800"/>
            <a:ext cx="4495800" cy="525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2209800" y="6243638"/>
            <a:ext cx="426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accent2"/>
                </a:solidFill>
                <a:cs typeface="Times New Roman" panose="02020603050405020304" pitchFamily="18" charset="0"/>
              </a:rPr>
              <a:t>Phố Khâm Thiên - Hà Nội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4498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36750"/>
            <a:ext cx="85344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TextBox 28"/>
          <p:cNvSpPr txBox="1">
            <a:spLocks noChangeArrowheads="1"/>
          </p:cNvSpPr>
          <p:nvPr/>
        </p:nvSpPr>
        <p:spPr bwMode="auto">
          <a:xfrm>
            <a:off x="6934200" y="4618038"/>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4111" name="WordArt 5"/>
          <p:cNvSpPr>
            <a:spLocks noChangeArrowheads="1" noChangeShapeType="1" noTextEdit="1"/>
          </p:cNvSpPr>
          <p:nvPr/>
        </p:nvSpPr>
        <p:spPr bwMode="auto">
          <a:xfrm>
            <a:off x="457200" y="519113"/>
            <a:ext cx="3810000" cy="4572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chemeClr val="accent2"/>
                </a:solidFill>
                <a:effectLst>
                  <a:outerShdw dist="35921" dir="2700000" algn="ctr" rotWithShape="0">
                    <a:srgbClr val="990000"/>
                  </a:outerShdw>
                </a:effectLst>
                <a:cs typeface="Times New Roman" panose="02020603050405020304" pitchFamily="18" charset="0"/>
              </a:rPr>
              <a:t>Ôn lại bài cũ:</a:t>
            </a:r>
          </a:p>
        </p:txBody>
      </p:sp>
      <p:sp>
        <p:nvSpPr>
          <p:cNvPr id="25" name="Text Box 6"/>
          <p:cNvSpPr txBox="1">
            <a:spLocks noChangeArrowheads="1"/>
          </p:cNvSpPr>
          <p:nvPr/>
        </p:nvSpPr>
        <p:spPr bwMode="auto">
          <a:xfrm>
            <a:off x="304800" y="457200"/>
            <a:ext cx="876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2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endParaRPr lang="en-US" altLang="en-US" sz="2800" b="1" u="sng" dirty="0">
              <a:solidFill>
                <a:srgbClr val="FF3300"/>
              </a:solidFill>
            </a:endParaRPr>
          </a:p>
          <a:p>
            <a:pPr algn="just" eaLnBrk="1" hangingPunct="1">
              <a:spcBef>
                <a:spcPct val="0"/>
              </a:spcBef>
              <a:buFontTx/>
              <a:buNone/>
            </a:pPr>
            <a:r>
              <a:rPr lang="en-US" altLang="en-US" sz="2800" b="1" dirty="0">
                <a:solidFill>
                  <a:srgbClr val="FF3300"/>
                </a:solidFill>
              </a:rPr>
              <a:t>	</a:t>
            </a:r>
            <a:r>
              <a:rPr lang="en-US" altLang="en-US" sz="2800" b="1" dirty="0" err="1">
                <a:solidFill>
                  <a:srgbClr val="0033CC"/>
                </a:solidFill>
              </a:rPr>
              <a:t>Cuộc</a:t>
            </a:r>
            <a:r>
              <a:rPr lang="en-US" altLang="en-US" sz="2800" b="1" dirty="0">
                <a:solidFill>
                  <a:srgbClr val="0033CC"/>
                </a:solidFill>
              </a:rPr>
              <a:t> </a:t>
            </a:r>
            <a:r>
              <a:rPr lang="en-US" altLang="en-US" sz="2800" b="1" dirty="0" err="1">
                <a:solidFill>
                  <a:srgbClr val="0033CC"/>
                </a:solidFill>
              </a:rPr>
              <a:t>tổng</a:t>
            </a:r>
            <a:r>
              <a:rPr lang="en-US" altLang="en-US" sz="2800" b="1" dirty="0">
                <a:solidFill>
                  <a:srgbClr val="0033CC"/>
                </a:solidFill>
              </a:rPr>
              <a:t> </a:t>
            </a:r>
            <a:r>
              <a:rPr lang="en-US" altLang="en-US" sz="2800" b="1" dirty="0" err="1">
                <a:solidFill>
                  <a:srgbClr val="0033CC"/>
                </a:solidFill>
              </a:rPr>
              <a:t>tiến</a:t>
            </a:r>
            <a:r>
              <a:rPr lang="en-US" altLang="en-US" sz="2800" b="1" dirty="0">
                <a:solidFill>
                  <a:srgbClr val="0033CC"/>
                </a:solidFill>
              </a:rPr>
              <a:t> </a:t>
            </a:r>
            <a:r>
              <a:rPr lang="en-US" altLang="en-US" sz="2800" b="1" dirty="0" err="1">
                <a:solidFill>
                  <a:srgbClr val="0033CC"/>
                </a:solidFill>
              </a:rPr>
              <a:t>công</a:t>
            </a:r>
            <a:r>
              <a:rPr lang="en-US" altLang="en-US" sz="2800" b="1" dirty="0">
                <a:solidFill>
                  <a:srgbClr val="0033CC"/>
                </a:solidFill>
              </a:rPr>
              <a:t> </a:t>
            </a:r>
            <a:r>
              <a:rPr lang="en-US" altLang="en-US" sz="2800" b="1" dirty="0" err="1">
                <a:solidFill>
                  <a:srgbClr val="0033CC"/>
                </a:solidFill>
              </a:rPr>
              <a:t>và</a:t>
            </a:r>
            <a:r>
              <a:rPr lang="en-US" altLang="en-US" sz="2800" b="1" dirty="0">
                <a:solidFill>
                  <a:srgbClr val="0033CC"/>
                </a:solidFill>
              </a:rPr>
              <a:t> </a:t>
            </a:r>
            <a:r>
              <a:rPr lang="en-US" altLang="en-US" sz="2800" b="1" dirty="0" err="1">
                <a:solidFill>
                  <a:srgbClr val="0033CC"/>
                </a:solidFill>
              </a:rPr>
              <a:t>nổi</a:t>
            </a:r>
            <a:r>
              <a:rPr lang="en-US" altLang="en-US" sz="2800" b="1" dirty="0">
                <a:solidFill>
                  <a:srgbClr val="0033CC"/>
                </a:solidFill>
              </a:rPr>
              <a:t> </a:t>
            </a:r>
            <a:r>
              <a:rPr lang="en-US" altLang="en-US" sz="2800" b="1" dirty="0" err="1">
                <a:solidFill>
                  <a:srgbClr val="0033CC"/>
                </a:solidFill>
              </a:rPr>
              <a:t>dậy</a:t>
            </a:r>
            <a:r>
              <a:rPr lang="en-US" altLang="en-US" sz="2800" b="1" dirty="0">
                <a:solidFill>
                  <a:srgbClr val="0033CC"/>
                </a:solidFill>
              </a:rPr>
              <a:t> </a:t>
            </a:r>
            <a:r>
              <a:rPr lang="en-US" altLang="en-US" sz="2800" b="1" dirty="0" err="1">
                <a:solidFill>
                  <a:srgbClr val="0033CC"/>
                </a:solidFill>
              </a:rPr>
              <a:t>Tết</a:t>
            </a:r>
            <a:r>
              <a:rPr lang="en-US" altLang="en-US" sz="2800" b="1" dirty="0">
                <a:solidFill>
                  <a:srgbClr val="0033CC"/>
                </a:solidFill>
              </a:rPr>
              <a:t> </a:t>
            </a:r>
            <a:r>
              <a:rPr lang="en-US" altLang="en-US" sz="2800" b="1" dirty="0" err="1">
                <a:solidFill>
                  <a:srgbClr val="0033CC"/>
                </a:solidFill>
              </a:rPr>
              <a:t>Mậu</a:t>
            </a:r>
            <a:r>
              <a:rPr lang="en-US" altLang="en-US" sz="2800" b="1" dirty="0">
                <a:solidFill>
                  <a:srgbClr val="0033CC"/>
                </a:solidFill>
              </a:rPr>
              <a:t> </a:t>
            </a:r>
            <a:r>
              <a:rPr lang="en-US" altLang="en-US" sz="2800" b="1" dirty="0" err="1">
                <a:solidFill>
                  <a:srgbClr val="0033CC"/>
                </a:solidFill>
              </a:rPr>
              <a:t>Thân</a:t>
            </a:r>
            <a:r>
              <a:rPr lang="en-US" altLang="en-US" sz="2800" b="1" dirty="0">
                <a:solidFill>
                  <a:srgbClr val="0033CC"/>
                </a:solidFill>
              </a:rPr>
              <a:t> 1968 </a:t>
            </a:r>
            <a:r>
              <a:rPr lang="en-US" altLang="en-US" sz="2800" b="1" dirty="0" err="1">
                <a:solidFill>
                  <a:srgbClr val="0033CC"/>
                </a:solidFill>
              </a:rPr>
              <a:t>có</a:t>
            </a:r>
            <a:r>
              <a:rPr lang="en-US" altLang="en-US" sz="2800" b="1" dirty="0">
                <a:solidFill>
                  <a:srgbClr val="0033CC"/>
                </a:solidFill>
              </a:rPr>
              <a:t> </a:t>
            </a:r>
            <a:r>
              <a:rPr lang="en-US" altLang="en-US" sz="2800" b="1" dirty="0" err="1">
                <a:solidFill>
                  <a:srgbClr val="0033CC"/>
                </a:solidFill>
              </a:rPr>
              <a:t>tác</a:t>
            </a:r>
            <a:r>
              <a:rPr lang="en-US" altLang="en-US" sz="2800" b="1" dirty="0">
                <a:solidFill>
                  <a:srgbClr val="0033CC"/>
                </a:solidFill>
              </a:rPr>
              <a:t> </a:t>
            </a:r>
            <a:r>
              <a:rPr lang="en-US" altLang="en-US" sz="2800" b="1" dirty="0" err="1">
                <a:solidFill>
                  <a:srgbClr val="0033CC"/>
                </a:solidFill>
              </a:rPr>
              <a:t>động</a:t>
            </a:r>
            <a:r>
              <a:rPr lang="en-US" altLang="en-US" sz="2800" b="1" dirty="0">
                <a:solidFill>
                  <a:srgbClr val="0033CC"/>
                </a:solidFill>
              </a:rPr>
              <a:t> </a:t>
            </a:r>
            <a:r>
              <a:rPr lang="en-US" altLang="en-US" sz="2800" b="1" dirty="0" err="1">
                <a:solidFill>
                  <a:srgbClr val="0033CC"/>
                </a:solidFill>
              </a:rPr>
              <a:t>như</a:t>
            </a:r>
            <a:r>
              <a:rPr lang="en-US" altLang="en-US" sz="2800" b="1" dirty="0">
                <a:solidFill>
                  <a:srgbClr val="0033CC"/>
                </a:solidFill>
              </a:rPr>
              <a:t> </a:t>
            </a:r>
            <a:r>
              <a:rPr lang="en-US" altLang="en-US" sz="2800" b="1" dirty="0" err="1">
                <a:solidFill>
                  <a:srgbClr val="0033CC"/>
                </a:solidFill>
              </a:rPr>
              <a:t>thế</a:t>
            </a:r>
            <a:r>
              <a:rPr lang="en-US" altLang="en-US" sz="2800" b="1" dirty="0">
                <a:solidFill>
                  <a:srgbClr val="0033CC"/>
                </a:solidFill>
              </a:rPr>
              <a:t> </a:t>
            </a:r>
            <a:r>
              <a:rPr lang="en-US" altLang="en-US" sz="2800" b="1" dirty="0" err="1">
                <a:solidFill>
                  <a:srgbClr val="0033CC"/>
                </a:solidFill>
              </a:rPr>
              <a:t>nào</a:t>
            </a:r>
            <a:r>
              <a:rPr lang="en-US" altLang="en-US" sz="2800" b="1" dirty="0">
                <a:solidFill>
                  <a:srgbClr val="0033CC"/>
                </a:solidFill>
              </a:rPr>
              <a:t> </a:t>
            </a:r>
            <a:r>
              <a:rPr lang="en-US" altLang="en-US" sz="2800" b="1" dirty="0" err="1">
                <a:solidFill>
                  <a:srgbClr val="0033CC"/>
                </a:solidFill>
              </a:rPr>
              <a:t>đối</a:t>
            </a:r>
            <a:r>
              <a:rPr lang="en-US" altLang="en-US" sz="2800" b="1" dirty="0">
                <a:solidFill>
                  <a:srgbClr val="0033CC"/>
                </a:solidFill>
              </a:rPr>
              <a:t> </a:t>
            </a:r>
            <a:r>
              <a:rPr lang="en-US" altLang="en-US" sz="2800" b="1" dirty="0" err="1">
                <a:solidFill>
                  <a:srgbClr val="0033CC"/>
                </a:solidFill>
              </a:rPr>
              <a:t>với</a:t>
            </a:r>
            <a:r>
              <a:rPr lang="en-US" altLang="en-US" sz="2800" b="1" dirty="0">
                <a:solidFill>
                  <a:srgbClr val="0033CC"/>
                </a:solidFill>
              </a:rPr>
              <a:t> </a:t>
            </a:r>
            <a:r>
              <a:rPr lang="en-US" altLang="en-US" sz="2800" b="1" dirty="0" err="1">
                <a:solidFill>
                  <a:srgbClr val="0033CC"/>
                </a:solidFill>
              </a:rPr>
              <a:t>nước</a:t>
            </a:r>
            <a:r>
              <a:rPr lang="en-US" altLang="en-US" sz="2800" b="1" dirty="0">
                <a:solidFill>
                  <a:srgbClr val="0033CC"/>
                </a:solidFill>
              </a:rPr>
              <a:t> </a:t>
            </a:r>
            <a:r>
              <a:rPr lang="en-US" altLang="en-US" sz="2800" b="1" dirty="0" err="1">
                <a:solidFill>
                  <a:srgbClr val="0033CC"/>
                </a:solidFill>
              </a:rPr>
              <a:t>Mĩ</a:t>
            </a:r>
            <a:r>
              <a:rPr lang="en-US" altLang="en-US" sz="2800" b="1" dirty="0">
                <a:solidFill>
                  <a:srgbClr val="0033CC"/>
                </a:solidFill>
              </a:rPr>
              <a:t> </a:t>
            </a:r>
            <a:r>
              <a:rPr lang="en-US" altLang="en-US" sz="2800" b="1" dirty="0" err="1">
                <a:solidFill>
                  <a:srgbClr val="0033CC"/>
                </a:solidFill>
              </a:rPr>
              <a:t>và</a:t>
            </a:r>
            <a:r>
              <a:rPr lang="en-US" altLang="en-US" sz="2800" b="1" dirty="0">
                <a:solidFill>
                  <a:srgbClr val="0033CC"/>
                </a:solidFill>
              </a:rPr>
              <a:t> </a:t>
            </a:r>
            <a:r>
              <a:rPr lang="en-US" altLang="en-US" sz="2800" b="1" dirty="0" err="1">
                <a:solidFill>
                  <a:srgbClr val="0033CC"/>
                </a:solidFill>
              </a:rPr>
              <a:t>chính</a:t>
            </a:r>
            <a:r>
              <a:rPr lang="en-US" altLang="en-US" sz="2800" b="1" dirty="0">
                <a:solidFill>
                  <a:srgbClr val="0033CC"/>
                </a:solidFill>
              </a:rPr>
              <a:t> </a:t>
            </a:r>
            <a:r>
              <a:rPr lang="en-US" altLang="en-US" sz="2800" b="1" dirty="0" err="1">
                <a:solidFill>
                  <a:srgbClr val="0033CC"/>
                </a:solidFill>
              </a:rPr>
              <a:t>quyền</a:t>
            </a:r>
            <a:r>
              <a:rPr lang="en-US" altLang="en-US" sz="2800" b="1" dirty="0">
                <a:solidFill>
                  <a:srgbClr val="0033CC"/>
                </a:solidFill>
              </a:rPr>
              <a:t> </a:t>
            </a:r>
            <a:r>
              <a:rPr lang="en-US" altLang="en-US" sz="2800" b="1" dirty="0" err="1">
                <a:solidFill>
                  <a:srgbClr val="0033CC"/>
                </a:solidFill>
              </a:rPr>
              <a:t>Sài</a:t>
            </a:r>
            <a:r>
              <a:rPr lang="en-US" altLang="en-US" sz="2800" b="1" dirty="0">
                <a:solidFill>
                  <a:srgbClr val="0033CC"/>
                </a:solidFill>
              </a:rPr>
              <a:t> </a:t>
            </a:r>
            <a:r>
              <a:rPr lang="en-US" altLang="en-US" sz="2800" b="1" dirty="0" err="1">
                <a:solidFill>
                  <a:srgbClr val="0033CC"/>
                </a:solidFill>
              </a:rPr>
              <a:t>Gòn</a:t>
            </a:r>
            <a:r>
              <a:rPr lang="en-US" altLang="en-US" sz="2800" b="1" dirty="0">
                <a:solidFill>
                  <a:srgbClr val="0033CC"/>
                </a:solidFill>
              </a:rPr>
              <a:t>? (</a:t>
            </a:r>
            <a:r>
              <a:rPr lang="en-US" altLang="en-US" sz="2800" b="1" dirty="0" err="1">
                <a:solidFill>
                  <a:srgbClr val="0033CC"/>
                </a:solidFill>
              </a:rPr>
              <a:t>Điền</a:t>
            </a:r>
            <a:r>
              <a:rPr lang="en-US" altLang="en-US" sz="2800" b="1" dirty="0">
                <a:solidFill>
                  <a:srgbClr val="0033CC"/>
                </a:solidFill>
              </a:rPr>
              <a:t> </a:t>
            </a:r>
            <a:r>
              <a:rPr lang="en-US" altLang="en-US" sz="2800" b="1" dirty="0" err="1">
                <a:solidFill>
                  <a:srgbClr val="0033CC"/>
                </a:solidFill>
              </a:rPr>
              <a:t>từ</a:t>
            </a:r>
            <a:r>
              <a:rPr lang="en-US" altLang="en-US" sz="2800" b="1" dirty="0">
                <a:solidFill>
                  <a:srgbClr val="0033CC"/>
                </a:solidFill>
              </a:rPr>
              <a:t> </a:t>
            </a:r>
            <a:r>
              <a:rPr lang="en-US" altLang="en-US" sz="2800" b="1" dirty="0" err="1">
                <a:solidFill>
                  <a:srgbClr val="0033CC"/>
                </a:solidFill>
              </a:rPr>
              <a:t>còn</a:t>
            </a:r>
            <a:r>
              <a:rPr lang="en-US" altLang="en-US" sz="2800" b="1" dirty="0">
                <a:solidFill>
                  <a:srgbClr val="0033CC"/>
                </a:solidFill>
              </a:rPr>
              <a:t> </a:t>
            </a:r>
            <a:r>
              <a:rPr lang="en-US" altLang="en-US" sz="2800" b="1" dirty="0" err="1">
                <a:solidFill>
                  <a:srgbClr val="0033CC"/>
                </a:solidFill>
              </a:rPr>
              <a:t>thiếu</a:t>
            </a:r>
            <a:r>
              <a:rPr lang="en-US" altLang="en-US" sz="2800" b="1" dirty="0">
                <a:solidFill>
                  <a:srgbClr val="0033CC"/>
                </a:solidFill>
              </a:rPr>
              <a:t> </a:t>
            </a:r>
            <a:r>
              <a:rPr lang="en-US" altLang="en-US" sz="2800" b="1" dirty="0" err="1">
                <a:solidFill>
                  <a:srgbClr val="0033CC"/>
                </a:solidFill>
              </a:rPr>
              <a:t>vào</a:t>
            </a:r>
            <a:r>
              <a:rPr lang="en-US" altLang="en-US" sz="2800" b="1" dirty="0">
                <a:solidFill>
                  <a:srgbClr val="0033CC"/>
                </a:solidFill>
              </a:rPr>
              <a:t> </a:t>
            </a:r>
            <a:r>
              <a:rPr lang="en-US" altLang="en-US" sz="2800" b="1" dirty="0" err="1">
                <a:solidFill>
                  <a:srgbClr val="0033CC"/>
                </a:solidFill>
              </a:rPr>
              <a:t>chỗ</a:t>
            </a:r>
            <a:r>
              <a:rPr lang="en-US" altLang="en-US" sz="2800" b="1" dirty="0">
                <a:solidFill>
                  <a:srgbClr val="0033CC"/>
                </a:solidFill>
              </a:rPr>
              <a:t> </a:t>
            </a:r>
            <a:r>
              <a:rPr lang="en-US" altLang="en-US" sz="2800" b="1" dirty="0" err="1">
                <a:solidFill>
                  <a:srgbClr val="0033CC"/>
                </a:solidFill>
              </a:rPr>
              <a:t>chấm</a:t>
            </a:r>
            <a:r>
              <a:rPr lang="en-US" altLang="en-US" sz="2800" b="1" dirty="0">
                <a:solidFill>
                  <a:srgbClr val="0033CC"/>
                </a:solidFill>
              </a:rPr>
              <a:t> (…) </a:t>
            </a:r>
            <a:r>
              <a:rPr lang="en-US" altLang="en-US" sz="2800" b="1" dirty="0" err="1">
                <a:solidFill>
                  <a:srgbClr val="0033CC"/>
                </a:solidFill>
              </a:rPr>
              <a:t>để</a:t>
            </a:r>
            <a:r>
              <a:rPr lang="en-US" altLang="en-US" sz="2800" b="1" dirty="0">
                <a:solidFill>
                  <a:srgbClr val="0033CC"/>
                </a:solidFill>
              </a:rPr>
              <a:t> </a:t>
            </a:r>
            <a:r>
              <a:rPr lang="en-US" altLang="en-US" sz="2800" b="1" dirty="0" err="1">
                <a:solidFill>
                  <a:srgbClr val="0033CC"/>
                </a:solidFill>
              </a:rPr>
              <a:t>hoàn</a:t>
            </a:r>
            <a:r>
              <a:rPr lang="en-US" altLang="en-US" sz="2800" b="1" dirty="0">
                <a:solidFill>
                  <a:srgbClr val="0033CC"/>
                </a:solidFill>
              </a:rPr>
              <a:t> </a:t>
            </a:r>
            <a:r>
              <a:rPr lang="en-US" altLang="en-US" sz="2800" b="1" dirty="0" err="1">
                <a:solidFill>
                  <a:srgbClr val="0033CC"/>
                </a:solidFill>
              </a:rPr>
              <a:t>thiện</a:t>
            </a:r>
            <a:r>
              <a:rPr lang="en-US" altLang="en-US" sz="2800" b="1" dirty="0">
                <a:solidFill>
                  <a:srgbClr val="0033CC"/>
                </a:solidFill>
              </a:rPr>
              <a:t> </a:t>
            </a:r>
            <a:r>
              <a:rPr lang="en-US" altLang="en-US" sz="2800" b="1" dirty="0" err="1">
                <a:solidFill>
                  <a:srgbClr val="0033CC"/>
                </a:solidFill>
              </a:rPr>
              <a:t>câu</a:t>
            </a:r>
            <a:r>
              <a:rPr lang="en-US" altLang="en-US" sz="2800" b="1" dirty="0">
                <a:solidFill>
                  <a:srgbClr val="0033CC"/>
                </a:solidFill>
              </a:rPr>
              <a:t> </a:t>
            </a:r>
            <a:r>
              <a:rPr lang="en-US" altLang="en-US" sz="2800" b="1" dirty="0" err="1">
                <a:solidFill>
                  <a:srgbClr val="0033CC"/>
                </a:solidFill>
              </a:rPr>
              <a:t>trả</a:t>
            </a:r>
            <a:r>
              <a:rPr lang="en-US" altLang="en-US" sz="2800" b="1" dirty="0">
                <a:solidFill>
                  <a:srgbClr val="0033CC"/>
                </a:solidFill>
              </a:rPr>
              <a:t> </a:t>
            </a:r>
            <a:r>
              <a:rPr lang="en-US" altLang="en-US" sz="2800" b="1" dirty="0" err="1">
                <a:solidFill>
                  <a:srgbClr val="0033CC"/>
                </a:solidFill>
              </a:rPr>
              <a:t>lời</a:t>
            </a:r>
            <a:r>
              <a:rPr lang="en-US" altLang="en-US" sz="2800" b="1" dirty="0">
                <a:solidFill>
                  <a:srgbClr val="0033CC"/>
                </a:solidFill>
              </a:rPr>
              <a:t>)</a:t>
            </a:r>
          </a:p>
        </p:txBody>
      </p:sp>
      <p:sp>
        <p:nvSpPr>
          <p:cNvPr id="26" name="Text Box 7"/>
          <p:cNvSpPr txBox="1">
            <a:spLocks noChangeArrowheads="1"/>
          </p:cNvSpPr>
          <p:nvPr/>
        </p:nvSpPr>
        <p:spPr bwMode="auto">
          <a:xfrm>
            <a:off x="228600" y="2743200"/>
            <a:ext cx="8763000" cy="2236788"/>
          </a:xfrm>
          <a:prstGeom prst="rect">
            <a:avLst/>
          </a:prstGeom>
          <a:noFill/>
          <a:ln w="9525" algn="ctr">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a:solidFill>
                  <a:srgbClr val="003300"/>
                </a:solidFill>
              </a:rPr>
              <a:t>    </a:t>
            </a:r>
            <a:r>
              <a:rPr lang="en-US" altLang="en-US" sz="2800" b="1">
                <a:solidFill>
                  <a:srgbClr val="003300"/>
                </a:solidFill>
              </a:rPr>
              <a:t>Cuộc (……………….) đã làm cho hầu hết các cơ quan Trung ương và địa phương của Mĩ và chính quyền Sài Gòn bị (</a:t>
            </a:r>
            <a:r>
              <a:rPr lang="en-US" altLang="en-US" sz="2800">
                <a:solidFill>
                  <a:srgbClr val="003300"/>
                </a:solidFill>
              </a:rPr>
              <a:t>……………</a:t>
            </a:r>
            <a:r>
              <a:rPr lang="en-US" altLang="en-US" sz="2800" b="1">
                <a:solidFill>
                  <a:srgbClr val="003300"/>
                </a:solidFill>
              </a:rPr>
              <a:t>), khiến chúng rất (</a:t>
            </a:r>
            <a:r>
              <a:rPr lang="en-US" altLang="en-US" sz="2800">
                <a:solidFill>
                  <a:srgbClr val="003300"/>
                </a:solidFill>
              </a:rPr>
              <a:t>……………………..</a:t>
            </a:r>
            <a:r>
              <a:rPr lang="en-US" altLang="en-US" sz="2800" b="1">
                <a:solidFill>
                  <a:srgbClr val="003300"/>
                </a:solidFill>
              </a:rPr>
              <a:t>), những kẻ đứng đầu Nhà Trắng, Lầu Năm góc và cả thế giới  phải (</a:t>
            </a:r>
            <a:r>
              <a:rPr lang="en-US" altLang="en-US" sz="2800">
                <a:solidFill>
                  <a:srgbClr val="003300"/>
                </a:solidFill>
              </a:rPr>
              <a:t>………..</a:t>
            </a:r>
            <a:r>
              <a:rPr lang="en-US" altLang="en-US" sz="2800" b="1">
                <a:solidFill>
                  <a:srgbClr val="003300"/>
                </a:solidFill>
              </a:rPr>
              <a:t>).</a:t>
            </a:r>
          </a:p>
        </p:txBody>
      </p:sp>
      <p:sp>
        <p:nvSpPr>
          <p:cNvPr id="27" name="TextBox 26"/>
          <p:cNvSpPr txBox="1">
            <a:spLocks noChangeArrowheads="1"/>
          </p:cNvSpPr>
          <p:nvPr/>
        </p:nvSpPr>
        <p:spPr bwMode="auto">
          <a:xfrm>
            <a:off x="1539875" y="2728913"/>
            <a:ext cx="2819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FF0000"/>
                </a:solidFill>
              </a:rPr>
              <a:t>Tổng tiến công</a:t>
            </a:r>
          </a:p>
        </p:txBody>
      </p:sp>
      <p:sp>
        <p:nvSpPr>
          <p:cNvPr id="28" name="TextBox 27"/>
          <p:cNvSpPr txBox="1">
            <a:spLocks noChangeArrowheads="1"/>
          </p:cNvSpPr>
          <p:nvPr/>
        </p:nvSpPr>
        <p:spPr bwMode="auto">
          <a:xfrm>
            <a:off x="5364163" y="4435475"/>
            <a:ext cx="2819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FF0000"/>
                </a:solidFill>
              </a:rPr>
              <a:t>sửng sốt</a:t>
            </a:r>
          </a:p>
        </p:txBody>
      </p:sp>
      <p:sp>
        <p:nvSpPr>
          <p:cNvPr id="30" name="TextBox 29"/>
          <p:cNvSpPr txBox="1">
            <a:spLocks noChangeArrowheads="1"/>
          </p:cNvSpPr>
          <p:nvPr/>
        </p:nvSpPr>
        <p:spPr bwMode="auto">
          <a:xfrm>
            <a:off x="3048000" y="3560763"/>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FF0000"/>
                </a:solidFill>
              </a:rPr>
              <a:t>tê liệt</a:t>
            </a:r>
          </a:p>
        </p:txBody>
      </p:sp>
      <p:sp>
        <p:nvSpPr>
          <p:cNvPr id="31" name="TextBox 30"/>
          <p:cNvSpPr txBox="1">
            <a:spLocks noChangeArrowheads="1"/>
          </p:cNvSpPr>
          <p:nvPr/>
        </p:nvSpPr>
        <p:spPr bwMode="auto">
          <a:xfrm>
            <a:off x="579438" y="4008438"/>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FF0000"/>
                </a:solidFill>
              </a:rPr>
              <a:t>hoang mang lo sợ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amond(in)">
                                      <p:cBhvr>
                                        <p:cTn id="11" dur="2000"/>
                                        <p:tgtEl>
                                          <p:spTgt spid="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ox(in)">
                                      <p:cBhvr>
                                        <p:cTn id="16" dur="500"/>
                                        <p:tgtEl>
                                          <p:spTgt spid="2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ox(in)">
                                      <p:cBhvr>
                                        <p:cTn id="19" dur="500"/>
                                        <p:tgtEl>
                                          <p:spTgt spid="3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500"/>
                                        <p:tgtEl>
                                          <p:spTgt spid="3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ox(in)">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p:bldP spid="28"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0" y="5911850"/>
            <a:ext cx="4419600" cy="955675"/>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 </a:t>
            </a:r>
            <a:r>
              <a:rPr lang="en-US" altLang="en-US" sz="2800" b="1">
                <a:solidFill>
                  <a:srgbClr val="FF3300"/>
                </a:solidFill>
              </a:rPr>
              <a:t>Trường học (</a:t>
            </a:r>
            <a:r>
              <a:rPr lang="en-US" altLang="en-US" sz="2800" b="1" i="1">
                <a:solidFill>
                  <a:srgbClr val="FF3300"/>
                </a:solidFill>
              </a:rPr>
              <a:t>ở Hà Nội</a:t>
            </a:r>
            <a:r>
              <a:rPr lang="en-US" altLang="en-US" sz="2800" b="1">
                <a:solidFill>
                  <a:srgbClr val="FF3300"/>
                </a:solidFill>
              </a:rPr>
              <a:t>) bị bom Mĩ tàn phá năm 1972</a:t>
            </a:r>
            <a:endParaRPr lang="en-US" altLang="en-US" sz="2400" b="1">
              <a:solidFill>
                <a:srgbClr val="FF3300"/>
              </a:solidFill>
              <a:latin typeface="Arial" panose="020B0604020202020204" pitchFamily="34" charset="0"/>
            </a:endParaRPr>
          </a:p>
        </p:txBody>
      </p:sp>
      <p:sp>
        <p:nvSpPr>
          <p:cNvPr id="126979" name="Rectangle 3"/>
          <p:cNvSpPr>
            <a:spLocks noChangeArrowheads="1"/>
          </p:cNvSpPr>
          <p:nvPr/>
        </p:nvSpPr>
        <p:spPr bwMode="auto">
          <a:xfrm>
            <a:off x="228600" y="1524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dirty="0">
                <a:solidFill>
                  <a:srgbClr val="FF3300"/>
                </a:solidFill>
              </a:rPr>
              <a:t>3.</a:t>
            </a:r>
            <a:r>
              <a:rPr lang="en-US" altLang="en-US" sz="2800" b="1" dirty="0">
                <a:solidFill>
                  <a:srgbClr val="0000FF"/>
                </a:solidFill>
              </a:rPr>
              <a:t> </a:t>
            </a:r>
            <a:r>
              <a:rPr lang="en-US" altLang="en-US" sz="2800" b="1" dirty="0" err="1">
                <a:solidFill>
                  <a:schemeClr val="accent2"/>
                </a:solidFill>
              </a:rPr>
              <a:t>Em</a:t>
            </a:r>
            <a:r>
              <a:rPr lang="en-US" altLang="en-US" sz="2800" b="1" dirty="0">
                <a:solidFill>
                  <a:schemeClr val="accent2"/>
                </a:solidFill>
              </a:rPr>
              <a:t> </a:t>
            </a:r>
            <a:r>
              <a:rPr lang="en-US" altLang="en-US" sz="2800" b="1" dirty="0" err="1">
                <a:solidFill>
                  <a:schemeClr val="accent2"/>
                </a:solidFill>
              </a:rPr>
              <a:t>có</a:t>
            </a:r>
            <a:r>
              <a:rPr lang="en-US" altLang="en-US" sz="2800" b="1" dirty="0">
                <a:solidFill>
                  <a:schemeClr val="accent2"/>
                </a:solidFill>
              </a:rPr>
              <a:t> </a:t>
            </a:r>
            <a:r>
              <a:rPr lang="en-US" altLang="en-US" sz="2800" b="1" dirty="0" err="1">
                <a:solidFill>
                  <a:schemeClr val="accent2"/>
                </a:solidFill>
              </a:rPr>
              <a:t>suy</a:t>
            </a:r>
            <a:r>
              <a:rPr lang="en-US" altLang="en-US" sz="2800" b="1" dirty="0">
                <a:solidFill>
                  <a:schemeClr val="accent2"/>
                </a:solidFill>
              </a:rPr>
              <a:t> </a:t>
            </a:r>
            <a:r>
              <a:rPr lang="en-US" altLang="en-US" sz="2800" b="1" dirty="0" err="1">
                <a:solidFill>
                  <a:schemeClr val="accent2"/>
                </a:solidFill>
              </a:rPr>
              <a:t>nghĩ</a:t>
            </a:r>
            <a:r>
              <a:rPr lang="en-US" altLang="en-US" sz="2800" b="1" dirty="0">
                <a:solidFill>
                  <a:schemeClr val="accent2"/>
                </a:solidFill>
              </a:rPr>
              <a:t> </a:t>
            </a:r>
            <a:r>
              <a:rPr lang="en-US" altLang="en-US" sz="2800" b="1" dirty="0" err="1">
                <a:solidFill>
                  <a:schemeClr val="accent2"/>
                </a:solidFill>
              </a:rPr>
              <a:t>gì</a:t>
            </a:r>
            <a:r>
              <a:rPr lang="en-US" altLang="en-US" sz="2800" b="1" dirty="0">
                <a:solidFill>
                  <a:schemeClr val="accent2"/>
                </a:solidFill>
              </a:rPr>
              <a:t> </a:t>
            </a:r>
            <a:r>
              <a:rPr lang="en-US" altLang="en-US" sz="2800" b="1" dirty="0" err="1">
                <a:solidFill>
                  <a:schemeClr val="accent2"/>
                </a:solidFill>
              </a:rPr>
              <a:t>về</a:t>
            </a:r>
            <a:r>
              <a:rPr lang="en-US" altLang="en-US" sz="2800" b="1" dirty="0">
                <a:solidFill>
                  <a:schemeClr val="accent2"/>
                </a:solidFill>
              </a:rPr>
              <a:t> </a:t>
            </a:r>
            <a:r>
              <a:rPr lang="en-US" altLang="en-US" sz="2800" b="1" dirty="0" err="1">
                <a:solidFill>
                  <a:schemeClr val="accent2"/>
                </a:solidFill>
              </a:rPr>
              <a:t>việc</a:t>
            </a:r>
            <a:r>
              <a:rPr lang="en-US" altLang="en-US" sz="2800" b="1" dirty="0">
                <a:solidFill>
                  <a:schemeClr val="accent2"/>
                </a:solidFill>
              </a:rPr>
              <a:t> </a:t>
            </a:r>
            <a:r>
              <a:rPr lang="en-US" altLang="en-US" sz="2800" b="1" dirty="0" err="1">
                <a:solidFill>
                  <a:schemeClr val="accent2"/>
                </a:solidFill>
              </a:rPr>
              <a:t>máy</a:t>
            </a:r>
            <a:r>
              <a:rPr lang="en-US" altLang="en-US" sz="2800" b="1" dirty="0">
                <a:solidFill>
                  <a:schemeClr val="accent2"/>
                </a:solidFill>
              </a:rPr>
              <a:t> bay </a:t>
            </a:r>
            <a:r>
              <a:rPr lang="en-US" altLang="en-US" sz="2800" b="1" dirty="0" err="1">
                <a:solidFill>
                  <a:schemeClr val="accent2"/>
                </a:solidFill>
              </a:rPr>
              <a:t>Mĩ</a:t>
            </a:r>
            <a:r>
              <a:rPr lang="en-US" altLang="en-US" sz="2800" b="1" dirty="0">
                <a:solidFill>
                  <a:schemeClr val="accent2"/>
                </a:solidFill>
              </a:rPr>
              <a:t> </a:t>
            </a:r>
            <a:r>
              <a:rPr lang="en-US" altLang="en-US" sz="2800" b="1" dirty="0" err="1">
                <a:solidFill>
                  <a:schemeClr val="accent2"/>
                </a:solidFill>
              </a:rPr>
              <a:t>ném</a:t>
            </a:r>
            <a:r>
              <a:rPr lang="en-US" altLang="en-US" sz="2800" b="1" dirty="0">
                <a:solidFill>
                  <a:schemeClr val="accent2"/>
                </a:solidFill>
              </a:rPr>
              <a:t> </a:t>
            </a:r>
            <a:r>
              <a:rPr lang="en-US" altLang="en-US" sz="2800" b="1" dirty="0" err="1">
                <a:solidFill>
                  <a:schemeClr val="accent2"/>
                </a:solidFill>
              </a:rPr>
              <a:t>bom</a:t>
            </a:r>
            <a:r>
              <a:rPr lang="en-US" altLang="en-US" sz="2800" b="1" dirty="0">
                <a:solidFill>
                  <a:schemeClr val="accent2"/>
                </a:solidFill>
              </a:rPr>
              <a:t> </a:t>
            </a:r>
            <a:r>
              <a:rPr lang="en-US" altLang="en-US" sz="2800" b="1" dirty="0" err="1">
                <a:solidFill>
                  <a:schemeClr val="accent2"/>
                </a:solidFill>
              </a:rPr>
              <a:t>hủy</a:t>
            </a:r>
            <a:r>
              <a:rPr lang="en-US" altLang="en-US" sz="2800" b="1" dirty="0">
                <a:solidFill>
                  <a:schemeClr val="accent2"/>
                </a:solidFill>
              </a:rPr>
              <a:t> </a:t>
            </a:r>
            <a:r>
              <a:rPr lang="en-US" altLang="en-US" sz="2800" b="1" dirty="0" err="1">
                <a:solidFill>
                  <a:schemeClr val="accent2"/>
                </a:solidFill>
              </a:rPr>
              <a:t>diệt</a:t>
            </a:r>
            <a:r>
              <a:rPr lang="en-US" altLang="en-US" sz="2800" b="1" dirty="0">
                <a:solidFill>
                  <a:schemeClr val="accent2"/>
                </a:solidFill>
              </a:rPr>
              <a:t> </a:t>
            </a:r>
            <a:r>
              <a:rPr lang="en-US" altLang="en-US" sz="2800" b="1" dirty="0" err="1">
                <a:solidFill>
                  <a:schemeClr val="accent2"/>
                </a:solidFill>
              </a:rPr>
              <a:t>trường</a:t>
            </a:r>
            <a:r>
              <a:rPr lang="en-US" altLang="en-US" sz="2800" b="1" dirty="0">
                <a:solidFill>
                  <a:schemeClr val="accent2"/>
                </a:solidFill>
              </a:rPr>
              <a:t> </a:t>
            </a:r>
            <a:r>
              <a:rPr lang="en-US" altLang="en-US" sz="2800" b="1" dirty="0" err="1">
                <a:solidFill>
                  <a:schemeClr val="accent2"/>
                </a:solidFill>
              </a:rPr>
              <a:t>học</a:t>
            </a:r>
            <a:r>
              <a:rPr lang="en-US" altLang="en-US" sz="2800" b="1" dirty="0">
                <a:solidFill>
                  <a:schemeClr val="accent2"/>
                </a:solidFill>
              </a:rPr>
              <a:t>, </a:t>
            </a:r>
            <a:r>
              <a:rPr lang="en-US" altLang="en-US" sz="2800" b="1" dirty="0" err="1">
                <a:solidFill>
                  <a:schemeClr val="accent2"/>
                </a:solidFill>
              </a:rPr>
              <a:t>bệnh</a:t>
            </a:r>
            <a:r>
              <a:rPr lang="en-US" altLang="en-US" sz="2800" b="1" dirty="0">
                <a:solidFill>
                  <a:schemeClr val="accent2"/>
                </a:solidFill>
              </a:rPr>
              <a:t> </a:t>
            </a:r>
            <a:r>
              <a:rPr lang="en-US" altLang="en-US" sz="2800" b="1" dirty="0" err="1">
                <a:solidFill>
                  <a:schemeClr val="accent2"/>
                </a:solidFill>
              </a:rPr>
              <a:t>viện</a:t>
            </a:r>
            <a:r>
              <a:rPr lang="en-US" altLang="en-US" sz="2800" b="1" dirty="0">
                <a:solidFill>
                  <a:schemeClr val="accent2"/>
                </a:solidFill>
              </a:rPr>
              <a:t>?</a:t>
            </a:r>
          </a:p>
        </p:txBody>
      </p:sp>
      <p:pic>
        <p:nvPicPr>
          <p:cNvPr id="126980" name="Picture 4" descr="Những hố bom trên mặt đất"/>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1219200"/>
            <a:ext cx="4572000" cy="4572000"/>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6981" name="Picture 5" descr="Bệnh viện Bạch Mai bị ném b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1219200"/>
            <a:ext cx="45307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Text Box 6"/>
          <p:cNvSpPr txBox="1">
            <a:spLocks noChangeArrowheads="1"/>
          </p:cNvSpPr>
          <p:nvPr/>
        </p:nvSpPr>
        <p:spPr bwMode="auto">
          <a:xfrm>
            <a:off x="4800600" y="5791200"/>
            <a:ext cx="434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rgbClr val="FF0000"/>
                </a:solidFill>
              </a:rPr>
              <a:t>Bệnh viện Bạch Mai sau khi bị ném bom</a:t>
            </a:r>
          </a:p>
        </p:txBody>
      </p:sp>
      <p:sp>
        <p:nvSpPr>
          <p:cNvPr id="7" name="Rectangle 4"/>
          <p:cNvSpPr>
            <a:spLocks noChangeArrowheads="1"/>
          </p:cNvSpPr>
          <p:nvPr/>
        </p:nvSpPr>
        <p:spPr bwMode="auto">
          <a:xfrm>
            <a:off x="419100" y="2590800"/>
            <a:ext cx="8229600" cy="1569660"/>
          </a:xfrm>
          <a:prstGeom prst="rect">
            <a:avLst/>
          </a:prstGeom>
          <a:solidFill>
            <a:srgbClr val="FFFF00"/>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solidFill>
                  <a:schemeClr val="accent2"/>
                </a:solidFill>
              </a:rPr>
              <a:t>	</a:t>
            </a:r>
            <a:r>
              <a:rPr lang="vi-VN" altLang="en-US" sz="2400" dirty="0" smtClean="0">
                <a:solidFill>
                  <a:schemeClr val="accent2"/>
                </a:solidFill>
              </a:rPr>
              <a:t>Trường </a:t>
            </a:r>
            <a:r>
              <a:rPr lang="vi-VN" altLang="en-US" sz="2400" dirty="0">
                <a:solidFill>
                  <a:schemeClr val="accent2"/>
                </a:solidFill>
              </a:rPr>
              <a:t>học, bệnh viện, bến xe, khu phố... đều là những nơi tập trung đông người. Việc ném bom vào đó cho ta thấy đế quốc Mĩ vô cùng thâm hiểm và độc ác. Để thực hiện được dã tâm của mình, chúng sẵn sàng giết cả những người dân vô tội.</a:t>
            </a:r>
            <a:endParaRPr lang="en-US" altLang="en-US" sz="24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checkerboard(across)">
                                      <p:cBhvr>
                                        <p:cTn id="7" dur="500"/>
                                        <p:tgtEl>
                                          <p:spTgt spid="126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6980"/>
                                        </p:tgtEl>
                                        <p:attrNameLst>
                                          <p:attrName>style.visibility</p:attrName>
                                        </p:attrNameLst>
                                      </p:cBhvr>
                                      <p:to>
                                        <p:strVal val="visible"/>
                                      </p:to>
                                    </p:set>
                                    <p:anim calcmode="lin" valueType="num">
                                      <p:cBhvr additive="base">
                                        <p:cTn id="12" dur="500" fill="hold"/>
                                        <p:tgtEl>
                                          <p:spTgt spid="126980"/>
                                        </p:tgtEl>
                                        <p:attrNameLst>
                                          <p:attrName>ppt_x</p:attrName>
                                        </p:attrNameLst>
                                      </p:cBhvr>
                                      <p:tavLst>
                                        <p:tav tm="0">
                                          <p:val>
                                            <p:strVal val="#ppt_x"/>
                                          </p:val>
                                        </p:tav>
                                        <p:tav tm="100000">
                                          <p:val>
                                            <p:strVal val="#ppt_x"/>
                                          </p:val>
                                        </p:tav>
                                      </p:tavLst>
                                    </p:anim>
                                    <p:anim calcmode="lin" valueType="num">
                                      <p:cBhvr additive="base">
                                        <p:cTn id="13" dur="500" fill="hold"/>
                                        <p:tgtEl>
                                          <p:spTgt spid="12698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6978"/>
                                        </p:tgtEl>
                                        <p:attrNameLst>
                                          <p:attrName>style.visibility</p:attrName>
                                        </p:attrNameLst>
                                      </p:cBhvr>
                                      <p:to>
                                        <p:strVal val="visible"/>
                                      </p:to>
                                    </p:set>
                                    <p:anim calcmode="lin" valueType="num">
                                      <p:cBhvr additive="base">
                                        <p:cTn id="16" dur="500" fill="hold"/>
                                        <p:tgtEl>
                                          <p:spTgt spid="126978"/>
                                        </p:tgtEl>
                                        <p:attrNameLst>
                                          <p:attrName>ppt_x</p:attrName>
                                        </p:attrNameLst>
                                      </p:cBhvr>
                                      <p:tavLst>
                                        <p:tav tm="0">
                                          <p:val>
                                            <p:strVal val="#ppt_x"/>
                                          </p:val>
                                        </p:tav>
                                        <p:tav tm="100000">
                                          <p:val>
                                            <p:strVal val="#ppt_x"/>
                                          </p:val>
                                        </p:tav>
                                      </p:tavLst>
                                    </p:anim>
                                    <p:anim calcmode="lin" valueType="num">
                                      <p:cBhvr additive="base">
                                        <p:cTn id="17" dur="500" fill="hold"/>
                                        <p:tgtEl>
                                          <p:spTgt spid="12697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6981"/>
                                        </p:tgtEl>
                                        <p:attrNameLst>
                                          <p:attrName>style.visibility</p:attrName>
                                        </p:attrNameLst>
                                      </p:cBhvr>
                                      <p:to>
                                        <p:strVal val="visible"/>
                                      </p:to>
                                    </p:set>
                                    <p:anim calcmode="lin" valueType="num">
                                      <p:cBhvr additive="base">
                                        <p:cTn id="20" dur="500" fill="hold"/>
                                        <p:tgtEl>
                                          <p:spTgt spid="126981"/>
                                        </p:tgtEl>
                                        <p:attrNameLst>
                                          <p:attrName>ppt_x</p:attrName>
                                        </p:attrNameLst>
                                      </p:cBhvr>
                                      <p:tavLst>
                                        <p:tav tm="0">
                                          <p:val>
                                            <p:strVal val="#ppt_x"/>
                                          </p:val>
                                        </p:tav>
                                        <p:tav tm="100000">
                                          <p:val>
                                            <p:strVal val="#ppt_x"/>
                                          </p:val>
                                        </p:tav>
                                      </p:tavLst>
                                    </p:anim>
                                    <p:anim calcmode="lin" valueType="num">
                                      <p:cBhvr additive="base">
                                        <p:cTn id="21" dur="500" fill="hold"/>
                                        <p:tgtEl>
                                          <p:spTgt spid="12698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6982"/>
                                        </p:tgtEl>
                                        <p:attrNameLst>
                                          <p:attrName>style.visibility</p:attrName>
                                        </p:attrNameLst>
                                      </p:cBhvr>
                                      <p:to>
                                        <p:strVal val="visible"/>
                                      </p:to>
                                    </p:set>
                                    <p:anim calcmode="lin" valueType="num">
                                      <p:cBhvr additive="base">
                                        <p:cTn id="24" dur="500" fill="hold"/>
                                        <p:tgtEl>
                                          <p:spTgt spid="126982"/>
                                        </p:tgtEl>
                                        <p:attrNameLst>
                                          <p:attrName>ppt_x</p:attrName>
                                        </p:attrNameLst>
                                      </p:cBhvr>
                                      <p:tavLst>
                                        <p:tav tm="0">
                                          <p:val>
                                            <p:strVal val="#ppt_x"/>
                                          </p:val>
                                        </p:tav>
                                        <p:tav tm="100000">
                                          <p:val>
                                            <p:strVal val="#ppt_x"/>
                                          </p:val>
                                        </p:tav>
                                      </p:tavLst>
                                    </p:anim>
                                    <p:anim calcmode="lin" valueType="num">
                                      <p:cBhvr additive="base">
                                        <p:cTn id="25" dur="500" fill="hold"/>
                                        <p:tgtEl>
                                          <p:spTgt spid="1269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p:bldP spid="126979" grpId="0"/>
      <p:bldP spid="1269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1828800"/>
            <a:ext cx="8616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b="1" dirty="0">
                <a:latin typeface=".VnTime" panose="020B7200000000000000" pitchFamily="34" charset="0"/>
              </a:rPr>
              <a:t>    </a:t>
            </a:r>
            <a:r>
              <a:rPr lang="en-US" b="1" i="1" dirty="0" err="1">
                <a:solidFill>
                  <a:schemeClr val="accent2"/>
                </a:solidFill>
                <a:latin typeface=".VnTime" panose="020B7200000000000000" pitchFamily="34" charset="0"/>
              </a:rPr>
              <a:t>Kho¶ng</a:t>
            </a:r>
            <a:r>
              <a:rPr lang="en-US" b="1" i="1" dirty="0">
                <a:solidFill>
                  <a:schemeClr val="accent2"/>
                </a:solidFill>
                <a:latin typeface=".VnTime" panose="020B7200000000000000" pitchFamily="34" charset="0"/>
              </a:rPr>
              <a:t> 20 </a:t>
            </a:r>
            <a:r>
              <a:rPr lang="en-US" b="1" i="1" dirty="0" err="1">
                <a:solidFill>
                  <a:schemeClr val="accent2"/>
                </a:solidFill>
                <a:latin typeface=".VnTime" panose="020B7200000000000000" pitchFamily="34" charset="0"/>
              </a:rPr>
              <a:t>giê</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ngµy</a:t>
            </a:r>
            <a:r>
              <a:rPr lang="en-US" b="1" i="1" dirty="0">
                <a:solidFill>
                  <a:schemeClr val="accent2"/>
                </a:solidFill>
                <a:latin typeface=".VnTime" panose="020B7200000000000000" pitchFamily="34" charset="0"/>
              </a:rPr>
              <a:t> 18-12-1972, MÜ </a:t>
            </a:r>
            <a:r>
              <a:rPr lang="en-US" b="1" i="1" dirty="0" err="1">
                <a:solidFill>
                  <a:schemeClr val="accent2"/>
                </a:solidFill>
                <a:latin typeface=".VnTime" panose="020B7200000000000000" pitchFamily="34" charset="0"/>
              </a:rPr>
              <a:t>huy</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éng</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hµng</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chôc</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tèp</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m¸y</a:t>
            </a:r>
            <a:r>
              <a:rPr lang="en-US" b="1" i="1" dirty="0">
                <a:solidFill>
                  <a:schemeClr val="accent2"/>
                </a:solidFill>
                <a:latin typeface=".VnTime" panose="020B7200000000000000" pitchFamily="34" charset="0"/>
              </a:rPr>
              <a:t> bay B52 vµ </a:t>
            </a:r>
            <a:r>
              <a:rPr lang="en-US" b="1" i="1" dirty="0" err="1">
                <a:solidFill>
                  <a:schemeClr val="accent2"/>
                </a:solidFill>
                <a:latin typeface=".VnTime" panose="020B7200000000000000" pitchFamily="34" charset="0"/>
              </a:rPr>
              <a:t>c¸c</a:t>
            </a:r>
            <a:r>
              <a:rPr lang="en-US" b="1" i="1" dirty="0">
                <a:solidFill>
                  <a:schemeClr val="accent2"/>
                </a:solidFill>
                <a:latin typeface=".VnTime" panose="020B7200000000000000" pitchFamily="34" charset="0"/>
              </a:rPr>
              <a:t> lo¹i </a:t>
            </a:r>
            <a:r>
              <a:rPr lang="en-US" b="1" i="1" dirty="0" err="1">
                <a:solidFill>
                  <a:schemeClr val="accent2"/>
                </a:solidFill>
                <a:latin typeface=".VnTime" panose="020B7200000000000000" pitchFamily="34" charset="0"/>
              </a:rPr>
              <a:t>m¸y</a:t>
            </a:r>
            <a:r>
              <a:rPr lang="en-US" b="1" i="1" dirty="0">
                <a:solidFill>
                  <a:schemeClr val="accent2"/>
                </a:solidFill>
                <a:latin typeface=".VnTime" panose="020B7200000000000000" pitchFamily="34" charset="0"/>
              </a:rPr>
              <a:t> bay </a:t>
            </a:r>
            <a:r>
              <a:rPr lang="en-US" b="1" i="1" dirty="0" err="1">
                <a:solidFill>
                  <a:schemeClr val="accent2"/>
                </a:solidFill>
                <a:latin typeface=".VnTime" panose="020B7200000000000000" pitchFamily="34" charset="0"/>
              </a:rPr>
              <a:t>kh¸c</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nÐm</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bom</a:t>
            </a:r>
            <a:r>
              <a:rPr lang="en-US" b="1" i="1" dirty="0">
                <a:solidFill>
                  <a:schemeClr val="accent2"/>
                </a:solidFill>
                <a:latin typeface=".VnTime" panose="020B7200000000000000" pitchFamily="34" charset="0"/>
              </a:rPr>
              <a:t> Hµ </a:t>
            </a:r>
            <a:r>
              <a:rPr lang="en-US" b="1" i="1" dirty="0" err="1">
                <a:solidFill>
                  <a:schemeClr val="accent2"/>
                </a:solidFill>
                <a:latin typeface=".VnTime" panose="020B7200000000000000" pitchFamily="34" charset="0"/>
              </a:rPr>
              <a:t>Néi</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më</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Çu</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cho</a:t>
            </a:r>
            <a:r>
              <a:rPr lang="en-US" b="1" i="1" dirty="0">
                <a:solidFill>
                  <a:schemeClr val="accent2"/>
                </a:solidFill>
                <a:latin typeface=".VnTime" panose="020B7200000000000000" pitchFamily="34" charset="0"/>
              </a:rPr>
              <a:t> 12 </a:t>
            </a:r>
            <a:r>
              <a:rPr lang="en-US" b="1" i="1" dirty="0" err="1">
                <a:solidFill>
                  <a:schemeClr val="accent2"/>
                </a:solidFill>
                <a:latin typeface=".VnTime" panose="020B7200000000000000" pitchFamily="34" charset="0"/>
              </a:rPr>
              <a:t>ngµy</a:t>
            </a:r>
            <a:r>
              <a:rPr lang="en-US" b="1" i="1" dirty="0">
                <a:solidFill>
                  <a:schemeClr val="accent2"/>
                </a:solidFill>
                <a:latin typeface=".VnTime" panose="020B7200000000000000" pitchFamily="34" charset="0"/>
              </a:rPr>
              <a:t> ®ªm </a:t>
            </a:r>
            <a:r>
              <a:rPr lang="en-US" b="1" i="1" dirty="0" err="1">
                <a:solidFill>
                  <a:schemeClr val="accent2"/>
                </a:solidFill>
                <a:latin typeface=".VnTime" panose="020B7200000000000000" pitchFamily="34" charset="0"/>
              </a:rPr>
              <a:t>huû</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diÖt</a:t>
            </a:r>
            <a:r>
              <a:rPr lang="en-US" b="1" i="1" dirty="0">
                <a:solidFill>
                  <a:schemeClr val="accent2"/>
                </a:solidFill>
                <a:latin typeface=".VnTime" panose="020B7200000000000000" pitchFamily="34" charset="0"/>
              </a:rPr>
              <a:t>.</a:t>
            </a:r>
          </a:p>
          <a:p>
            <a:pPr algn="just" eaLnBrk="1" hangingPunct="1">
              <a:spcBef>
                <a:spcPct val="50000"/>
              </a:spcBef>
              <a:defRPr/>
            </a:pP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Trong</a:t>
            </a:r>
            <a:r>
              <a:rPr lang="en-US" b="1" i="1" dirty="0">
                <a:solidFill>
                  <a:schemeClr val="accent2"/>
                </a:solidFill>
                <a:latin typeface=".VnTime" panose="020B7200000000000000" pitchFamily="34" charset="0"/>
              </a:rPr>
              <a:t> 12 </a:t>
            </a:r>
            <a:r>
              <a:rPr lang="en-US" b="1" i="1" dirty="0" err="1">
                <a:solidFill>
                  <a:schemeClr val="accent2"/>
                </a:solidFill>
                <a:latin typeface=".VnTime" panose="020B7200000000000000" pitchFamily="34" charset="0"/>
              </a:rPr>
              <a:t>ngµy</a:t>
            </a:r>
            <a:r>
              <a:rPr lang="en-US" b="1" i="1" dirty="0">
                <a:solidFill>
                  <a:schemeClr val="accent2"/>
                </a:solidFill>
                <a:latin typeface=".VnTime" panose="020B7200000000000000" pitchFamily="34" charset="0"/>
              </a:rPr>
              <a:t> ®ªm ®ã, </a:t>
            </a:r>
            <a:r>
              <a:rPr lang="en-US" b="1" i="1" dirty="0" err="1">
                <a:solidFill>
                  <a:schemeClr val="accent2"/>
                </a:solidFill>
                <a:latin typeface=".VnTime" panose="020B7200000000000000" pitchFamily="34" charset="0"/>
              </a:rPr>
              <a:t>chóng</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nh</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ph</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c¸c</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vïng</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phô</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cËn</a:t>
            </a:r>
            <a:r>
              <a:rPr lang="en-US" b="1" i="1" dirty="0">
                <a:solidFill>
                  <a:schemeClr val="accent2"/>
                </a:solidFill>
                <a:latin typeface=".VnTime" panose="020B7200000000000000" pitchFamily="34" charset="0"/>
              </a:rPr>
              <a:t> . </a:t>
            </a:r>
            <a:r>
              <a:rPr lang="en-US" b="1" i="1" dirty="0" err="1">
                <a:solidFill>
                  <a:schemeClr val="accent2"/>
                </a:solidFill>
                <a:latin typeface=".VnTime" panose="020B7200000000000000" pitchFamily="34" charset="0"/>
              </a:rPr>
              <a:t>Chóng</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nÐm</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bom</a:t>
            </a:r>
            <a:r>
              <a:rPr lang="en-US" b="1" i="1" dirty="0">
                <a:solidFill>
                  <a:schemeClr val="accent2"/>
                </a:solidFill>
                <a:latin typeface=".VnTime" panose="020B7200000000000000" pitchFamily="34" charset="0"/>
              </a:rPr>
              <a:t> c¶ </a:t>
            </a:r>
            <a:r>
              <a:rPr lang="en-US" b="1" i="1" dirty="0" err="1">
                <a:solidFill>
                  <a:schemeClr val="accent2"/>
                </a:solidFill>
                <a:latin typeface=".VnTime" panose="020B7200000000000000" pitchFamily="34" charset="0"/>
              </a:rPr>
              <a:t>vµo</a:t>
            </a:r>
            <a:r>
              <a:rPr lang="en-US" b="1" i="1" dirty="0">
                <a:solidFill>
                  <a:schemeClr val="accent2"/>
                </a:solidFill>
                <a:latin typeface=".VnTime" panose="020B7200000000000000" pitchFamily="34" charset="0"/>
              </a:rPr>
              <a:t> </a:t>
            </a:r>
            <a:r>
              <a:rPr lang="en-US" b="1" i="1" dirty="0" err="1">
                <a:solidFill>
                  <a:schemeClr val="accent2"/>
                </a:solidFill>
                <a:latin typeface="+mj-lt"/>
              </a:rPr>
              <a:t>trường</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häc</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khu</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phè</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bÕn</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xe</a:t>
            </a:r>
            <a:r>
              <a:rPr lang="en-US" b="1" i="1" dirty="0">
                <a:solidFill>
                  <a:schemeClr val="accent2"/>
                </a:solidFill>
                <a:latin typeface=".VnTime" panose="020B7200000000000000" pitchFamily="34" charset="0"/>
              </a:rPr>
              <a:t>....</a:t>
            </a:r>
            <a:r>
              <a:rPr lang="en-US" b="1" i="1" dirty="0" err="1">
                <a:solidFill>
                  <a:schemeClr val="accent2"/>
                </a:solidFill>
                <a:latin typeface=".VnTime" panose="020B7200000000000000" pitchFamily="34" charset="0"/>
              </a:rPr>
              <a:t>lµm</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cho</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hµng</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ngh×n</a:t>
            </a:r>
            <a:r>
              <a:rPr lang="en-US" b="1" i="1" dirty="0">
                <a:solidFill>
                  <a:schemeClr val="accent2"/>
                </a:solidFill>
                <a:latin typeface=".VnTime" panose="020B7200000000000000" pitchFamily="34" charset="0"/>
              </a:rPr>
              <a:t> </a:t>
            </a:r>
            <a:r>
              <a:rPr lang="en-US" b="1" i="1" dirty="0" err="1">
                <a:solidFill>
                  <a:schemeClr val="accent2"/>
                </a:solidFill>
                <a:latin typeface="+mj-lt"/>
              </a:rPr>
              <a:t>nguời</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d©n</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chÕt</a:t>
            </a:r>
            <a:r>
              <a:rPr lang="en-US" b="1" i="1" dirty="0">
                <a:solidFill>
                  <a:schemeClr val="accent2"/>
                </a:solidFill>
                <a:latin typeface=".VnTime" panose="020B7200000000000000" pitchFamily="34" charset="0"/>
              </a:rPr>
              <a:t> vµ </a:t>
            </a:r>
            <a:r>
              <a:rPr lang="en-US" b="1" i="1" dirty="0" err="1">
                <a:solidFill>
                  <a:schemeClr val="accent2"/>
                </a:solidFill>
                <a:latin typeface=".VnTime" panose="020B7200000000000000" pitchFamily="34" charset="0"/>
              </a:rPr>
              <a:t>bÞ</a:t>
            </a:r>
            <a:r>
              <a:rPr lang="en-US" b="1" i="1" dirty="0">
                <a:solidFill>
                  <a:schemeClr val="accent2"/>
                </a:solidFill>
                <a:latin typeface=".VnTime" panose="020B7200000000000000" pitchFamily="34" charset="0"/>
              </a:rPr>
              <a:t> </a:t>
            </a:r>
            <a:r>
              <a:rPr lang="en-US" b="1" i="1" dirty="0" err="1">
                <a:solidFill>
                  <a:schemeClr val="accent2"/>
                </a:solidFill>
                <a:latin typeface=".VnTime" panose="020B7200000000000000" pitchFamily="34" charset="0"/>
              </a:rPr>
              <a:t>th</a:t>
            </a:r>
            <a:r>
              <a:rPr lang="en-US" b="1" i="1" dirty="0" err="1">
                <a:solidFill>
                  <a:schemeClr val="accent2"/>
                </a:solidFill>
                <a:latin typeface="+mj-lt"/>
              </a:rPr>
              <a:t>­ươ</a:t>
            </a:r>
            <a:r>
              <a:rPr lang="en-US" b="1" i="1" dirty="0" err="1">
                <a:solidFill>
                  <a:schemeClr val="accent2"/>
                </a:solidFill>
                <a:latin typeface=".VnTime" panose="020B7200000000000000" pitchFamily="34" charset="0"/>
              </a:rPr>
              <a:t>ng</a:t>
            </a:r>
            <a:r>
              <a:rPr lang="en-US" b="1" i="1" dirty="0">
                <a:solidFill>
                  <a:schemeClr val="accent2"/>
                </a:solidFill>
                <a:latin typeface=".VnTime" panose="020B7200000000000000" pitchFamily="34" charset="0"/>
              </a:rPr>
              <a:t>.</a:t>
            </a:r>
          </a:p>
        </p:txBody>
      </p:sp>
      <p:sp>
        <p:nvSpPr>
          <p:cNvPr id="5" name="Text Box 4"/>
          <p:cNvSpPr txBox="1">
            <a:spLocks noChangeArrowheads="1"/>
          </p:cNvSpPr>
          <p:nvPr/>
        </p:nvSpPr>
        <p:spPr bwMode="auto">
          <a:xfrm>
            <a:off x="228600" y="914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a:solidFill>
                  <a:srgbClr val="FF3300"/>
                </a:solidFill>
              </a:rPr>
              <a:t>4</a:t>
            </a:r>
            <a:r>
              <a:rPr lang="en-US" altLang="en-US" sz="2800" b="1">
                <a:solidFill>
                  <a:srgbClr val="0000CC"/>
                </a:solidFill>
              </a:rPr>
              <a:t>. Trận chiến đấu đêm 26-12-1972 trên bầu trời Hà Nội.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111" name="Text Box 87"/>
          <p:cNvSpPr txBox="1">
            <a:spLocks noChangeArrowheads="1"/>
          </p:cNvSpPr>
          <p:nvPr/>
        </p:nvSpPr>
        <p:spPr bwMode="auto">
          <a:xfrm>
            <a:off x="3048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a:solidFill>
                  <a:srgbClr val="FF0000"/>
                </a:solidFill>
              </a:rPr>
              <a:t>Những thắng lợi tiêu biểu trong 12 ngày đêm chiến đấu của quân và dân ta:</a:t>
            </a:r>
          </a:p>
        </p:txBody>
      </p:sp>
      <p:sp>
        <p:nvSpPr>
          <p:cNvPr id="129112" name="Text Box 88"/>
          <p:cNvSpPr txBox="1">
            <a:spLocks noChangeArrowheads="1"/>
          </p:cNvSpPr>
          <p:nvPr/>
        </p:nvSpPr>
        <p:spPr bwMode="auto">
          <a:xfrm>
            <a:off x="228600" y="1676400"/>
            <a:ext cx="8915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Char char="-"/>
            </a:pPr>
            <a:r>
              <a:rPr lang="en-US" altLang="en-US" sz="2800" b="1" dirty="0">
                <a:solidFill>
                  <a:srgbClr val="CC00CC"/>
                </a:solidFill>
              </a:rPr>
              <a:t> </a:t>
            </a:r>
            <a:r>
              <a:rPr lang="en-US" altLang="en-US" sz="2800" b="1" dirty="0" err="1">
                <a:solidFill>
                  <a:srgbClr val="CC00CC"/>
                </a:solidFill>
              </a:rPr>
              <a:t>Ngày</a:t>
            </a:r>
            <a:r>
              <a:rPr lang="en-US" altLang="en-US" sz="2800" b="1" dirty="0">
                <a:solidFill>
                  <a:srgbClr val="CC00CC"/>
                </a:solidFill>
              </a:rPr>
              <a:t> 21- 12 - 1972:</a:t>
            </a:r>
            <a:r>
              <a:rPr lang="en-US" altLang="en-US" sz="2800" b="1" dirty="0"/>
              <a:t> </a:t>
            </a:r>
            <a:r>
              <a:rPr lang="en-US" altLang="en-US" sz="2800" b="1" dirty="0">
                <a:solidFill>
                  <a:srgbClr val="0000CC"/>
                </a:solidFill>
              </a:rPr>
              <a:t>Ta  </a:t>
            </a:r>
            <a:r>
              <a:rPr lang="en-US" altLang="en-US" sz="2800" b="1" dirty="0" err="1">
                <a:solidFill>
                  <a:srgbClr val="0000CC"/>
                </a:solidFill>
              </a:rPr>
              <a:t>bắn</a:t>
            </a:r>
            <a:r>
              <a:rPr lang="en-US" altLang="en-US" sz="2800" b="1" dirty="0">
                <a:solidFill>
                  <a:srgbClr val="0000CC"/>
                </a:solidFill>
              </a:rPr>
              <a:t> </a:t>
            </a:r>
            <a:r>
              <a:rPr lang="en-US" altLang="en-US" sz="2800" b="1" dirty="0" err="1">
                <a:solidFill>
                  <a:srgbClr val="0000CC"/>
                </a:solidFill>
              </a:rPr>
              <a:t>rơi</a:t>
            </a:r>
            <a:r>
              <a:rPr lang="en-US" altLang="en-US" sz="2800" b="1" dirty="0">
                <a:solidFill>
                  <a:srgbClr val="0000CC"/>
                </a:solidFill>
              </a:rPr>
              <a:t> 7 </a:t>
            </a:r>
            <a:r>
              <a:rPr lang="en-US" altLang="en-US" sz="2800" b="1" dirty="0" err="1">
                <a:solidFill>
                  <a:srgbClr val="0000CC"/>
                </a:solidFill>
              </a:rPr>
              <a:t>chiếc</a:t>
            </a:r>
            <a:r>
              <a:rPr lang="en-US" altLang="en-US" sz="2800" b="1" dirty="0">
                <a:solidFill>
                  <a:srgbClr val="0000CC"/>
                </a:solidFill>
              </a:rPr>
              <a:t> B52; </a:t>
            </a:r>
            <a:r>
              <a:rPr lang="en-US" altLang="en-US" sz="2800" b="1" dirty="0" err="1">
                <a:solidFill>
                  <a:srgbClr val="0000CC"/>
                </a:solidFill>
              </a:rPr>
              <a:t>bắt</a:t>
            </a:r>
            <a:r>
              <a:rPr lang="en-US" altLang="en-US" sz="2800" b="1" dirty="0">
                <a:solidFill>
                  <a:srgbClr val="0000CC"/>
                </a:solidFill>
              </a:rPr>
              <a:t> </a:t>
            </a:r>
            <a:r>
              <a:rPr lang="en-US" altLang="en-US" sz="2800" b="1" dirty="0" err="1">
                <a:solidFill>
                  <a:srgbClr val="0000CC"/>
                </a:solidFill>
              </a:rPr>
              <a:t>sống</a:t>
            </a:r>
            <a:r>
              <a:rPr lang="en-US" altLang="en-US" sz="2800" b="1" dirty="0">
                <a:solidFill>
                  <a:srgbClr val="0000CC"/>
                </a:solidFill>
              </a:rPr>
              <a:t> 12 phi </a:t>
            </a:r>
            <a:r>
              <a:rPr lang="en-US" altLang="en-US" sz="2800" b="1" dirty="0" err="1">
                <a:solidFill>
                  <a:srgbClr val="0000CC"/>
                </a:solidFill>
              </a:rPr>
              <a:t>công</a:t>
            </a:r>
            <a:r>
              <a:rPr lang="en-US" altLang="en-US" sz="2800" b="1" dirty="0">
                <a:solidFill>
                  <a:srgbClr val="0000CC"/>
                </a:solidFill>
              </a:rPr>
              <a:t> </a:t>
            </a:r>
            <a:r>
              <a:rPr lang="en-US" altLang="en-US" sz="2800" b="1" dirty="0" err="1">
                <a:solidFill>
                  <a:srgbClr val="0000CC"/>
                </a:solidFill>
              </a:rPr>
              <a:t>Mĩ</a:t>
            </a:r>
            <a:r>
              <a:rPr lang="en-US" altLang="en-US" sz="2800" b="1" dirty="0">
                <a:solidFill>
                  <a:srgbClr val="0000CC"/>
                </a:solidFill>
              </a:rPr>
              <a:t>.</a:t>
            </a:r>
          </a:p>
          <a:p>
            <a:pPr eaLnBrk="1" hangingPunct="1">
              <a:spcBef>
                <a:spcPct val="0"/>
              </a:spcBef>
              <a:buFontTx/>
              <a:buChar char="-"/>
            </a:pPr>
            <a:r>
              <a:rPr lang="en-US" altLang="en-US" sz="2800" b="1" dirty="0">
                <a:solidFill>
                  <a:srgbClr val="0000CC"/>
                </a:solidFill>
              </a:rPr>
              <a:t>  </a:t>
            </a:r>
            <a:r>
              <a:rPr lang="en-US" altLang="en-US" sz="2800" b="1" dirty="0" err="1">
                <a:solidFill>
                  <a:srgbClr val="CC00CC"/>
                </a:solidFill>
              </a:rPr>
              <a:t>Ngày</a:t>
            </a:r>
            <a:r>
              <a:rPr lang="en-US" altLang="en-US" sz="2800" b="1" dirty="0">
                <a:solidFill>
                  <a:srgbClr val="CC00CC"/>
                </a:solidFill>
              </a:rPr>
              <a:t> 26- 12 :  </a:t>
            </a:r>
            <a:r>
              <a:rPr lang="en-US" altLang="en-US" sz="2800" b="1" dirty="0">
                <a:solidFill>
                  <a:schemeClr val="accent2"/>
                </a:solidFill>
              </a:rPr>
              <a:t>Ta</a:t>
            </a:r>
            <a:r>
              <a:rPr lang="en-US" altLang="en-US" sz="2800" b="1" dirty="0">
                <a:solidFill>
                  <a:srgbClr val="CC00CC"/>
                </a:solidFill>
              </a:rPr>
              <a:t> </a:t>
            </a:r>
            <a:r>
              <a:rPr lang="en-US" altLang="en-US" sz="2800" b="1" dirty="0" err="1">
                <a:solidFill>
                  <a:srgbClr val="0000CC"/>
                </a:solidFill>
              </a:rPr>
              <a:t>bắn</a:t>
            </a:r>
            <a:r>
              <a:rPr lang="en-US" altLang="en-US" sz="2800" b="1" dirty="0">
                <a:solidFill>
                  <a:srgbClr val="0000CC"/>
                </a:solidFill>
              </a:rPr>
              <a:t> </a:t>
            </a:r>
            <a:r>
              <a:rPr lang="en-US" altLang="en-US" sz="2800" b="1" dirty="0" err="1">
                <a:solidFill>
                  <a:srgbClr val="0000CC"/>
                </a:solidFill>
              </a:rPr>
              <a:t>rơi</a:t>
            </a:r>
            <a:r>
              <a:rPr lang="en-US" altLang="en-US" sz="2800" b="1" dirty="0">
                <a:solidFill>
                  <a:srgbClr val="0000CC"/>
                </a:solidFill>
              </a:rPr>
              <a:t> 18 </a:t>
            </a:r>
            <a:r>
              <a:rPr lang="en-US" altLang="en-US" sz="2800" b="1" dirty="0" err="1">
                <a:solidFill>
                  <a:srgbClr val="0000CC"/>
                </a:solidFill>
              </a:rPr>
              <a:t>máy</a:t>
            </a:r>
            <a:r>
              <a:rPr lang="en-US" altLang="en-US" sz="2800" b="1" dirty="0">
                <a:solidFill>
                  <a:srgbClr val="0000CC"/>
                </a:solidFill>
              </a:rPr>
              <a:t> bay (8 </a:t>
            </a:r>
            <a:r>
              <a:rPr lang="en-US" altLang="en-US" sz="2800" b="1" dirty="0" err="1">
                <a:solidFill>
                  <a:srgbClr val="0000CC"/>
                </a:solidFill>
              </a:rPr>
              <a:t>máy</a:t>
            </a:r>
            <a:r>
              <a:rPr lang="en-US" altLang="en-US" sz="2800" b="1" dirty="0">
                <a:solidFill>
                  <a:srgbClr val="0000CC"/>
                </a:solidFill>
              </a:rPr>
              <a:t> bay B52); </a:t>
            </a:r>
            <a:r>
              <a:rPr lang="en-US" altLang="en-US" sz="2800" b="1" dirty="0" err="1">
                <a:solidFill>
                  <a:srgbClr val="0000CC"/>
                </a:solidFill>
              </a:rPr>
              <a:t>bắt</a:t>
            </a:r>
            <a:r>
              <a:rPr lang="en-US" altLang="en-US" sz="2800" b="1" dirty="0">
                <a:solidFill>
                  <a:srgbClr val="0000CC"/>
                </a:solidFill>
              </a:rPr>
              <a:t> </a:t>
            </a:r>
            <a:r>
              <a:rPr lang="en-US" altLang="en-US" sz="2800" b="1" dirty="0" err="1">
                <a:solidFill>
                  <a:srgbClr val="0000CC"/>
                </a:solidFill>
              </a:rPr>
              <a:t>sống</a:t>
            </a:r>
            <a:r>
              <a:rPr lang="en-US" altLang="en-US" sz="2800" b="1" dirty="0">
                <a:solidFill>
                  <a:srgbClr val="0000CC"/>
                </a:solidFill>
              </a:rPr>
              <a:t> </a:t>
            </a:r>
            <a:r>
              <a:rPr lang="en-US" altLang="en-US" sz="2800" b="1" dirty="0" err="1">
                <a:solidFill>
                  <a:srgbClr val="0000CC"/>
                </a:solidFill>
              </a:rPr>
              <a:t>nhiều</a:t>
            </a:r>
            <a:r>
              <a:rPr lang="en-US" altLang="en-US" sz="2800" b="1" dirty="0">
                <a:solidFill>
                  <a:srgbClr val="0000CC"/>
                </a:solidFill>
              </a:rPr>
              <a:t> phi </a:t>
            </a:r>
            <a:r>
              <a:rPr lang="en-US" altLang="en-US" sz="2800" b="1" dirty="0" err="1">
                <a:solidFill>
                  <a:srgbClr val="0000CC"/>
                </a:solidFill>
              </a:rPr>
              <a:t>công</a:t>
            </a:r>
            <a:r>
              <a:rPr lang="en-US" altLang="en-US" sz="2800" b="1" dirty="0">
                <a:solidFill>
                  <a:srgbClr val="0000CC"/>
                </a:solidFill>
              </a:rPr>
              <a:t> </a:t>
            </a:r>
            <a:r>
              <a:rPr lang="en-US" altLang="en-US" sz="2800" b="1" dirty="0" err="1">
                <a:solidFill>
                  <a:srgbClr val="0000CC"/>
                </a:solidFill>
              </a:rPr>
              <a:t>Mĩ</a:t>
            </a:r>
            <a:r>
              <a:rPr lang="en-US" altLang="en-US" sz="2800" b="1" dirty="0">
                <a:solidFill>
                  <a:srgbClr val="0000CC"/>
                </a:solidFill>
              </a:rPr>
              <a:t> .</a:t>
            </a:r>
          </a:p>
          <a:p>
            <a:pPr eaLnBrk="1" hangingPunct="1">
              <a:spcBef>
                <a:spcPct val="0"/>
              </a:spcBef>
              <a:buFontTx/>
              <a:buChar char="-"/>
            </a:pPr>
            <a:r>
              <a:rPr lang="en-US" altLang="en-US" sz="2800" b="1" dirty="0">
                <a:solidFill>
                  <a:srgbClr val="0000CC"/>
                </a:solidFill>
              </a:rPr>
              <a:t> </a:t>
            </a:r>
            <a:r>
              <a:rPr lang="en-US" altLang="en-US" sz="2800" b="1" dirty="0" err="1">
                <a:solidFill>
                  <a:srgbClr val="CC00CC"/>
                </a:solidFill>
              </a:rPr>
              <a:t>Đêm</a:t>
            </a:r>
            <a:r>
              <a:rPr lang="en-US" altLang="en-US" sz="2800" b="1" dirty="0">
                <a:solidFill>
                  <a:srgbClr val="CC00CC"/>
                </a:solidFill>
              </a:rPr>
              <a:t> 26 – 12- 1972 : </a:t>
            </a:r>
            <a:r>
              <a:rPr lang="en-US" altLang="en-US" sz="2800" b="1" dirty="0">
                <a:solidFill>
                  <a:srgbClr val="0000CC"/>
                </a:solidFill>
              </a:rPr>
              <a:t>Ta </a:t>
            </a:r>
            <a:r>
              <a:rPr lang="en-US" altLang="en-US" sz="2800" b="1" dirty="0" err="1">
                <a:solidFill>
                  <a:srgbClr val="0000CC"/>
                </a:solidFill>
              </a:rPr>
              <a:t>đánh</a:t>
            </a:r>
            <a:r>
              <a:rPr lang="en-US" altLang="en-US" sz="2800" b="1" dirty="0">
                <a:solidFill>
                  <a:srgbClr val="0000CC"/>
                </a:solidFill>
              </a:rPr>
              <a:t> </a:t>
            </a:r>
            <a:r>
              <a:rPr lang="en-US" altLang="en-US" sz="2800" b="1" dirty="0" err="1">
                <a:solidFill>
                  <a:srgbClr val="0000CC"/>
                </a:solidFill>
              </a:rPr>
              <a:t>thắng</a:t>
            </a:r>
            <a:r>
              <a:rPr lang="en-US" altLang="en-US" sz="2800" b="1" dirty="0">
                <a:solidFill>
                  <a:srgbClr val="0000CC"/>
                </a:solidFill>
              </a:rPr>
              <a:t> </a:t>
            </a:r>
            <a:r>
              <a:rPr lang="en-US" altLang="en-US" sz="2800" b="1" dirty="0" err="1">
                <a:solidFill>
                  <a:srgbClr val="0000CC"/>
                </a:solidFill>
              </a:rPr>
              <a:t>trận</a:t>
            </a:r>
            <a:r>
              <a:rPr lang="en-US" altLang="en-US" sz="2800" b="1" dirty="0">
                <a:solidFill>
                  <a:srgbClr val="0000CC"/>
                </a:solidFill>
              </a:rPr>
              <a:t> </a:t>
            </a:r>
            <a:r>
              <a:rPr lang="en-US" altLang="en-US" sz="2800" b="1" dirty="0" err="1">
                <a:solidFill>
                  <a:srgbClr val="0000CC"/>
                </a:solidFill>
              </a:rPr>
              <a:t>cuối</a:t>
            </a:r>
            <a:r>
              <a:rPr lang="en-US" altLang="en-US" sz="2800" b="1" dirty="0">
                <a:solidFill>
                  <a:srgbClr val="0000CC"/>
                </a:solidFill>
              </a:rPr>
              <a:t> </a:t>
            </a:r>
            <a:r>
              <a:rPr lang="en-US" altLang="en-US" sz="2800" b="1" dirty="0" err="1">
                <a:solidFill>
                  <a:srgbClr val="0000CC"/>
                </a:solidFill>
              </a:rPr>
              <a:t>cùng</a:t>
            </a:r>
            <a:r>
              <a:rPr lang="en-US" altLang="en-US" sz="2800" b="1" dirty="0">
                <a:solidFill>
                  <a:srgbClr val="0000CC"/>
                </a:solidFill>
              </a:rPr>
              <a:t>, </a:t>
            </a:r>
            <a:r>
              <a:rPr lang="en-US" altLang="en-US" sz="2800" b="1" dirty="0" err="1">
                <a:solidFill>
                  <a:srgbClr val="0000CC"/>
                </a:solidFill>
              </a:rPr>
              <a:t>tiêu</a:t>
            </a:r>
            <a:r>
              <a:rPr lang="en-US" altLang="en-US" sz="2800" b="1" dirty="0">
                <a:solidFill>
                  <a:srgbClr val="0000CC"/>
                </a:solidFill>
              </a:rPr>
              <a:t> </a:t>
            </a:r>
            <a:r>
              <a:rPr lang="en-US" altLang="en-US" sz="2800" b="1" dirty="0" err="1">
                <a:solidFill>
                  <a:srgbClr val="0000CC"/>
                </a:solidFill>
              </a:rPr>
              <a:t>diệt</a:t>
            </a:r>
            <a:r>
              <a:rPr lang="en-US" altLang="en-US" sz="2800" b="1" dirty="0">
                <a:solidFill>
                  <a:srgbClr val="0000CC"/>
                </a:solidFill>
              </a:rPr>
              <a:t> </a:t>
            </a:r>
            <a:r>
              <a:rPr lang="en-US" altLang="en-US" sz="2800" b="1" dirty="0" err="1">
                <a:solidFill>
                  <a:srgbClr val="0000CC"/>
                </a:solidFill>
              </a:rPr>
              <a:t>thêm</a:t>
            </a:r>
            <a:r>
              <a:rPr lang="en-US" altLang="en-US" sz="2800" b="1" dirty="0">
                <a:solidFill>
                  <a:srgbClr val="0000CC"/>
                </a:solidFill>
              </a:rPr>
              <a:t> 1 </a:t>
            </a:r>
            <a:r>
              <a:rPr lang="en-US" altLang="en-US" sz="2800" b="1" dirty="0" err="1">
                <a:solidFill>
                  <a:srgbClr val="0000CC"/>
                </a:solidFill>
              </a:rPr>
              <a:t>chiếc</a:t>
            </a:r>
            <a:r>
              <a:rPr lang="en-US" altLang="en-US" sz="2800" b="1" dirty="0">
                <a:solidFill>
                  <a:srgbClr val="0000CC"/>
                </a:solidFill>
              </a:rPr>
              <a:t> B52.</a:t>
            </a:r>
          </a:p>
          <a:p>
            <a:pPr eaLnBrk="1" hangingPunct="1">
              <a:spcBef>
                <a:spcPct val="0"/>
              </a:spcBef>
              <a:buFontTx/>
              <a:buNone/>
            </a:pPr>
            <a:r>
              <a:rPr lang="en-US" altLang="en-US" sz="2800" b="1" dirty="0" err="1">
                <a:solidFill>
                  <a:srgbClr val="00B050"/>
                </a:solidFill>
              </a:rPr>
              <a:t>Sau</a:t>
            </a:r>
            <a:r>
              <a:rPr lang="en-US" altLang="en-US" sz="2800" b="1" dirty="0">
                <a:solidFill>
                  <a:srgbClr val="00B050"/>
                </a:solidFill>
              </a:rPr>
              <a:t> 12 </a:t>
            </a:r>
            <a:r>
              <a:rPr lang="en-US" altLang="en-US" sz="2800" b="1" dirty="0" err="1">
                <a:solidFill>
                  <a:srgbClr val="00B050"/>
                </a:solidFill>
              </a:rPr>
              <a:t>ngày</a:t>
            </a:r>
            <a:r>
              <a:rPr lang="en-US" altLang="en-US" sz="2800" b="1" dirty="0">
                <a:solidFill>
                  <a:srgbClr val="00B050"/>
                </a:solidFill>
              </a:rPr>
              <a:t> </a:t>
            </a:r>
            <a:r>
              <a:rPr lang="en-US" altLang="en-US" sz="2800" b="1" dirty="0" err="1">
                <a:solidFill>
                  <a:srgbClr val="00B050"/>
                </a:solidFill>
              </a:rPr>
              <a:t>đêm</a:t>
            </a:r>
            <a:r>
              <a:rPr lang="en-US" altLang="en-US" sz="2800" b="1" dirty="0">
                <a:solidFill>
                  <a:srgbClr val="00B050"/>
                </a:solidFill>
              </a:rPr>
              <a:t> ta: </a:t>
            </a:r>
          </a:p>
          <a:p>
            <a:pPr eaLnBrk="1" hangingPunct="1">
              <a:spcBef>
                <a:spcPct val="0"/>
              </a:spcBef>
              <a:buFontTx/>
              <a:buNone/>
            </a:pPr>
            <a:r>
              <a:rPr lang="en-US" altLang="en-US" sz="2800" b="1" dirty="0" err="1">
                <a:solidFill>
                  <a:srgbClr val="00B050"/>
                </a:solidFill>
              </a:rPr>
              <a:t>Đập</a:t>
            </a:r>
            <a:r>
              <a:rPr lang="en-US" altLang="en-US" sz="2800" b="1" dirty="0">
                <a:solidFill>
                  <a:srgbClr val="00B050"/>
                </a:solidFill>
              </a:rPr>
              <a:t> tan </a:t>
            </a:r>
            <a:r>
              <a:rPr lang="en-US" altLang="en-US" sz="2800" b="1" dirty="0" err="1">
                <a:solidFill>
                  <a:srgbClr val="00B050"/>
                </a:solidFill>
              </a:rPr>
              <a:t>cuộc</a:t>
            </a:r>
            <a:r>
              <a:rPr lang="en-US" altLang="en-US" sz="2800" b="1" dirty="0">
                <a:solidFill>
                  <a:srgbClr val="00B050"/>
                </a:solidFill>
              </a:rPr>
              <a:t> </a:t>
            </a:r>
            <a:r>
              <a:rPr lang="en-US" altLang="en-US" sz="2800" b="1" dirty="0" err="1">
                <a:solidFill>
                  <a:srgbClr val="00B050"/>
                </a:solidFill>
              </a:rPr>
              <a:t>tập</a:t>
            </a:r>
            <a:r>
              <a:rPr lang="en-US" altLang="en-US" sz="2800" b="1" dirty="0">
                <a:solidFill>
                  <a:srgbClr val="00B050"/>
                </a:solidFill>
              </a:rPr>
              <a:t> </a:t>
            </a:r>
            <a:r>
              <a:rPr lang="en-US" altLang="en-US" sz="2800" b="1" dirty="0" err="1">
                <a:solidFill>
                  <a:srgbClr val="00B050"/>
                </a:solidFill>
              </a:rPr>
              <a:t>kích</a:t>
            </a:r>
            <a:r>
              <a:rPr lang="en-US" altLang="en-US" sz="2800" b="1" dirty="0">
                <a:solidFill>
                  <a:srgbClr val="00B050"/>
                </a:solidFill>
              </a:rPr>
              <a:t> </a:t>
            </a:r>
            <a:r>
              <a:rPr lang="en-US" altLang="en-US" sz="2800" b="1" dirty="0" err="1">
                <a:solidFill>
                  <a:srgbClr val="00B050"/>
                </a:solidFill>
              </a:rPr>
              <a:t>chiến</a:t>
            </a:r>
            <a:r>
              <a:rPr lang="en-US" altLang="en-US" sz="2800" b="1" dirty="0">
                <a:solidFill>
                  <a:srgbClr val="00B050"/>
                </a:solidFill>
              </a:rPr>
              <a:t> </a:t>
            </a:r>
            <a:r>
              <a:rPr lang="en-US" altLang="en-US" sz="2800" b="1" dirty="0" err="1">
                <a:solidFill>
                  <a:srgbClr val="00B050"/>
                </a:solidFill>
              </a:rPr>
              <a:t>lược</a:t>
            </a:r>
            <a:r>
              <a:rPr lang="en-US" altLang="en-US" sz="2800" b="1" dirty="0">
                <a:solidFill>
                  <a:srgbClr val="00B050"/>
                </a:solidFill>
              </a:rPr>
              <a:t> </a:t>
            </a:r>
            <a:r>
              <a:rPr lang="en-US" altLang="en-US" sz="2800" b="1" dirty="0" err="1">
                <a:solidFill>
                  <a:srgbClr val="00B050"/>
                </a:solidFill>
              </a:rPr>
              <a:t>bằng</a:t>
            </a:r>
            <a:r>
              <a:rPr lang="en-US" altLang="en-US" sz="2800" b="1" dirty="0">
                <a:solidFill>
                  <a:srgbClr val="00B050"/>
                </a:solidFill>
              </a:rPr>
              <a:t> </a:t>
            </a:r>
            <a:r>
              <a:rPr lang="en-US" altLang="en-US" sz="2800" b="1" dirty="0" err="1">
                <a:solidFill>
                  <a:srgbClr val="00B050"/>
                </a:solidFill>
              </a:rPr>
              <a:t>máy</a:t>
            </a:r>
            <a:r>
              <a:rPr lang="en-US" altLang="en-US" sz="2800" b="1" dirty="0">
                <a:solidFill>
                  <a:srgbClr val="00B050"/>
                </a:solidFill>
              </a:rPr>
              <a:t> bay B52 </a:t>
            </a:r>
            <a:r>
              <a:rPr lang="en-US" altLang="en-US" sz="2800" b="1" dirty="0" err="1">
                <a:solidFill>
                  <a:srgbClr val="00B050"/>
                </a:solidFill>
              </a:rPr>
              <a:t>của</a:t>
            </a:r>
            <a:r>
              <a:rPr lang="en-US" altLang="en-US" sz="2800" b="1" dirty="0">
                <a:solidFill>
                  <a:srgbClr val="00B050"/>
                </a:solidFill>
              </a:rPr>
              <a:t> </a:t>
            </a:r>
            <a:r>
              <a:rPr lang="en-US" altLang="en-US" sz="2800" b="1" dirty="0" err="1">
                <a:solidFill>
                  <a:srgbClr val="00B050"/>
                </a:solidFill>
              </a:rPr>
              <a:t>Mĩ</a:t>
            </a:r>
            <a:r>
              <a:rPr lang="en-US" altLang="en-US" sz="2800" b="1" dirty="0">
                <a:solidFill>
                  <a:srgbClr val="00B050"/>
                </a:solidFill>
              </a:rPr>
              <a:t>.</a:t>
            </a:r>
          </a:p>
          <a:p>
            <a:pPr eaLnBrk="1" hangingPunct="1">
              <a:spcBef>
                <a:spcPct val="0"/>
              </a:spcBef>
              <a:buFontTx/>
              <a:buChar char="-"/>
            </a:pPr>
            <a:r>
              <a:rPr lang="en-US" altLang="en-US" sz="2800" b="1" dirty="0">
                <a:solidFill>
                  <a:srgbClr val="00B050"/>
                </a:solidFill>
              </a:rPr>
              <a:t> </a:t>
            </a:r>
            <a:r>
              <a:rPr lang="en-US" altLang="en-US" sz="2800" b="1" dirty="0" err="1">
                <a:solidFill>
                  <a:srgbClr val="00B050"/>
                </a:solidFill>
              </a:rPr>
              <a:t>Bắn</a:t>
            </a:r>
            <a:r>
              <a:rPr lang="en-US" altLang="en-US" sz="2800" b="1" dirty="0">
                <a:solidFill>
                  <a:srgbClr val="00B050"/>
                </a:solidFill>
              </a:rPr>
              <a:t> </a:t>
            </a:r>
            <a:r>
              <a:rPr lang="en-US" altLang="en-US" sz="2800" b="1" dirty="0" err="1">
                <a:solidFill>
                  <a:srgbClr val="00B050"/>
                </a:solidFill>
              </a:rPr>
              <a:t>rơi</a:t>
            </a:r>
            <a:r>
              <a:rPr lang="en-US" altLang="en-US" sz="2800" b="1" dirty="0">
                <a:solidFill>
                  <a:srgbClr val="00B050"/>
                </a:solidFill>
              </a:rPr>
              <a:t> 81 </a:t>
            </a:r>
            <a:r>
              <a:rPr lang="en-US" altLang="en-US" sz="2800" b="1" dirty="0" err="1">
                <a:solidFill>
                  <a:srgbClr val="00B050"/>
                </a:solidFill>
              </a:rPr>
              <a:t>máy</a:t>
            </a:r>
            <a:r>
              <a:rPr lang="en-US" altLang="en-US" sz="2800" b="1" dirty="0">
                <a:solidFill>
                  <a:srgbClr val="00B050"/>
                </a:solidFill>
              </a:rPr>
              <a:t> bay </a:t>
            </a:r>
            <a:r>
              <a:rPr lang="en-US" altLang="en-US" sz="2800" b="1" dirty="0" err="1">
                <a:solidFill>
                  <a:srgbClr val="00B050"/>
                </a:solidFill>
              </a:rPr>
              <a:t>trong</a:t>
            </a:r>
            <a:r>
              <a:rPr lang="en-US" altLang="en-US" sz="2800" b="1" dirty="0">
                <a:solidFill>
                  <a:srgbClr val="00B050"/>
                </a:solidFill>
              </a:rPr>
              <a:t> </a:t>
            </a:r>
            <a:r>
              <a:rPr lang="en-US" altLang="en-US" sz="2800" b="1" dirty="0" err="1">
                <a:solidFill>
                  <a:srgbClr val="00B050"/>
                </a:solidFill>
              </a:rPr>
              <a:t>đó</a:t>
            </a:r>
            <a:r>
              <a:rPr lang="en-US" altLang="en-US" sz="2800" b="1" dirty="0">
                <a:solidFill>
                  <a:srgbClr val="00B050"/>
                </a:solidFill>
              </a:rPr>
              <a:t> </a:t>
            </a:r>
            <a:r>
              <a:rPr lang="en-US" altLang="en-US" sz="2800" b="1" dirty="0" err="1">
                <a:solidFill>
                  <a:srgbClr val="00B050"/>
                </a:solidFill>
              </a:rPr>
              <a:t>có</a:t>
            </a:r>
            <a:r>
              <a:rPr lang="en-US" altLang="en-US" sz="2800" b="1" dirty="0">
                <a:solidFill>
                  <a:srgbClr val="00B050"/>
                </a:solidFill>
              </a:rPr>
              <a:t> 34 </a:t>
            </a:r>
            <a:r>
              <a:rPr lang="en-US" altLang="en-US" sz="2800" b="1" dirty="0" err="1">
                <a:solidFill>
                  <a:srgbClr val="00B050"/>
                </a:solidFill>
              </a:rPr>
              <a:t>máy</a:t>
            </a:r>
            <a:r>
              <a:rPr lang="en-US" altLang="en-US" sz="2800" b="1" dirty="0">
                <a:solidFill>
                  <a:srgbClr val="00B050"/>
                </a:solidFill>
              </a:rPr>
              <a:t> bay B52. </a:t>
            </a:r>
          </a:p>
          <a:p>
            <a:pPr eaLnBrk="1" hangingPunct="1">
              <a:spcBef>
                <a:spcPct val="0"/>
              </a:spcBef>
              <a:buFontTx/>
              <a:buChar char="-"/>
            </a:pPr>
            <a:r>
              <a:rPr lang="en-US" altLang="en-US" sz="2800" b="1" dirty="0">
                <a:solidFill>
                  <a:srgbClr val="00B050"/>
                </a:solidFill>
              </a:rPr>
              <a:t> </a:t>
            </a:r>
            <a:r>
              <a:rPr lang="en-US" altLang="en-US" sz="2800" b="1" dirty="0" err="1">
                <a:solidFill>
                  <a:srgbClr val="00B050"/>
                </a:solidFill>
              </a:rPr>
              <a:t>Quân</a:t>
            </a:r>
            <a:r>
              <a:rPr lang="en-US" altLang="en-US" sz="2800" b="1" dirty="0">
                <a:solidFill>
                  <a:srgbClr val="00B050"/>
                </a:solidFill>
              </a:rPr>
              <a:t> </a:t>
            </a:r>
            <a:r>
              <a:rPr lang="en-US" altLang="en-US" sz="2800" b="1" dirty="0" err="1">
                <a:solidFill>
                  <a:srgbClr val="00B050"/>
                </a:solidFill>
              </a:rPr>
              <a:t>và</a:t>
            </a:r>
            <a:r>
              <a:rPr lang="en-US" altLang="en-US" sz="2800" b="1" dirty="0">
                <a:solidFill>
                  <a:srgbClr val="00B050"/>
                </a:solidFill>
              </a:rPr>
              <a:t> </a:t>
            </a:r>
            <a:r>
              <a:rPr lang="en-US" altLang="en-US" sz="2800" b="1" dirty="0" err="1">
                <a:solidFill>
                  <a:srgbClr val="00B050"/>
                </a:solidFill>
              </a:rPr>
              <a:t>dân</a:t>
            </a:r>
            <a:r>
              <a:rPr lang="en-US" altLang="en-US" sz="2800" b="1" dirty="0">
                <a:solidFill>
                  <a:srgbClr val="00B050"/>
                </a:solidFill>
              </a:rPr>
              <a:t> ta </a:t>
            </a:r>
            <a:r>
              <a:rPr lang="en-US" altLang="en-US" sz="2800" b="1" dirty="0" err="1">
                <a:solidFill>
                  <a:srgbClr val="00B050"/>
                </a:solidFill>
              </a:rPr>
              <a:t>giành</a:t>
            </a:r>
            <a:r>
              <a:rPr lang="en-US" altLang="en-US" sz="2800" b="1" dirty="0">
                <a:solidFill>
                  <a:srgbClr val="00B050"/>
                </a:solidFill>
              </a:rPr>
              <a:t> </a:t>
            </a:r>
            <a:r>
              <a:rPr lang="en-US" altLang="en-US" sz="2800" b="1" dirty="0" err="1">
                <a:solidFill>
                  <a:srgbClr val="00B050"/>
                </a:solidFill>
              </a:rPr>
              <a:t>thắng</a:t>
            </a:r>
            <a:r>
              <a:rPr lang="en-US" altLang="en-US" sz="2800" b="1" dirty="0">
                <a:solidFill>
                  <a:srgbClr val="00B050"/>
                </a:solidFill>
              </a:rPr>
              <a:t> </a:t>
            </a:r>
            <a:r>
              <a:rPr lang="en-US" altLang="en-US" sz="2800" b="1" dirty="0" err="1">
                <a:solidFill>
                  <a:srgbClr val="00B050"/>
                </a:solidFill>
              </a:rPr>
              <a:t>lợi</a:t>
            </a:r>
            <a:r>
              <a:rPr lang="en-US" altLang="en-US" sz="2800" b="1" dirty="0">
                <a:solidFill>
                  <a:srgbClr val="00B050"/>
                </a:solidFill>
              </a:rPr>
              <a:t> </a:t>
            </a:r>
            <a:r>
              <a:rPr lang="en-US" altLang="en-US" sz="2800" b="1" dirty="0" err="1">
                <a:solidFill>
                  <a:srgbClr val="00B050"/>
                </a:solidFill>
              </a:rPr>
              <a:t>vẻ</a:t>
            </a:r>
            <a:r>
              <a:rPr lang="en-US" altLang="en-US" sz="2800" b="1" dirty="0">
                <a:solidFill>
                  <a:srgbClr val="00B050"/>
                </a:solidFill>
              </a:rPr>
              <a:t> </a:t>
            </a:r>
            <a:r>
              <a:rPr lang="en-US" altLang="en-US" sz="2800" b="1" dirty="0" err="1">
                <a:solidFill>
                  <a:srgbClr val="00B050"/>
                </a:solidFill>
              </a:rPr>
              <a:t>vang</a:t>
            </a:r>
            <a:r>
              <a:rPr lang="en-US" altLang="en-US" sz="2800" b="1" dirty="0">
                <a:solidFill>
                  <a:srgbClr val="00B050"/>
                </a:solidFill>
              </a:rPr>
              <a:t>.</a:t>
            </a:r>
          </a:p>
          <a:p>
            <a:pPr eaLnBrk="1" hangingPunct="1">
              <a:spcBef>
                <a:spcPct val="0"/>
              </a:spcBef>
              <a:buFontTx/>
              <a:buChar char="-"/>
            </a:pPr>
            <a:endParaRPr lang="en-US"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9111"/>
                                        </p:tgtEl>
                                        <p:attrNameLst>
                                          <p:attrName>style.visibility</p:attrName>
                                        </p:attrNameLst>
                                      </p:cBhvr>
                                      <p:to>
                                        <p:strVal val="visible"/>
                                      </p:to>
                                    </p:set>
                                    <p:animEffect transition="in" filter="diamond(in)">
                                      <p:cBhvr>
                                        <p:cTn id="7" dur="2000"/>
                                        <p:tgtEl>
                                          <p:spTgt spid="129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9112"/>
                                        </p:tgtEl>
                                        <p:attrNameLst>
                                          <p:attrName>style.visibility</p:attrName>
                                        </p:attrNameLst>
                                      </p:cBhvr>
                                      <p:to>
                                        <p:strVal val="visible"/>
                                      </p:to>
                                    </p:set>
                                    <p:anim calcmode="lin" valueType="num">
                                      <p:cBhvr additive="base">
                                        <p:cTn id="12" dur="500" fill="hold"/>
                                        <p:tgtEl>
                                          <p:spTgt spid="129112"/>
                                        </p:tgtEl>
                                        <p:attrNameLst>
                                          <p:attrName>ppt_x</p:attrName>
                                        </p:attrNameLst>
                                      </p:cBhvr>
                                      <p:tavLst>
                                        <p:tav tm="0">
                                          <p:val>
                                            <p:strVal val="#ppt_x"/>
                                          </p:val>
                                        </p:tav>
                                        <p:tav tm="100000">
                                          <p:val>
                                            <p:strVal val="#ppt_x"/>
                                          </p:val>
                                        </p:tav>
                                      </p:tavLst>
                                    </p:anim>
                                    <p:anim calcmode="lin" valueType="num">
                                      <p:cBhvr additive="base">
                                        <p:cTn id="13" dur="500" fill="hold"/>
                                        <p:tgtEl>
                                          <p:spTgt spid="129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11" grpId="0"/>
      <p:bldP spid="129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48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3" descr="00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
            <a:ext cx="4267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4" descr="post-13-111933548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5" descr="12397948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Text Box 6"/>
          <p:cNvSpPr txBox="1">
            <a:spLocks noChangeArrowheads="1"/>
          </p:cNvSpPr>
          <p:nvPr/>
        </p:nvSpPr>
        <p:spPr bwMode="auto">
          <a:xfrm>
            <a:off x="0" y="2743200"/>
            <a:ext cx="8915400"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a:solidFill>
                  <a:srgbClr val="0000FF"/>
                </a:solidFill>
                <a:cs typeface="Times New Roman" panose="02020603050405020304" pitchFamily="18" charset="0"/>
              </a:rPr>
              <a:t>  Quân và dân ta chiến đấu rất dũng cảm, tên lửa của ta đã bắn tan xác 81 máy bay, trong đó có 34 máy bay B52.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3122"/>
                                        </p:tgtEl>
                                        <p:attrNameLst>
                                          <p:attrName>style.visibility</p:attrName>
                                        </p:attrNameLst>
                                      </p:cBhvr>
                                      <p:to>
                                        <p:strVal val="visible"/>
                                      </p:to>
                                    </p:set>
                                    <p:anim calcmode="lin" valueType="num">
                                      <p:cBhvr>
                                        <p:cTn id="7" dur="2000" fill="hold"/>
                                        <p:tgtEl>
                                          <p:spTgt spid="133122"/>
                                        </p:tgtEl>
                                        <p:attrNameLst>
                                          <p:attrName>ppt_w</p:attrName>
                                        </p:attrNameLst>
                                      </p:cBhvr>
                                      <p:tavLst>
                                        <p:tav tm="0">
                                          <p:val>
                                            <p:fltVal val="0"/>
                                          </p:val>
                                        </p:tav>
                                        <p:tav tm="100000">
                                          <p:val>
                                            <p:strVal val="#ppt_w"/>
                                          </p:val>
                                        </p:tav>
                                      </p:tavLst>
                                    </p:anim>
                                    <p:anim calcmode="lin" valueType="num">
                                      <p:cBhvr>
                                        <p:cTn id="8" dur="2000" fill="hold"/>
                                        <p:tgtEl>
                                          <p:spTgt spid="133122"/>
                                        </p:tgtEl>
                                        <p:attrNameLst>
                                          <p:attrName>ppt_h</p:attrName>
                                        </p:attrNameLst>
                                      </p:cBhvr>
                                      <p:tavLst>
                                        <p:tav tm="0">
                                          <p:val>
                                            <p:fltVal val="0"/>
                                          </p:val>
                                        </p:tav>
                                        <p:tav tm="100000">
                                          <p:val>
                                            <p:strVal val="#ppt_h"/>
                                          </p:val>
                                        </p:tav>
                                      </p:tavLst>
                                    </p:anim>
                                    <p:anim calcmode="lin" valueType="num">
                                      <p:cBhvr>
                                        <p:cTn id="9" dur="2000" fill="hold"/>
                                        <p:tgtEl>
                                          <p:spTgt spid="133122"/>
                                        </p:tgtEl>
                                        <p:attrNameLst>
                                          <p:attrName>style.rotation</p:attrName>
                                        </p:attrNameLst>
                                      </p:cBhvr>
                                      <p:tavLst>
                                        <p:tav tm="0">
                                          <p:val>
                                            <p:fltVal val="90"/>
                                          </p:val>
                                        </p:tav>
                                        <p:tav tm="100000">
                                          <p:val>
                                            <p:fltVal val="0"/>
                                          </p:val>
                                        </p:tav>
                                      </p:tavLst>
                                    </p:anim>
                                    <p:animEffect transition="in" filter="fade">
                                      <p:cBhvr>
                                        <p:cTn id="10" dur="2000"/>
                                        <p:tgtEl>
                                          <p:spTgt spid="133122"/>
                                        </p:tgtEl>
                                      </p:cBhvr>
                                    </p:animEffect>
                                  </p:childTnLst>
                                </p:cTn>
                              </p:par>
                            </p:childTnLst>
                          </p:cTn>
                        </p:par>
                        <p:par>
                          <p:cTn id="11" fill="hold" nodeType="afterGroup">
                            <p:stCondLst>
                              <p:cond delay="2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33123"/>
                                        </p:tgtEl>
                                        <p:attrNameLst>
                                          <p:attrName>style.visibility</p:attrName>
                                        </p:attrNameLst>
                                      </p:cBhvr>
                                      <p:to>
                                        <p:strVal val="visible"/>
                                      </p:to>
                                    </p:set>
                                    <p:anim calcmode="lin" valueType="num">
                                      <p:cBhvr>
                                        <p:cTn id="14" dur="2000" fill="hold"/>
                                        <p:tgtEl>
                                          <p:spTgt spid="133123"/>
                                        </p:tgtEl>
                                        <p:attrNameLst>
                                          <p:attrName>ppt_w</p:attrName>
                                        </p:attrNameLst>
                                      </p:cBhvr>
                                      <p:tavLst>
                                        <p:tav tm="0">
                                          <p:val>
                                            <p:fltVal val="0"/>
                                          </p:val>
                                        </p:tav>
                                        <p:tav tm="100000">
                                          <p:val>
                                            <p:strVal val="#ppt_w"/>
                                          </p:val>
                                        </p:tav>
                                      </p:tavLst>
                                    </p:anim>
                                    <p:anim calcmode="lin" valueType="num">
                                      <p:cBhvr>
                                        <p:cTn id="15" dur="2000" fill="hold"/>
                                        <p:tgtEl>
                                          <p:spTgt spid="133123"/>
                                        </p:tgtEl>
                                        <p:attrNameLst>
                                          <p:attrName>ppt_h</p:attrName>
                                        </p:attrNameLst>
                                      </p:cBhvr>
                                      <p:tavLst>
                                        <p:tav tm="0">
                                          <p:val>
                                            <p:fltVal val="0"/>
                                          </p:val>
                                        </p:tav>
                                        <p:tav tm="100000">
                                          <p:val>
                                            <p:strVal val="#ppt_h"/>
                                          </p:val>
                                        </p:tav>
                                      </p:tavLst>
                                    </p:anim>
                                    <p:anim calcmode="lin" valueType="num">
                                      <p:cBhvr>
                                        <p:cTn id="16" dur="2000" fill="hold"/>
                                        <p:tgtEl>
                                          <p:spTgt spid="133123"/>
                                        </p:tgtEl>
                                        <p:attrNameLst>
                                          <p:attrName>style.rotation</p:attrName>
                                        </p:attrNameLst>
                                      </p:cBhvr>
                                      <p:tavLst>
                                        <p:tav tm="0">
                                          <p:val>
                                            <p:fltVal val="90"/>
                                          </p:val>
                                        </p:tav>
                                        <p:tav tm="100000">
                                          <p:val>
                                            <p:fltVal val="0"/>
                                          </p:val>
                                        </p:tav>
                                      </p:tavLst>
                                    </p:anim>
                                    <p:animEffect transition="in" filter="fade">
                                      <p:cBhvr>
                                        <p:cTn id="17" dur="2000"/>
                                        <p:tgtEl>
                                          <p:spTgt spid="133123"/>
                                        </p:tgtEl>
                                      </p:cBhvr>
                                    </p:animEffect>
                                  </p:childTnLst>
                                </p:cTn>
                              </p:par>
                            </p:childTnLst>
                          </p:cTn>
                        </p:par>
                        <p:par>
                          <p:cTn id="18" fill="hold" nodeType="afterGroup">
                            <p:stCondLst>
                              <p:cond delay="4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33124"/>
                                        </p:tgtEl>
                                        <p:attrNameLst>
                                          <p:attrName>style.visibility</p:attrName>
                                        </p:attrNameLst>
                                      </p:cBhvr>
                                      <p:to>
                                        <p:strVal val="visible"/>
                                      </p:to>
                                    </p:set>
                                    <p:anim calcmode="lin" valueType="num">
                                      <p:cBhvr>
                                        <p:cTn id="21" dur="2000" fill="hold"/>
                                        <p:tgtEl>
                                          <p:spTgt spid="133124"/>
                                        </p:tgtEl>
                                        <p:attrNameLst>
                                          <p:attrName>ppt_w</p:attrName>
                                        </p:attrNameLst>
                                      </p:cBhvr>
                                      <p:tavLst>
                                        <p:tav tm="0">
                                          <p:val>
                                            <p:fltVal val="0"/>
                                          </p:val>
                                        </p:tav>
                                        <p:tav tm="100000">
                                          <p:val>
                                            <p:strVal val="#ppt_w"/>
                                          </p:val>
                                        </p:tav>
                                      </p:tavLst>
                                    </p:anim>
                                    <p:anim calcmode="lin" valueType="num">
                                      <p:cBhvr>
                                        <p:cTn id="22" dur="2000" fill="hold"/>
                                        <p:tgtEl>
                                          <p:spTgt spid="133124"/>
                                        </p:tgtEl>
                                        <p:attrNameLst>
                                          <p:attrName>ppt_h</p:attrName>
                                        </p:attrNameLst>
                                      </p:cBhvr>
                                      <p:tavLst>
                                        <p:tav tm="0">
                                          <p:val>
                                            <p:fltVal val="0"/>
                                          </p:val>
                                        </p:tav>
                                        <p:tav tm="100000">
                                          <p:val>
                                            <p:strVal val="#ppt_h"/>
                                          </p:val>
                                        </p:tav>
                                      </p:tavLst>
                                    </p:anim>
                                    <p:anim calcmode="lin" valueType="num">
                                      <p:cBhvr>
                                        <p:cTn id="23" dur="2000" fill="hold"/>
                                        <p:tgtEl>
                                          <p:spTgt spid="133124"/>
                                        </p:tgtEl>
                                        <p:attrNameLst>
                                          <p:attrName>style.rotation</p:attrName>
                                        </p:attrNameLst>
                                      </p:cBhvr>
                                      <p:tavLst>
                                        <p:tav tm="0">
                                          <p:val>
                                            <p:fltVal val="90"/>
                                          </p:val>
                                        </p:tav>
                                        <p:tav tm="100000">
                                          <p:val>
                                            <p:fltVal val="0"/>
                                          </p:val>
                                        </p:tav>
                                      </p:tavLst>
                                    </p:anim>
                                    <p:animEffect transition="in" filter="fade">
                                      <p:cBhvr>
                                        <p:cTn id="24" dur="2000"/>
                                        <p:tgtEl>
                                          <p:spTgt spid="133124"/>
                                        </p:tgtEl>
                                      </p:cBhvr>
                                    </p:animEffect>
                                  </p:childTnLst>
                                </p:cTn>
                              </p:par>
                            </p:childTnLst>
                          </p:cTn>
                        </p:par>
                        <p:par>
                          <p:cTn id="25" fill="hold" nodeType="afterGroup">
                            <p:stCondLst>
                              <p:cond delay="6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33125"/>
                                        </p:tgtEl>
                                        <p:attrNameLst>
                                          <p:attrName>style.visibility</p:attrName>
                                        </p:attrNameLst>
                                      </p:cBhvr>
                                      <p:to>
                                        <p:strVal val="visible"/>
                                      </p:to>
                                    </p:set>
                                    <p:anim calcmode="lin" valueType="num">
                                      <p:cBhvr>
                                        <p:cTn id="28" dur="2000" fill="hold"/>
                                        <p:tgtEl>
                                          <p:spTgt spid="133125"/>
                                        </p:tgtEl>
                                        <p:attrNameLst>
                                          <p:attrName>ppt_w</p:attrName>
                                        </p:attrNameLst>
                                      </p:cBhvr>
                                      <p:tavLst>
                                        <p:tav tm="0">
                                          <p:val>
                                            <p:fltVal val="0"/>
                                          </p:val>
                                        </p:tav>
                                        <p:tav tm="100000">
                                          <p:val>
                                            <p:strVal val="#ppt_w"/>
                                          </p:val>
                                        </p:tav>
                                      </p:tavLst>
                                    </p:anim>
                                    <p:anim calcmode="lin" valueType="num">
                                      <p:cBhvr>
                                        <p:cTn id="29" dur="2000" fill="hold"/>
                                        <p:tgtEl>
                                          <p:spTgt spid="133125"/>
                                        </p:tgtEl>
                                        <p:attrNameLst>
                                          <p:attrName>ppt_h</p:attrName>
                                        </p:attrNameLst>
                                      </p:cBhvr>
                                      <p:tavLst>
                                        <p:tav tm="0">
                                          <p:val>
                                            <p:fltVal val="0"/>
                                          </p:val>
                                        </p:tav>
                                        <p:tav tm="100000">
                                          <p:val>
                                            <p:strVal val="#ppt_h"/>
                                          </p:val>
                                        </p:tav>
                                      </p:tavLst>
                                    </p:anim>
                                    <p:anim calcmode="lin" valueType="num">
                                      <p:cBhvr>
                                        <p:cTn id="30" dur="2000" fill="hold"/>
                                        <p:tgtEl>
                                          <p:spTgt spid="133125"/>
                                        </p:tgtEl>
                                        <p:attrNameLst>
                                          <p:attrName>style.rotation</p:attrName>
                                        </p:attrNameLst>
                                      </p:cBhvr>
                                      <p:tavLst>
                                        <p:tav tm="0">
                                          <p:val>
                                            <p:fltVal val="90"/>
                                          </p:val>
                                        </p:tav>
                                        <p:tav tm="100000">
                                          <p:val>
                                            <p:fltVal val="0"/>
                                          </p:val>
                                        </p:tav>
                                      </p:tavLst>
                                    </p:anim>
                                    <p:animEffect transition="in" filter="fade">
                                      <p:cBhvr>
                                        <p:cTn id="31" dur="2000"/>
                                        <p:tgtEl>
                                          <p:spTgt spid="133125"/>
                                        </p:tgtEl>
                                      </p:cBhvr>
                                    </p:animEffect>
                                  </p:childTnLst>
                                </p:cTn>
                              </p:par>
                            </p:childTnLst>
                          </p:cTn>
                        </p:par>
                        <p:par>
                          <p:cTn id="32" fill="hold" nodeType="afterGroup">
                            <p:stCondLst>
                              <p:cond delay="8000"/>
                            </p:stCondLst>
                            <p:childTnLst>
                              <p:par>
                                <p:cTn id="33" presetID="55" presetClass="entr" presetSubtype="0" fill="hold" grpId="0" nodeType="afterEffect">
                                  <p:stCondLst>
                                    <p:cond delay="0"/>
                                  </p:stCondLst>
                                  <p:childTnLst>
                                    <p:set>
                                      <p:cBhvr>
                                        <p:cTn id="34" dur="1" fill="hold">
                                          <p:stCondLst>
                                            <p:cond delay="0"/>
                                          </p:stCondLst>
                                        </p:cTn>
                                        <p:tgtEl>
                                          <p:spTgt spid="133126"/>
                                        </p:tgtEl>
                                        <p:attrNameLst>
                                          <p:attrName>style.visibility</p:attrName>
                                        </p:attrNameLst>
                                      </p:cBhvr>
                                      <p:to>
                                        <p:strVal val="visible"/>
                                      </p:to>
                                    </p:set>
                                    <p:anim calcmode="lin" valueType="num">
                                      <p:cBhvr>
                                        <p:cTn id="35" dur="1000" fill="hold"/>
                                        <p:tgtEl>
                                          <p:spTgt spid="133126"/>
                                        </p:tgtEl>
                                        <p:attrNameLst>
                                          <p:attrName>ppt_w</p:attrName>
                                        </p:attrNameLst>
                                      </p:cBhvr>
                                      <p:tavLst>
                                        <p:tav tm="0">
                                          <p:val>
                                            <p:strVal val="#ppt_w*0.70"/>
                                          </p:val>
                                        </p:tav>
                                        <p:tav tm="100000">
                                          <p:val>
                                            <p:strVal val="#ppt_w"/>
                                          </p:val>
                                        </p:tav>
                                      </p:tavLst>
                                    </p:anim>
                                    <p:anim calcmode="lin" valueType="num">
                                      <p:cBhvr>
                                        <p:cTn id="36" dur="1000" fill="hold"/>
                                        <p:tgtEl>
                                          <p:spTgt spid="133126"/>
                                        </p:tgtEl>
                                        <p:attrNameLst>
                                          <p:attrName>ppt_h</p:attrName>
                                        </p:attrNameLst>
                                      </p:cBhvr>
                                      <p:tavLst>
                                        <p:tav tm="0">
                                          <p:val>
                                            <p:strVal val="#ppt_h"/>
                                          </p:val>
                                        </p:tav>
                                        <p:tav tm="100000">
                                          <p:val>
                                            <p:strVal val="#ppt_h"/>
                                          </p:val>
                                        </p:tav>
                                      </p:tavLst>
                                    </p:anim>
                                    <p:animEffect transition="in" filter="fade">
                                      <p:cBhvr>
                                        <p:cTn id="37" dur="10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3" name="Picture 7" descr="bên xác máy bay đ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72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8" name="Picture 12" descr="bắt sống giậc l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495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21863"/>
                                        </p:tgtEl>
                                        <p:attrNameLst>
                                          <p:attrName>style.visibility</p:attrName>
                                        </p:attrNameLst>
                                      </p:cBhvr>
                                      <p:to>
                                        <p:strVal val="visible"/>
                                      </p:to>
                                    </p:set>
                                    <p:anim calcmode="lin" valueType="num">
                                      <p:cBhvr>
                                        <p:cTn id="7" dur="500" fill="hold"/>
                                        <p:tgtEl>
                                          <p:spTgt spid="121863"/>
                                        </p:tgtEl>
                                        <p:attrNameLst>
                                          <p:attrName>ppt_w</p:attrName>
                                        </p:attrNameLst>
                                      </p:cBhvr>
                                      <p:tavLst>
                                        <p:tav tm="0">
                                          <p:val>
                                            <p:fltVal val="0"/>
                                          </p:val>
                                        </p:tav>
                                        <p:tav tm="100000">
                                          <p:val>
                                            <p:strVal val="#ppt_w"/>
                                          </p:val>
                                        </p:tav>
                                      </p:tavLst>
                                    </p:anim>
                                    <p:anim calcmode="lin" valueType="num">
                                      <p:cBhvr>
                                        <p:cTn id="8" dur="500" fill="hold"/>
                                        <p:tgtEl>
                                          <p:spTgt spid="12186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1868"/>
                                        </p:tgtEl>
                                        <p:attrNameLst>
                                          <p:attrName>style.visibility</p:attrName>
                                        </p:attrNameLst>
                                      </p:cBhvr>
                                      <p:to>
                                        <p:strVal val="visible"/>
                                      </p:to>
                                    </p:set>
                                    <p:anim calcmode="lin" valueType="num">
                                      <p:cBhvr>
                                        <p:cTn id="11" dur="500" fill="hold"/>
                                        <p:tgtEl>
                                          <p:spTgt spid="121868"/>
                                        </p:tgtEl>
                                        <p:attrNameLst>
                                          <p:attrName>ppt_w</p:attrName>
                                        </p:attrNameLst>
                                      </p:cBhvr>
                                      <p:tavLst>
                                        <p:tav tm="0">
                                          <p:val>
                                            <p:fltVal val="0"/>
                                          </p:val>
                                        </p:tav>
                                        <p:tav tm="100000">
                                          <p:val>
                                            <p:strVal val="#ppt_w"/>
                                          </p:val>
                                        </p:tav>
                                      </p:tavLst>
                                    </p:anim>
                                    <p:anim calcmode="lin" valueType="num">
                                      <p:cBhvr>
                                        <p:cTn id="12" dur="500" fill="hold"/>
                                        <p:tgtEl>
                                          <p:spTgt spid="1218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229600" cy="558800"/>
          </a:xfrm>
        </p:spPr>
        <p:txBody>
          <a:bodyPr/>
          <a:lstStyle/>
          <a:p>
            <a:r>
              <a:rPr lang="en-US" altLang="en-US" sz="3200" smtClean="0">
                <a:solidFill>
                  <a:schemeClr val="accent2"/>
                </a:solidFill>
              </a:rPr>
              <a:t>Bên xác máy bay địch</a:t>
            </a:r>
          </a:p>
        </p:txBody>
      </p:sp>
      <p:pic>
        <p:nvPicPr>
          <p:cNvPr id="56323" name="Picture 3" descr="dienbienphu%20trenkhong%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0137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slide(fromBottom)">
                                      <p:cBhvr>
                                        <p:cTn id="12" dur="500"/>
                                        <p:tgtEl>
                                          <p:spTgt spid="56323"/>
                                        </p:tgtEl>
                                      </p:cBhvr>
                                    </p:animEffect>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49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1925"/>
            <a:ext cx="42862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5"/>
          <p:cNvSpPr txBox="1">
            <a:spLocks noChangeArrowheads="1"/>
          </p:cNvSpPr>
          <p:nvPr/>
        </p:nvSpPr>
        <p:spPr bwMode="auto">
          <a:xfrm>
            <a:off x="838200" y="61722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accent2"/>
                </a:solidFill>
                <a:cs typeface="Times New Roman" panose="02020603050405020304" pitchFamily="18" charset="0"/>
              </a:rPr>
              <a:t>Xác máy bay địch</a:t>
            </a:r>
          </a:p>
        </p:txBody>
      </p:sp>
      <p:sp>
        <p:nvSpPr>
          <p:cNvPr id="30725" name="TextBox 6"/>
          <p:cNvSpPr txBox="1">
            <a:spLocks noChangeArrowheads="1"/>
          </p:cNvSpPr>
          <p:nvPr/>
        </p:nvSpPr>
        <p:spPr bwMode="auto">
          <a:xfrm>
            <a:off x="4965700" y="5988050"/>
            <a:ext cx="3803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solidFill>
                  <a:schemeClr val="accent2"/>
                </a:solidFill>
                <a:cs typeface="Times New Roman" panose="02020603050405020304" pitchFamily="18" charset="0"/>
              </a:rPr>
              <a:t>Nữ du kích ngoại thành bắn rơi máy bay địch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3200" smtClean="0">
                <a:solidFill>
                  <a:schemeClr val="accent2"/>
                </a:solidFill>
              </a:rPr>
              <a:t>Bắt sống phi công Mĩ</a:t>
            </a:r>
          </a:p>
        </p:txBody>
      </p:sp>
      <p:pic>
        <p:nvPicPr>
          <p:cNvPr id="55299" name="Picture 3" descr="dienbienphu%20trenkhong%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0-#ppt_w/2"/>
                                          </p:val>
                                        </p:tav>
                                        <p:tav tm="100000">
                                          <p:val>
                                            <p:strVal val="#ppt_x"/>
                                          </p:val>
                                        </p:tav>
                                      </p:tavLst>
                                    </p:anim>
                                    <p:anim calcmode="lin" valueType="num">
                                      <p:cBhvr additive="base">
                                        <p:cTn id="8" dur="500" fill="hold"/>
                                        <p:tgtEl>
                                          <p:spTgt spid="552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slide(fromBottom)">
                                      <p:cBhvr>
                                        <p:cTn id="12" dur="500"/>
                                        <p:tgtEl>
                                          <p:spTgt spid="55299"/>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alt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
            <a:ext cx="3962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152400" y="6053138"/>
            <a:ext cx="472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solidFill>
                  <a:schemeClr val="accent2"/>
                </a:solidFill>
                <a:cs typeface="Times New Roman" panose="02020603050405020304" pitchFamily="18" charset="0"/>
              </a:rPr>
              <a:t>Anh hùng Phạm Tuân</a:t>
            </a:r>
          </a:p>
        </p:txBody>
      </p:sp>
      <p:sp>
        <p:nvSpPr>
          <p:cNvPr id="32773" name="TextBox 6"/>
          <p:cNvSpPr txBox="1">
            <a:spLocks noChangeArrowheads="1"/>
          </p:cNvSpPr>
          <p:nvPr/>
        </p:nvSpPr>
        <p:spPr bwMode="auto">
          <a:xfrm>
            <a:off x="5143500" y="60960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solidFill>
                  <a:schemeClr val="accent2"/>
                </a:solidFill>
                <a:cs typeface="Times New Roman" panose="02020603050405020304" pitchFamily="18" charset="0"/>
              </a:rPr>
              <a:t>Phi công Vũ Xuân Thiều</a:t>
            </a:r>
          </a:p>
        </p:txBody>
      </p:sp>
      <p:pic>
        <p:nvPicPr>
          <p:cNvPr id="32774"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4724400" cy="57150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152400"/>
            <a:ext cx="8763000" cy="5867400"/>
          </a:xfrm>
          <a:noFill/>
        </p:spPr>
      </p:pic>
      <p:sp>
        <p:nvSpPr>
          <p:cNvPr id="33795" name="TextBox 2"/>
          <p:cNvSpPr txBox="1">
            <a:spLocks noChangeArrowheads="1"/>
          </p:cNvSpPr>
          <p:nvPr/>
        </p:nvSpPr>
        <p:spPr bwMode="auto">
          <a:xfrm>
            <a:off x="1981200" y="617855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a:solidFill>
                  <a:schemeClr val="accent2"/>
                </a:solidFill>
                <a:cs typeface="Times New Roman" panose="02020603050405020304" pitchFamily="18" charset="0"/>
              </a:rPr>
              <a:t>Bộ đội tên lửa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3600" b="1">
                <a:solidFill>
                  <a:srgbClr val="0000FF"/>
                </a:solidFill>
              </a:rPr>
              <a:t>	</a:t>
            </a:r>
          </a:p>
          <a:p>
            <a:pPr eaLnBrk="1" hangingPunct="1">
              <a:spcBef>
                <a:spcPct val="50000"/>
              </a:spcBef>
              <a:buFontTx/>
              <a:buNone/>
            </a:pPr>
            <a:endParaRPr lang="en-US" altLang="en-US" sz="3600" b="1"/>
          </a:p>
          <a:p>
            <a:pPr eaLnBrk="1" hangingPunct="1">
              <a:spcBef>
                <a:spcPct val="50000"/>
              </a:spcBef>
              <a:buFontTx/>
              <a:buNone/>
            </a:pPr>
            <a:r>
              <a:rPr lang="en-US" altLang="en-US" sz="2800" b="1"/>
              <a:t>		</a:t>
            </a:r>
          </a:p>
        </p:txBody>
      </p:sp>
      <p:sp>
        <p:nvSpPr>
          <p:cNvPr id="4" name="Text Box 230"/>
          <p:cNvSpPr txBox="1">
            <a:spLocks noChangeArrowheads="1"/>
          </p:cNvSpPr>
          <p:nvPr/>
        </p:nvSpPr>
        <p:spPr bwMode="auto">
          <a:xfrm>
            <a:off x="33338" y="65088"/>
            <a:ext cx="9110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b="1" dirty="0" err="1">
                <a:solidFill>
                  <a:srgbClr val="FF0000"/>
                </a:solidFill>
                <a:cs typeface="Times New Roman" panose="02020603050405020304" pitchFamily="18" charset="0"/>
              </a:rPr>
              <a:t>Sự</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kiện</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tết</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Mậu</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Thân</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năm</a:t>
            </a:r>
            <a:r>
              <a:rPr lang="en-US" altLang="en-US" b="1" dirty="0">
                <a:solidFill>
                  <a:srgbClr val="FF0000"/>
                </a:solidFill>
                <a:cs typeface="Times New Roman" panose="02020603050405020304" pitchFamily="18" charset="0"/>
              </a:rPr>
              <a:t> 1968 </a:t>
            </a:r>
            <a:r>
              <a:rPr lang="en-US" altLang="en-US" b="1" dirty="0" err="1">
                <a:solidFill>
                  <a:srgbClr val="FF0000"/>
                </a:solidFill>
                <a:cs typeface="Times New Roman" panose="02020603050405020304" pitchFamily="18" charset="0"/>
              </a:rPr>
              <a:t>có</a:t>
            </a:r>
            <a:r>
              <a:rPr lang="en-US" altLang="en-US" b="1" dirty="0">
                <a:solidFill>
                  <a:srgbClr val="FF0000"/>
                </a:solidFill>
                <a:cs typeface="Times New Roman" panose="02020603050405020304" pitchFamily="18" charset="0"/>
              </a:rPr>
              <a:t> ý </a:t>
            </a:r>
            <a:r>
              <a:rPr lang="en-US" altLang="en-US" b="1" dirty="0" err="1">
                <a:solidFill>
                  <a:srgbClr val="FF0000"/>
                </a:solidFill>
                <a:cs typeface="Times New Roman" panose="02020603050405020304" pitchFamily="18" charset="0"/>
              </a:rPr>
              <a:t>nghĩa</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như</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thế</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nào</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đối</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với</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cuộc</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kháng</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chiến</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chống</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Mĩ</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cứu</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nước</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của</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nhân</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dân</a:t>
            </a:r>
            <a:r>
              <a:rPr lang="en-US" altLang="en-US" b="1" dirty="0">
                <a:solidFill>
                  <a:srgbClr val="FF0000"/>
                </a:solidFill>
                <a:cs typeface="Times New Roman" panose="02020603050405020304" pitchFamily="18" charset="0"/>
              </a:rPr>
              <a:t> ta?</a:t>
            </a:r>
            <a:endParaRPr lang="en-US" altLang="en-US" dirty="0">
              <a:solidFill>
                <a:srgbClr val="FF0000"/>
              </a:solidFill>
              <a:cs typeface="Times New Roman" panose="02020603050405020304" pitchFamily="18" charset="0"/>
            </a:endParaRPr>
          </a:p>
          <a:p>
            <a:pPr algn="just" eaLnBrk="1" hangingPunct="1">
              <a:spcBef>
                <a:spcPct val="50000"/>
              </a:spcBef>
              <a:buFontTx/>
              <a:buNone/>
            </a:pPr>
            <a:r>
              <a:rPr lang="en-US" altLang="en-US" b="1" dirty="0">
                <a:solidFill>
                  <a:srgbClr val="FA0617"/>
                </a:solidFill>
                <a:cs typeface="Times New Roman" panose="02020603050405020304" pitchFamily="18" charset="0"/>
              </a:rPr>
              <a:t> </a:t>
            </a:r>
          </a:p>
        </p:txBody>
      </p:sp>
      <p:sp>
        <p:nvSpPr>
          <p:cNvPr id="5" name="TextBox 4"/>
          <p:cNvSpPr txBox="1">
            <a:spLocks noChangeArrowheads="1"/>
          </p:cNvSpPr>
          <p:nvPr/>
        </p:nvSpPr>
        <p:spPr bwMode="auto">
          <a:xfrm>
            <a:off x="0" y="1798638"/>
            <a:ext cx="1022191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lphaUcPeriod"/>
            </a:pPr>
            <a:r>
              <a:rPr lang="vi-VN" altLang="en-US"/>
              <a:t>Sau đòn bất ngờ Tết Mậu Thân, Mĩ buộc phải </a:t>
            </a:r>
            <a:endParaRPr lang="en-US" altLang="en-US"/>
          </a:p>
          <a:p>
            <a:pPr eaLnBrk="1" hangingPunct="1">
              <a:spcBef>
                <a:spcPct val="0"/>
              </a:spcBef>
              <a:buFontTx/>
              <a:buNone/>
            </a:pPr>
            <a:r>
              <a:rPr lang="vi-VN" altLang="en-US"/>
              <a:t>thừa nhận thất bại một bước, chấp nhận đàm phán</a:t>
            </a:r>
            <a:endParaRPr lang="en-US" altLang="en-US"/>
          </a:p>
          <a:p>
            <a:pPr eaLnBrk="1" hangingPunct="1">
              <a:spcBef>
                <a:spcPct val="0"/>
              </a:spcBef>
              <a:buFontTx/>
              <a:buNone/>
            </a:pPr>
            <a:r>
              <a:rPr lang="vi-VN" altLang="en-US"/>
              <a:t> tại Pa-ri về chấm dứt chiến tranh ở Việt Nam.</a:t>
            </a:r>
            <a:endParaRPr lang="en-US" altLang="en-US"/>
          </a:p>
          <a:p>
            <a:pPr eaLnBrk="1" hangingPunct="1">
              <a:spcBef>
                <a:spcPct val="0"/>
              </a:spcBef>
              <a:buFontTx/>
              <a:buNone/>
            </a:pPr>
            <a:endParaRPr lang="en-US" altLang="en-US" sz="1200">
              <a:cs typeface="Times New Roman" panose="02020603050405020304" pitchFamily="18" charset="0"/>
            </a:endParaRPr>
          </a:p>
          <a:p>
            <a:pPr eaLnBrk="1" hangingPunct="1">
              <a:spcBef>
                <a:spcPct val="0"/>
              </a:spcBef>
              <a:buFontTx/>
              <a:buNone/>
            </a:pPr>
            <a:r>
              <a:rPr lang="en-US" altLang="en-US">
                <a:cs typeface="Times New Roman" panose="02020603050405020304" pitchFamily="18" charset="0"/>
              </a:rPr>
              <a:t>B.</a:t>
            </a:r>
            <a:r>
              <a:rPr lang="en-US" altLang="en-US" i="1">
                <a:solidFill>
                  <a:srgbClr val="FF0000"/>
                </a:solidFill>
              </a:rPr>
              <a:t> </a:t>
            </a:r>
            <a:r>
              <a:rPr lang="en-US" altLang="en-US"/>
              <a:t>Nhân dân yêu chuộng hòa bình ở Mĩ cũng đấu tranh</a:t>
            </a:r>
          </a:p>
          <a:p>
            <a:pPr eaLnBrk="1" hangingPunct="1">
              <a:spcBef>
                <a:spcPct val="0"/>
              </a:spcBef>
              <a:buFontTx/>
              <a:buNone/>
            </a:pPr>
            <a:r>
              <a:rPr lang="en-US" altLang="en-US"/>
              <a:t> rầm rộ, đòi chính phủ Mĩ phải rút quân khỏi Việt Nam</a:t>
            </a:r>
          </a:p>
          <a:p>
            <a:pPr eaLnBrk="1" hangingPunct="1">
              <a:spcBef>
                <a:spcPct val="0"/>
              </a:spcBef>
              <a:buFontTx/>
              <a:buNone/>
            </a:pPr>
            <a:r>
              <a:rPr lang="en-US" altLang="en-US"/>
              <a:t> trong thời gian ngắn nhất. </a:t>
            </a:r>
          </a:p>
          <a:p>
            <a:pPr eaLnBrk="1" hangingPunct="1">
              <a:spcBef>
                <a:spcPct val="0"/>
              </a:spcBef>
              <a:buFontTx/>
              <a:buNone/>
            </a:pPr>
            <a:endParaRPr lang="en-US" altLang="en-US" sz="2800">
              <a:cs typeface="Times New Roman" panose="02020603050405020304" pitchFamily="18" charset="0"/>
            </a:endParaRPr>
          </a:p>
          <a:p>
            <a:pPr eaLnBrk="1" hangingPunct="1">
              <a:spcBef>
                <a:spcPct val="0"/>
              </a:spcBef>
              <a:buFontTx/>
              <a:buNone/>
            </a:pPr>
            <a:r>
              <a:rPr lang="en-US" altLang="en-US">
                <a:cs typeface="Times New Roman" panose="02020603050405020304" pitchFamily="18" charset="0"/>
              </a:rPr>
              <a:t>C.Cả hai đáp án trên.</a:t>
            </a:r>
          </a:p>
          <a:p>
            <a:pPr eaLnBrk="1" hangingPunct="1">
              <a:spcBef>
                <a:spcPct val="0"/>
              </a:spcBef>
              <a:buFontTx/>
              <a:buNone/>
            </a:pPr>
            <a:endParaRPr lang="en-US" altLang="en-US">
              <a:solidFill>
                <a:schemeClr val="accent2"/>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304800"/>
            <a:ext cx="8382000" cy="5486400"/>
          </a:xfrm>
          <a:noFill/>
        </p:spPr>
      </p:pic>
      <p:sp>
        <p:nvSpPr>
          <p:cNvPr id="34819" name="TextBox 3"/>
          <p:cNvSpPr txBox="1">
            <a:spLocks noChangeArrowheads="1"/>
          </p:cNvSpPr>
          <p:nvPr/>
        </p:nvSpPr>
        <p:spPr bwMode="auto">
          <a:xfrm>
            <a:off x="3048000" y="6167438"/>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chemeClr val="accent2"/>
                </a:solidFill>
                <a:cs typeface="Times New Roman" panose="02020603050405020304" pitchFamily="18" charset="0"/>
              </a:rPr>
              <a:t>Pháo cao xạ</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89000" y="244475"/>
            <a:ext cx="7524750" cy="5851525"/>
          </a:xfrm>
          <a:noFill/>
        </p:spPr>
      </p:pic>
      <p:sp>
        <p:nvSpPr>
          <p:cNvPr id="35843" name="TextBox 4"/>
          <p:cNvSpPr txBox="1">
            <a:spLocks noChangeArrowheads="1"/>
          </p:cNvSpPr>
          <p:nvPr/>
        </p:nvSpPr>
        <p:spPr bwMode="auto">
          <a:xfrm>
            <a:off x="1600200" y="61722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a:solidFill>
                  <a:schemeClr val="accent2"/>
                </a:solidFill>
                <a:cs typeface="Times New Roman" panose="02020603050405020304" pitchFamily="18" charset="0"/>
              </a:rPr>
              <a:t>Dân quân tự vệ</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457200"/>
            <a:ext cx="8305800" cy="5334000"/>
          </a:xfrm>
          <a:noFill/>
        </p:spPr>
      </p:pic>
      <p:sp>
        <p:nvSpPr>
          <p:cNvPr id="36867" name="TextBox 2"/>
          <p:cNvSpPr txBox="1">
            <a:spLocks noChangeArrowheads="1"/>
          </p:cNvSpPr>
          <p:nvPr/>
        </p:nvSpPr>
        <p:spPr bwMode="auto">
          <a:xfrm>
            <a:off x="2430463" y="6096000"/>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cs typeface="Times New Roman" panose="02020603050405020304" pitchFamily="18" charset="0"/>
              </a:rPr>
              <a:t>              </a:t>
            </a:r>
            <a:r>
              <a:rPr lang="en-US" altLang="en-US" sz="2800" b="1">
                <a:solidFill>
                  <a:schemeClr val="accent2"/>
                </a:solidFill>
                <a:cs typeface="Times New Roman" panose="02020603050405020304" pitchFamily="18" charset="0"/>
              </a:rPr>
              <a:t>Tên lửa Sam 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304800"/>
            <a:ext cx="8229600" cy="5029200"/>
          </a:xfrm>
          <a:noFill/>
        </p:spPr>
      </p:pic>
      <p:sp>
        <p:nvSpPr>
          <p:cNvPr id="3" name="TextBox 2"/>
          <p:cNvSpPr txBox="1"/>
          <p:nvPr/>
        </p:nvSpPr>
        <p:spPr>
          <a:xfrm>
            <a:off x="685800" y="5638800"/>
            <a:ext cx="8077200" cy="830263"/>
          </a:xfrm>
          <a:prstGeom prst="rect">
            <a:avLst/>
          </a:prstGeom>
          <a:noFill/>
        </p:spPr>
        <p:txBody>
          <a:bodyPr>
            <a:spAutoFit/>
          </a:bodyPr>
          <a:lstStyle/>
          <a:p>
            <a:pPr eaLnBrk="1" hangingPunct="1">
              <a:defRPr/>
            </a:pPr>
            <a:r>
              <a:rPr lang="vi-VN" sz="2400" b="1" dirty="0">
                <a:solidFill>
                  <a:schemeClr val="accent2"/>
                </a:solidFill>
                <a:latin typeface="+mj-lt"/>
              </a:rPr>
              <a:t>Công nhân Nhà máy điện Yên Phụ tổ chức ký cờ nguyện “giữ vững dòng điện an toàn, liên tục trong mọi tình huống”</a:t>
            </a:r>
            <a:endParaRPr lang="en-US" sz="2400" b="1" dirty="0">
              <a:solidFill>
                <a:schemeClr val="accent2"/>
              </a:solidFill>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304800"/>
            <a:ext cx="8382000" cy="5257800"/>
          </a:xfrm>
          <a:noFill/>
        </p:spPr>
      </p:pic>
      <p:sp>
        <p:nvSpPr>
          <p:cNvPr id="4" name="TextBox 3"/>
          <p:cNvSpPr txBox="1">
            <a:spLocks noChangeArrowheads="1"/>
          </p:cNvSpPr>
          <p:nvPr/>
        </p:nvSpPr>
        <p:spPr bwMode="auto">
          <a:xfrm>
            <a:off x="3124200" y="6019800"/>
            <a:ext cx="2843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accent2"/>
                </a:solidFill>
                <a:cs typeface="Times New Roman" panose="02020603050405020304" pitchFamily="18" charset="0"/>
              </a:rPr>
              <a:t>Bệnh viện Bạch Mai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4" name="Text Box 14"/>
          <p:cNvSpPr txBox="1">
            <a:spLocks noChangeArrowheads="1"/>
          </p:cNvSpPr>
          <p:nvPr/>
        </p:nvSpPr>
        <p:spPr bwMode="auto">
          <a:xfrm>
            <a:off x="381000" y="838200"/>
            <a:ext cx="807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dirty="0" smtClean="0">
                <a:solidFill>
                  <a:srgbClr val="0000CC"/>
                </a:solidFill>
                <a:latin typeface="+mn-lt"/>
              </a:rPr>
              <a:t>- </a:t>
            </a:r>
            <a:r>
              <a:rPr lang="en-US" altLang="en-US" sz="2800" b="1" dirty="0" err="1" smtClean="0">
                <a:solidFill>
                  <a:srgbClr val="0000CC"/>
                </a:solidFill>
                <a:latin typeface="+mn-lt"/>
              </a:rPr>
              <a:t>Tại</a:t>
            </a:r>
            <a:r>
              <a:rPr lang="en-US" altLang="en-US" sz="2800" b="1" dirty="0" smtClean="0">
                <a:solidFill>
                  <a:srgbClr val="0000CC"/>
                </a:solidFill>
                <a:latin typeface="+mn-lt"/>
              </a:rPr>
              <a:t> </a:t>
            </a:r>
            <a:r>
              <a:rPr lang="en-US" altLang="en-US" sz="2800" b="1" dirty="0" err="1">
                <a:solidFill>
                  <a:srgbClr val="0000CC"/>
                </a:solidFill>
                <a:latin typeface="+mn-lt"/>
              </a:rPr>
              <a:t>sao</a:t>
            </a:r>
            <a:r>
              <a:rPr lang="en-US" altLang="en-US" sz="2800" b="1" dirty="0">
                <a:solidFill>
                  <a:srgbClr val="0000CC"/>
                </a:solidFill>
                <a:latin typeface="+mn-lt"/>
              </a:rPr>
              <a:t> </a:t>
            </a:r>
            <a:r>
              <a:rPr lang="en-US" altLang="en-US" sz="2800" b="1" dirty="0" err="1">
                <a:solidFill>
                  <a:srgbClr val="0000CC"/>
                </a:solidFill>
                <a:latin typeface="+mn-lt"/>
              </a:rPr>
              <a:t>gọi</a:t>
            </a:r>
            <a:r>
              <a:rPr lang="en-US" altLang="en-US" sz="2800" b="1" dirty="0">
                <a:solidFill>
                  <a:srgbClr val="0000CC"/>
                </a:solidFill>
                <a:latin typeface="+mn-lt"/>
              </a:rPr>
              <a:t> </a:t>
            </a:r>
            <a:r>
              <a:rPr lang="en-US" altLang="en-US" sz="2800" b="1" dirty="0" err="1">
                <a:solidFill>
                  <a:srgbClr val="0000CC"/>
                </a:solidFill>
                <a:latin typeface="+mn-lt"/>
              </a:rPr>
              <a:t>chiến</a:t>
            </a:r>
            <a:r>
              <a:rPr lang="en-US" altLang="en-US" sz="2800" b="1" dirty="0">
                <a:solidFill>
                  <a:srgbClr val="0000CC"/>
                </a:solidFill>
                <a:latin typeface="+mn-lt"/>
              </a:rPr>
              <a:t> </a:t>
            </a:r>
            <a:r>
              <a:rPr lang="en-US" altLang="en-US" sz="2800" b="1" dirty="0" err="1">
                <a:solidFill>
                  <a:srgbClr val="0000CC"/>
                </a:solidFill>
                <a:latin typeface="+mn-lt"/>
              </a:rPr>
              <a:t>thắng</a:t>
            </a:r>
            <a:r>
              <a:rPr lang="en-US" altLang="en-US" sz="2800" b="1" dirty="0">
                <a:solidFill>
                  <a:srgbClr val="0000CC"/>
                </a:solidFill>
                <a:latin typeface="+mn-lt"/>
              </a:rPr>
              <a:t> 12 </a:t>
            </a:r>
            <a:r>
              <a:rPr lang="en-US" altLang="en-US" sz="2800" b="1" dirty="0" err="1">
                <a:solidFill>
                  <a:srgbClr val="0000CC"/>
                </a:solidFill>
                <a:latin typeface="+mn-lt"/>
              </a:rPr>
              <a:t>ngày</a:t>
            </a:r>
            <a:r>
              <a:rPr lang="en-US" altLang="en-US" sz="2800" b="1" dirty="0">
                <a:solidFill>
                  <a:srgbClr val="0000CC"/>
                </a:solidFill>
                <a:latin typeface="+mn-lt"/>
              </a:rPr>
              <a:t> </a:t>
            </a:r>
            <a:r>
              <a:rPr lang="en-US" altLang="en-US" sz="2800" b="1" dirty="0" err="1">
                <a:solidFill>
                  <a:srgbClr val="0000CC"/>
                </a:solidFill>
                <a:latin typeface="+mn-lt"/>
              </a:rPr>
              <a:t>đêm</a:t>
            </a:r>
            <a:r>
              <a:rPr lang="en-US" altLang="en-US" sz="2800" b="1" dirty="0">
                <a:solidFill>
                  <a:srgbClr val="0000CC"/>
                </a:solidFill>
                <a:latin typeface="+mn-lt"/>
              </a:rPr>
              <a:t> </a:t>
            </a:r>
            <a:r>
              <a:rPr lang="en-US" altLang="en-US" sz="2800" b="1" dirty="0" err="1">
                <a:solidFill>
                  <a:srgbClr val="0000CC"/>
                </a:solidFill>
                <a:latin typeface="+mn-lt"/>
              </a:rPr>
              <a:t>cuối</a:t>
            </a:r>
            <a:r>
              <a:rPr lang="en-US" altLang="en-US" sz="2800" b="1" dirty="0">
                <a:solidFill>
                  <a:srgbClr val="0000CC"/>
                </a:solidFill>
                <a:latin typeface="+mn-lt"/>
              </a:rPr>
              <a:t> </a:t>
            </a:r>
            <a:r>
              <a:rPr lang="en-US" altLang="en-US" sz="2800" b="1" dirty="0" err="1">
                <a:solidFill>
                  <a:srgbClr val="0000CC"/>
                </a:solidFill>
                <a:latin typeface="+mn-lt"/>
              </a:rPr>
              <a:t>năm</a:t>
            </a:r>
            <a:r>
              <a:rPr lang="en-US" altLang="en-US" sz="2800" b="1" dirty="0">
                <a:solidFill>
                  <a:srgbClr val="0000CC"/>
                </a:solidFill>
                <a:latin typeface="+mn-lt"/>
              </a:rPr>
              <a:t> 1972 ở </a:t>
            </a:r>
            <a:r>
              <a:rPr lang="en-US" altLang="en-US" sz="2800" b="1" dirty="0" err="1">
                <a:solidFill>
                  <a:srgbClr val="0000CC"/>
                </a:solidFill>
                <a:latin typeface="+mn-lt"/>
              </a:rPr>
              <a:t>Hà</a:t>
            </a:r>
            <a:r>
              <a:rPr lang="en-US" altLang="en-US" sz="2800" b="1" dirty="0">
                <a:solidFill>
                  <a:srgbClr val="0000CC"/>
                </a:solidFill>
                <a:latin typeface="+mn-lt"/>
              </a:rPr>
              <a:t> </a:t>
            </a:r>
            <a:r>
              <a:rPr lang="en-US" altLang="en-US" sz="2800" b="1" dirty="0" err="1">
                <a:solidFill>
                  <a:srgbClr val="0000CC"/>
                </a:solidFill>
                <a:latin typeface="+mn-lt"/>
              </a:rPr>
              <a:t>Nội</a:t>
            </a:r>
            <a:r>
              <a:rPr lang="en-US" altLang="en-US" sz="2800" b="1" dirty="0">
                <a:solidFill>
                  <a:srgbClr val="0000CC"/>
                </a:solidFill>
                <a:latin typeface="+mn-lt"/>
              </a:rPr>
              <a:t> </a:t>
            </a:r>
            <a:r>
              <a:rPr lang="en-US" altLang="en-US" sz="2800" b="1" dirty="0" err="1">
                <a:solidFill>
                  <a:srgbClr val="0000CC"/>
                </a:solidFill>
                <a:latin typeface="+mn-lt"/>
              </a:rPr>
              <a:t>và</a:t>
            </a:r>
            <a:r>
              <a:rPr lang="en-US" altLang="en-US" sz="2800" b="1" dirty="0">
                <a:solidFill>
                  <a:srgbClr val="0000CC"/>
                </a:solidFill>
                <a:latin typeface="+mn-lt"/>
              </a:rPr>
              <a:t> </a:t>
            </a:r>
            <a:r>
              <a:rPr lang="en-US" altLang="en-US" sz="2800" b="1" dirty="0" err="1">
                <a:solidFill>
                  <a:srgbClr val="0000CC"/>
                </a:solidFill>
                <a:latin typeface="+mn-lt"/>
              </a:rPr>
              <a:t>các</a:t>
            </a:r>
            <a:r>
              <a:rPr lang="en-US" altLang="en-US" sz="2800" b="1" dirty="0">
                <a:solidFill>
                  <a:srgbClr val="0000CC"/>
                </a:solidFill>
                <a:latin typeface="+mn-lt"/>
              </a:rPr>
              <a:t> </a:t>
            </a:r>
            <a:r>
              <a:rPr lang="en-US" altLang="en-US" sz="2800" b="1" dirty="0" err="1">
                <a:solidFill>
                  <a:srgbClr val="0000CC"/>
                </a:solidFill>
                <a:latin typeface="+mn-lt"/>
              </a:rPr>
              <a:t>thành</a:t>
            </a:r>
            <a:r>
              <a:rPr lang="en-US" altLang="en-US" sz="2800" b="1" dirty="0">
                <a:solidFill>
                  <a:srgbClr val="0000CC"/>
                </a:solidFill>
                <a:latin typeface="+mn-lt"/>
              </a:rPr>
              <a:t> </a:t>
            </a:r>
            <a:r>
              <a:rPr lang="en-US" altLang="en-US" sz="2800" b="1" dirty="0" err="1">
                <a:solidFill>
                  <a:srgbClr val="0000CC"/>
                </a:solidFill>
                <a:latin typeface="+mn-lt"/>
              </a:rPr>
              <a:t>phố</a:t>
            </a:r>
            <a:r>
              <a:rPr lang="en-US" altLang="en-US" sz="2800" b="1" dirty="0">
                <a:solidFill>
                  <a:srgbClr val="0000CC"/>
                </a:solidFill>
                <a:latin typeface="+mn-lt"/>
              </a:rPr>
              <a:t> </a:t>
            </a:r>
            <a:r>
              <a:rPr lang="en-US" altLang="en-US" sz="2800" b="1" dirty="0" err="1">
                <a:solidFill>
                  <a:srgbClr val="0000CC"/>
                </a:solidFill>
                <a:latin typeface="+mn-lt"/>
              </a:rPr>
              <a:t>khác</a:t>
            </a:r>
            <a:r>
              <a:rPr lang="en-US" altLang="en-US" sz="2800" b="1" dirty="0">
                <a:solidFill>
                  <a:srgbClr val="0000CC"/>
                </a:solidFill>
                <a:latin typeface="+mn-lt"/>
              </a:rPr>
              <a:t> ở </a:t>
            </a:r>
            <a:r>
              <a:rPr lang="en-US" altLang="en-US" sz="2800" b="1" dirty="0" err="1">
                <a:solidFill>
                  <a:srgbClr val="0000CC"/>
                </a:solidFill>
                <a:latin typeface="+mn-lt"/>
              </a:rPr>
              <a:t>miền</a:t>
            </a:r>
            <a:r>
              <a:rPr lang="en-US" altLang="en-US" sz="2800" b="1" dirty="0">
                <a:solidFill>
                  <a:srgbClr val="0000CC"/>
                </a:solidFill>
                <a:latin typeface="+mn-lt"/>
              </a:rPr>
              <a:t> </a:t>
            </a:r>
            <a:r>
              <a:rPr lang="en-US" altLang="en-US" sz="2800" b="1" dirty="0" err="1">
                <a:solidFill>
                  <a:srgbClr val="0000CC"/>
                </a:solidFill>
                <a:latin typeface="+mn-lt"/>
              </a:rPr>
              <a:t>Bắc</a:t>
            </a:r>
            <a:r>
              <a:rPr lang="en-US" altLang="en-US" sz="2800" b="1" dirty="0">
                <a:solidFill>
                  <a:srgbClr val="0000CC"/>
                </a:solidFill>
                <a:latin typeface="+mn-lt"/>
              </a:rPr>
              <a:t> </a:t>
            </a:r>
            <a:r>
              <a:rPr lang="en-US" altLang="en-US" sz="2800" b="1" dirty="0" err="1">
                <a:solidFill>
                  <a:srgbClr val="0000CC"/>
                </a:solidFill>
                <a:latin typeface="+mn-lt"/>
              </a:rPr>
              <a:t>là</a:t>
            </a:r>
            <a:r>
              <a:rPr lang="en-US" altLang="en-US" sz="2800" b="1" dirty="0">
                <a:solidFill>
                  <a:srgbClr val="0000CC"/>
                </a:solidFill>
                <a:latin typeface="+mn-lt"/>
              </a:rPr>
              <a:t> </a:t>
            </a:r>
            <a:r>
              <a:rPr lang="en-US" altLang="en-US" sz="2800" b="1" dirty="0" err="1">
                <a:solidFill>
                  <a:srgbClr val="0000CC"/>
                </a:solidFill>
                <a:latin typeface="+mn-lt"/>
              </a:rPr>
              <a:t>chiến</a:t>
            </a:r>
            <a:r>
              <a:rPr lang="en-US" altLang="en-US" sz="2800" b="1" dirty="0">
                <a:solidFill>
                  <a:srgbClr val="0000CC"/>
                </a:solidFill>
                <a:latin typeface="+mn-lt"/>
              </a:rPr>
              <a:t> </a:t>
            </a:r>
            <a:r>
              <a:rPr lang="en-US" altLang="en-US" sz="2800" b="1" dirty="0" err="1">
                <a:solidFill>
                  <a:srgbClr val="0000CC"/>
                </a:solidFill>
                <a:latin typeface="+mn-lt"/>
              </a:rPr>
              <a:t>thắng</a:t>
            </a:r>
            <a:r>
              <a:rPr lang="en-US" altLang="en-US" sz="2800" b="1" dirty="0">
                <a:solidFill>
                  <a:srgbClr val="0000CC"/>
                </a:solidFill>
                <a:latin typeface="+mn-lt"/>
              </a:rPr>
              <a:t> “</a:t>
            </a:r>
            <a:r>
              <a:rPr lang="en-US" altLang="en-US" sz="2800" b="1" dirty="0" err="1">
                <a:solidFill>
                  <a:srgbClr val="FF0000"/>
                </a:solidFill>
                <a:latin typeface="+mn-lt"/>
              </a:rPr>
              <a:t>Điện</a:t>
            </a:r>
            <a:r>
              <a:rPr lang="en-US" altLang="en-US" sz="2800" b="1" dirty="0">
                <a:solidFill>
                  <a:srgbClr val="FF0000"/>
                </a:solidFill>
                <a:latin typeface="+mn-lt"/>
              </a:rPr>
              <a:t> </a:t>
            </a:r>
            <a:r>
              <a:rPr lang="en-US" altLang="en-US" sz="2800" b="1" dirty="0" err="1">
                <a:solidFill>
                  <a:srgbClr val="FF0000"/>
                </a:solidFill>
                <a:latin typeface="+mn-lt"/>
              </a:rPr>
              <a:t>Biên</a:t>
            </a:r>
            <a:r>
              <a:rPr lang="en-US" altLang="en-US" sz="2800" b="1" dirty="0">
                <a:solidFill>
                  <a:srgbClr val="FF0000"/>
                </a:solidFill>
                <a:latin typeface="+mn-lt"/>
              </a:rPr>
              <a:t> </a:t>
            </a:r>
            <a:r>
              <a:rPr lang="en-US" altLang="en-US" sz="2800" b="1" dirty="0" err="1">
                <a:solidFill>
                  <a:srgbClr val="FF0000"/>
                </a:solidFill>
                <a:latin typeface="+mn-lt"/>
              </a:rPr>
              <a:t>Phủ</a:t>
            </a:r>
            <a:r>
              <a:rPr lang="en-US" altLang="en-US" sz="2800" b="1" dirty="0">
                <a:solidFill>
                  <a:srgbClr val="FF0000"/>
                </a:solidFill>
                <a:latin typeface="+mn-lt"/>
              </a:rPr>
              <a:t> </a:t>
            </a:r>
            <a:r>
              <a:rPr lang="en-US" altLang="en-US" sz="2800" b="1" dirty="0" err="1">
                <a:solidFill>
                  <a:srgbClr val="FF0000"/>
                </a:solidFill>
                <a:latin typeface="+mn-lt"/>
              </a:rPr>
              <a:t>trên</a:t>
            </a:r>
            <a:r>
              <a:rPr lang="en-US" altLang="en-US" sz="2800" b="1" dirty="0">
                <a:solidFill>
                  <a:srgbClr val="FF0000"/>
                </a:solidFill>
                <a:latin typeface="+mn-lt"/>
              </a:rPr>
              <a:t> </a:t>
            </a:r>
            <a:r>
              <a:rPr lang="en-US" altLang="en-US" sz="2800" b="1" dirty="0" err="1">
                <a:solidFill>
                  <a:srgbClr val="FF0000"/>
                </a:solidFill>
                <a:latin typeface="+mn-lt"/>
              </a:rPr>
              <a:t>không</a:t>
            </a:r>
            <a:r>
              <a:rPr lang="en-US" altLang="en-US" sz="2800" b="1" dirty="0">
                <a:solidFill>
                  <a:srgbClr val="FF0000"/>
                </a:solidFill>
                <a:latin typeface="+mn-lt"/>
              </a:rPr>
              <a:t>” ?</a:t>
            </a:r>
          </a:p>
        </p:txBody>
      </p:sp>
      <p:sp>
        <p:nvSpPr>
          <p:cNvPr id="8" name="Text Box 6"/>
          <p:cNvSpPr txBox="1">
            <a:spLocks noChangeArrowheads="1"/>
          </p:cNvSpPr>
          <p:nvPr/>
        </p:nvSpPr>
        <p:spPr bwMode="auto">
          <a:xfrm>
            <a:off x="247650" y="2438400"/>
            <a:ext cx="86868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i="1" dirty="0" err="1" smtClean="0">
                <a:solidFill>
                  <a:srgbClr val="00B050"/>
                </a:solidFill>
                <a:latin typeface="+mn-lt"/>
              </a:rPr>
              <a:t>Vì</a:t>
            </a:r>
            <a:r>
              <a:rPr lang="en-US" altLang="en-US" sz="2800" b="1" i="1" dirty="0" smtClean="0">
                <a:solidFill>
                  <a:srgbClr val="00B050"/>
                </a:solidFill>
                <a:latin typeface="+mn-lt"/>
              </a:rPr>
              <a:t> </a:t>
            </a:r>
            <a:r>
              <a:rPr lang="en-US" altLang="en-US" sz="2800" b="1" i="1" dirty="0" err="1" smtClean="0">
                <a:solidFill>
                  <a:srgbClr val="00B050"/>
                </a:solidFill>
                <a:latin typeface="+mn-lt"/>
              </a:rPr>
              <a:t>đây</a:t>
            </a:r>
            <a:r>
              <a:rPr lang="en-US" altLang="en-US" sz="2800" b="1" i="1" dirty="0" smtClean="0">
                <a:solidFill>
                  <a:srgbClr val="00B050"/>
                </a:solidFill>
                <a:latin typeface="+mn-lt"/>
              </a:rPr>
              <a:t> </a:t>
            </a:r>
            <a:r>
              <a:rPr lang="en-US" altLang="en-US" sz="2800" b="1" i="1" dirty="0" err="1">
                <a:solidFill>
                  <a:srgbClr val="00B050"/>
                </a:solidFill>
                <a:latin typeface="+mn-lt"/>
              </a:rPr>
              <a:t>là</a:t>
            </a:r>
            <a:r>
              <a:rPr lang="en-US" altLang="en-US" sz="2800" b="1" i="1" dirty="0">
                <a:solidFill>
                  <a:srgbClr val="00B050"/>
                </a:solidFill>
                <a:latin typeface="+mn-lt"/>
              </a:rPr>
              <a:t> </a:t>
            </a:r>
            <a:r>
              <a:rPr lang="en-US" altLang="en-US" sz="2800" b="1" i="1" dirty="0" err="1">
                <a:solidFill>
                  <a:srgbClr val="00B050"/>
                </a:solidFill>
                <a:latin typeface="+mn-lt"/>
              </a:rPr>
              <a:t>chiến</a:t>
            </a:r>
            <a:r>
              <a:rPr lang="en-US" altLang="en-US" sz="2800" b="1" i="1" dirty="0">
                <a:solidFill>
                  <a:srgbClr val="00B050"/>
                </a:solidFill>
                <a:latin typeface="+mn-lt"/>
              </a:rPr>
              <a:t> </a:t>
            </a:r>
            <a:r>
              <a:rPr lang="en-US" altLang="en-US" sz="2800" b="1" i="1" dirty="0" err="1">
                <a:solidFill>
                  <a:srgbClr val="00B050"/>
                </a:solidFill>
                <a:latin typeface="+mn-lt"/>
              </a:rPr>
              <a:t>dịch</a:t>
            </a:r>
            <a:r>
              <a:rPr lang="en-US" altLang="en-US" sz="2800" b="1" i="1" dirty="0">
                <a:solidFill>
                  <a:srgbClr val="00B050"/>
                </a:solidFill>
                <a:latin typeface="+mn-lt"/>
              </a:rPr>
              <a:t> </a:t>
            </a:r>
            <a:r>
              <a:rPr lang="en-US" altLang="en-US" sz="2800" b="1" i="1" dirty="0" err="1">
                <a:solidFill>
                  <a:srgbClr val="00B050"/>
                </a:solidFill>
                <a:latin typeface="+mn-lt"/>
              </a:rPr>
              <a:t>phòng</a:t>
            </a:r>
            <a:r>
              <a:rPr lang="en-US" altLang="en-US" sz="2800" b="1" i="1" dirty="0">
                <a:solidFill>
                  <a:srgbClr val="00B050"/>
                </a:solidFill>
                <a:latin typeface="+mn-lt"/>
              </a:rPr>
              <a:t> </a:t>
            </a:r>
            <a:r>
              <a:rPr lang="en-US" altLang="en-US" sz="2800" b="1" i="1" dirty="0" err="1">
                <a:solidFill>
                  <a:srgbClr val="00B050"/>
                </a:solidFill>
                <a:latin typeface="+mn-lt"/>
              </a:rPr>
              <a:t>không</a:t>
            </a:r>
            <a:r>
              <a:rPr lang="en-US" altLang="en-US" sz="2800" b="1" i="1" dirty="0">
                <a:solidFill>
                  <a:srgbClr val="00B050"/>
                </a:solidFill>
                <a:latin typeface="+mn-lt"/>
              </a:rPr>
              <a:t> </a:t>
            </a:r>
            <a:r>
              <a:rPr lang="en-US" altLang="en-US" sz="2800" b="1" i="1" dirty="0" err="1">
                <a:solidFill>
                  <a:srgbClr val="00B050"/>
                </a:solidFill>
                <a:latin typeface="+mn-lt"/>
              </a:rPr>
              <a:t>oanh</a:t>
            </a:r>
            <a:r>
              <a:rPr lang="en-US" altLang="en-US" sz="2800" b="1" i="1" dirty="0">
                <a:solidFill>
                  <a:srgbClr val="00B050"/>
                </a:solidFill>
                <a:latin typeface="+mn-lt"/>
              </a:rPr>
              <a:t> </a:t>
            </a:r>
            <a:r>
              <a:rPr lang="en-US" altLang="en-US" sz="2800" b="1" i="1" dirty="0" err="1">
                <a:solidFill>
                  <a:srgbClr val="00B050"/>
                </a:solidFill>
                <a:latin typeface="+mn-lt"/>
              </a:rPr>
              <a:t>liệt</a:t>
            </a:r>
            <a:r>
              <a:rPr lang="en-US" altLang="en-US" sz="2800" b="1" i="1" dirty="0">
                <a:solidFill>
                  <a:srgbClr val="00B050"/>
                </a:solidFill>
                <a:latin typeface="+mn-lt"/>
              </a:rPr>
              <a:t> </a:t>
            </a:r>
            <a:r>
              <a:rPr lang="en-US" altLang="en-US" sz="2800" b="1" i="1" dirty="0" err="1">
                <a:solidFill>
                  <a:srgbClr val="00B050"/>
                </a:solidFill>
                <a:latin typeface="+mn-lt"/>
              </a:rPr>
              <a:t>nhất</a:t>
            </a:r>
            <a:r>
              <a:rPr lang="en-US" altLang="en-US" sz="2800" b="1" i="1" dirty="0">
                <a:solidFill>
                  <a:srgbClr val="00B050"/>
                </a:solidFill>
                <a:latin typeface="+mn-lt"/>
              </a:rPr>
              <a:t> </a:t>
            </a:r>
            <a:r>
              <a:rPr lang="en-US" altLang="en-US" sz="2800" b="1" i="1" dirty="0" err="1">
                <a:solidFill>
                  <a:srgbClr val="00B050"/>
                </a:solidFill>
                <a:latin typeface="+mn-lt"/>
              </a:rPr>
              <a:t>trong</a:t>
            </a:r>
            <a:r>
              <a:rPr lang="en-US" altLang="en-US" sz="2800" b="1" i="1" dirty="0">
                <a:solidFill>
                  <a:srgbClr val="00B050"/>
                </a:solidFill>
                <a:latin typeface="+mn-lt"/>
              </a:rPr>
              <a:t> </a:t>
            </a:r>
            <a:r>
              <a:rPr lang="en-US" altLang="en-US" sz="2800" b="1" i="1" dirty="0" err="1">
                <a:solidFill>
                  <a:srgbClr val="00B050"/>
                </a:solidFill>
                <a:latin typeface="+mn-lt"/>
              </a:rPr>
              <a:t>cuộc</a:t>
            </a:r>
            <a:r>
              <a:rPr lang="en-US" altLang="en-US" sz="2800" b="1" i="1" dirty="0">
                <a:solidFill>
                  <a:srgbClr val="00B050"/>
                </a:solidFill>
                <a:latin typeface="+mn-lt"/>
              </a:rPr>
              <a:t> </a:t>
            </a:r>
            <a:r>
              <a:rPr lang="en-US" altLang="en-US" sz="2800" b="1" i="1" dirty="0" err="1">
                <a:solidFill>
                  <a:srgbClr val="00B050"/>
                </a:solidFill>
                <a:latin typeface="+mn-lt"/>
              </a:rPr>
              <a:t>chiến</a:t>
            </a:r>
            <a:r>
              <a:rPr lang="en-US" altLang="en-US" sz="2800" b="1" i="1" dirty="0">
                <a:solidFill>
                  <a:srgbClr val="00B050"/>
                </a:solidFill>
                <a:latin typeface="+mn-lt"/>
              </a:rPr>
              <a:t> </a:t>
            </a:r>
            <a:r>
              <a:rPr lang="en-US" altLang="en-US" sz="2800" b="1" i="1" dirty="0" err="1">
                <a:solidFill>
                  <a:srgbClr val="00B050"/>
                </a:solidFill>
                <a:latin typeface="+mn-lt"/>
              </a:rPr>
              <a:t>đấu</a:t>
            </a:r>
            <a:r>
              <a:rPr lang="en-US" altLang="en-US" sz="2800" b="1" i="1" dirty="0">
                <a:solidFill>
                  <a:srgbClr val="00B050"/>
                </a:solidFill>
                <a:latin typeface="+mn-lt"/>
              </a:rPr>
              <a:t> </a:t>
            </a:r>
            <a:r>
              <a:rPr lang="en-US" altLang="en-US" sz="2800" b="1" i="1" dirty="0" err="1">
                <a:solidFill>
                  <a:srgbClr val="00B050"/>
                </a:solidFill>
                <a:latin typeface="+mn-lt"/>
              </a:rPr>
              <a:t>bảo</a:t>
            </a:r>
            <a:r>
              <a:rPr lang="en-US" altLang="en-US" sz="2800" b="1" i="1" dirty="0">
                <a:solidFill>
                  <a:srgbClr val="00B050"/>
                </a:solidFill>
                <a:latin typeface="+mn-lt"/>
              </a:rPr>
              <a:t> </a:t>
            </a:r>
            <a:r>
              <a:rPr lang="en-US" altLang="en-US" sz="2800" b="1" i="1" dirty="0" err="1">
                <a:solidFill>
                  <a:srgbClr val="00B050"/>
                </a:solidFill>
                <a:latin typeface="+mn-lt"/>
              </a:rPr>
              <a:t>vệ</a:t>
            </a:r>
            <a:r>
              <a:rPr lang="en-US" altLang="en-US" sz="2800" b="1" i="1" dirty="0">
                <a:solidFill>
                  <a:srgbClr val="00B050"/>
                </a:solidFill>
                <a:latin typeface="+mn-lt"/>
              </a:rPr>
              <a:t> </a:t>
            </a:r>
            <a:r>
              <a:rPr lang="en-US" altLang="en-US" sz="2800" b="1" i="1" dirty="0" err="1">
                <a:solidFill>
                  <a:srgbClr val="00B050"/>
                </a:solidFill>
                <a:latin typeface="+mn-lt"/>
              </a:rPr>
              <a:t>miền</a:t>
            </a:r>
            <a:r>
              <a:rPr lang="en-US" altLang="en-US" sz="2800" b="1" i="1" dirty="0">
                <a:solidFill>
                  <a:srgbClr val="00B050"/>
                </a:solidFill>
                <a:latin typeface="+mn-lt"/>
              </a:rPr>
              <a:t> </a:t>
            </a:r>
            <a:r>
              <a:rPr lang="en-US" altLang="en-US" sz="2800" b="1" i="1" dirty="0" err="1">
                <a:solidFill>
                  <a:srgbClr val="00B050"/>
                </a:solidFill>
                <a:latin typeface="+mn-lt"/>
              </a:rPr>
              <a:t>Bắc</a:t>
            </a:r>
            <a:r>
              <a:rPr lang="en-US" altLang="en-US" sz="2800" b="1" i="1" dirty="0">
                <a:solidFill>
                  <a:srgbClr val="00B050"/>
                </a:solidFill>
                <a:latin typeface="+mn-lt"/>
              </a:rPr>
              <a:t>. </a:t>
            </a:r>
            <a:r>
              <a:rPr lang="en-US" altLang="en-US" sz="2800" b="1" i="1" dirty="0" err="1">
                <a:solidFill>
                  <a:srgbClr val="00B050"/>
                </a:solidFill>
                <a:latin typeface="+mn-lt"/>
              </a:rPr>
              <a:t>Đây</a:t>
            </a:r>
            <a:r>
              <a:rPr lang="en-US" altLang="en-US" sz="2800" b="1" i="1" dirty="0">
                <a:solidFill>
                  <a:srgbClr val="00B050"/>
                </a:solidFill>
                <a:latin typeface="+mn-lt"/>
              </a:rPr>
              <a:t> </a:t>
            </a:r>
            <a:r>
              <a:rPr lang="en-US" altLang="en-US" sz="2800" b="1" i="1" dirty="0" err="1">
                <a:solidFill>
                  <a:srgbClr val="00B050"/>
                </a:solidFill>
                <a:latin typeface="+mn-lt"/>
              </a:rPr>
              <a:t>cũng</a:t>
            </a:r>
            <a:r>
              <a:rPr lang="en-US" altLang="en-US" sz="2800" b="1" i="1" dirty="0">
                <a:solidFill>
                  <a:srgbClr val="00B050"/>
                </a:solidFill>
                <a:latin typeface="+mn-lt"/>
              </a:rPr>
              <a:t> </a:t>
            </a:r>
            <a:r>
              <a:rPr lang="en-US" altLang="en-US" sz="2800" b="1" i="1" dirty="0" err="1">
                <a:solidFill>
                  <a:srgbClr val="00B050"/>
                </a:solidFill>
                <a:latin typeface="+mn-lt"/>
              </a:rPr>
              <a:t>là</a:t>
            </a:r>
            <a:r>
              <a:rPr lang="en-US" altLang="en-US" sz="2800" b="1" i="1" dirty="0">
                <a:solidFill>
                  <a:srgbClr val="00B050"/>
                </a:solidFill>
                <a:latin typeface="+mn-lt"/>
              </a:rPr>
              <a:t> </a:t>
            </a:r>
            <a:r>
              <a:rPr lang="en-US" altLang="en-US" sz="2800" b="1" i="1" dirty="0" err="1">
                <a:solidFill>
                  <a:srgbClr val="00B050"/>
                </a:solidFill>
                <a:latin typeface="+mn-lt"/>
              </a:rPr>
              <a:t>thất</a:t>
            </a:r>
            <a:r>
              <a:rPr lang="en-US" altLang="en-US" sz="2800" b="1" i="1" dirty="0">
                <a:solidFill>
                  <a:srgbClr val="00B050"/>
                </a:solidFill>
                <a:latin typeface="+mn-lt"/>
              </a:rPr>
              <a:t> </a:t>
            </a:r>
            <a:r>
              <a:rPr lang="en-US" altLang="en-US" sz="2800" b="1" i="1" dirty="0" err="1">
                <a:solidFill>
                  <a:srgbClr val="00B050"/>
                </a:solidFill>
                <a:latin typeface="+mn-lt"/>
              </a:rPr>
              <a:t>bại</a:t>
            </a:r>
            <a:r>
              <a:rPr lang="en-US" altLang="en-US" sz="2800" b="1" i="1" dirty="0">
                <a:solidFill>
                  <a:srgbClr val="00B050"/>
                </a:solidFill>
                <a:latin typeface="+mn-lt"/>
              </a:rPr>
              <a:t> </a:t>
            </a:r>
            <a:r>
              <a:rPr lang="en-US" altLang="en-US" sz="2800" b="1" i="1" dirty="0" err="1">
                <a:solidFill>
                  <a:srgbClr val="00B050"/>
                </a:solidFill>
                <a:latin typeface="+mn-lt"/>
              </a:rPr>
              <a:t>nặng</a:t>
            </a:r>
            <a:r>
              <a:rPr lang="en-US" altLang="en-US" sz="2800" b="1" i="1" dirty="0">
                <a:solidFill>
                  <a:srgbClr val="00B050"/>
                </a:solidFill>
                <a:latin typeface="+mn-lt"/>
              </a:rPr>
              <a:t> </a:t>
            </a:r>
            <a:r>
              <a:rPr lang="en-US" altLang="en-US" sz="2800" b="1" i="1" dirty="0" err="1">
                <a:solidFill>
                  <a:srgbClr val="00B050"/>
                </a:solidFill>
                <a:latin typeface="+mn-lt"/>
              </a:rPr>
              <a:t>nề</a:t>
            </a:r>
            <a:r>
              <a:rPr lang="en-US" altLang="en-US" sz="2800" b="1" i="1" dirty="0">
                <a:solidFill>
                  <a:srgbClr val="00B050"/>
                </a:solidFill>
                <a:latin typeface="+mn-lt"/>
              </a:rPr>
              <a:t> </a:t>
            </a:r>
            <a:r>
              <a:rPr lang="en-US" altLang="en-US" sz="2800" b="1" i="1" dirty="0" err="1">
                <a:solidFill>
                  <a:srgbClr val="00B050"/>
                </a:solidFill>
                <a:latin typeface="+mn-lt"/>
              </a:rPr>
              <a:t>nhất</a:t>
            </a:r>
            <a:r>
              <a:rPr lang="en-US" altLang="en-US" sz="2800" b="1" i="1" dirty="0">
                <a:solidFill>
                  <a:srgbClr val="00B050"/>
                </a:solidFill>
                <a:latin typeface="+mn-lt"/>
              </a:rPr>
              <a:t> </a:t>
            </a:r>
            <a:r>
              <a:rPr lang="en-US" altLang="en-US" sz="2800" b="1" i="1" dirty="0" err="1">
                <a:solidFill>
                  <a:srgbClr val="00B050"/>
                </a:solidFill>
                <a:latin typeface="+mn-lt"/>
              </a:rPr>
              <a:t>trong</a:t>
            </a:r>
            <a:r>
              <a:rPr lang="en-US" altLang="en-US" sz="2800" b="1" i="1" dirty="0">
                <a:solidFill>
                  <a:srgbClr val="00B050"/>
                </a:solidFill>
                <a:latin typeface="+mn-lt"/>
              </a:rPr>
              <a:t> </a:t>
            </a:r>
            <a:r>
              <a:rPr lang="en-US" altLang="en-US" sz="2800" b="1" i="1" dirty="0" err="1">
                <a:solidFill>
                  <a:srgbClr val="00B050"/>
                </a:solidFill>
                <a:latin typeface="+mn-lt"/>
              </a:rPr>
              <a:t>lịch</a:t>
            </a:r>
            <a:r>
              <a:rPr lang="en-US" altLang="en-US" sz="2800" b="1" i="1" dirty="0">
                <a:solidFill>
                  <a:srgbClr val="00B050"/>
                </a:solidFill>
                <a:latin typeface="+mn-lt"/>
              </a:rPr>
              <a:t> </a:t>
            </a:r>
            <a:r>
              <a:rPr lang="en-US" altLang="en-US" sz="2800" b="1" i="1" dirty="0" err="1">
                <a:solidFill>
                  <a:srgbClr val="00B050"/>
                </a:solidFill>
                <a:latin typeface="+mn-lt"/>
              </a:rPr>
              <a:t>sử</a:t>
            </a:r>
            <a:r>
              <a:rPr lang="en-US" altLang="en-US" sz="2800" b="1" i="1" dirty="0">
                <a:solidFill>
                  <a:srgbClr val="00B050"/>
                </a:solidFill>
                <a:latin typeface="+mn-lt"/>
              </a:rPr>
              <a:t> </a:t>
            </a:r>
            <a:r>
              <a:rPr lang="en-US" altLang="en-US" sz="2800" b="1" i="1" dirty="0" err="1">
                <a:solidFill>
                  <a:srgbClr val="00B050"/>
                </a:solidFill>
                <a:latin typeface="+mn-lt"/>
              </a:rPr>
              <a:t>không</a:t>
            </a:r>
            <a:r>
              <a:rPr lang="en-US" altLang="en-US" sz="2800" b="1" i="1" dirty="0">
                <a:solidFill>
                  <a:srgbClr val="00B050"/>
                </a:solidFill>
                <a:latin typeface="+mn-lt"/>
              </a:rPr>
              <a:t> </a:t>
            </a:r>
            <a:r>
              <a:rPr lang="en-US" altLang="en-US" sz="2800" b="1" i="1" dirty="0" err="1">
                <a:solidFill>
                  <a:srgbClr val="00B050"/>
                </a:solidFill>
                <a:latin typeface="+mn-lt"/>
              </a:rPr>
              <a:t>quân</a:t>
            </a:r>
            <a:r>
              <a:rPr lang="en-US" altLang="en-US" sz="2800" b="1" i="1" dirty="0">
                <a:solidFill>
                  <a:srgbClr val="00B050"/>
                </a:solidFill>
                <a:latin typeface="+mn-lt"/>
              </a:rPr>
              <a:t> </a:t>
            </a:r>
            <a:r>
              <a:rPr lang="en-US" altLang="en-US" sz="2800" b="1" i="1" dirty="0" err="1">
                <a:solidFill>
                  <a:srgbClr val="00B050"/>
                </a:solidFill>
                <a:latin typeface="+mn-lt"/>
              </a:rPr>
              <a:t>Mĩ</a:t>
            </a:r>
            <a:r>
              <a:rPr lang="en-US" altLang="en-US" sz="2800" b="1" i="1" dirty="0">
                <a:solidFill>
                  <a:srgbClr val="00B050"/>
                </a:solidFill>
                <a:latin typeface="+mn-lt"/>
              </a:rPr>
              <a:t>. Do </a:t>
            </a:r>
            <a:r>
              <a:rPr lang="en-US" altLang="en-US" sz="2800" b="1" i="1" dirty="0" err="1">
                <a:solidFill>
                  <a:srgbClr val="00B050"/>
                </a:solidFill>
                <a:latin typeface="+mn-lt"/>
              </a:rPr>
              <a:t>tầm</a:t>
            </a:r>
            <a:r>
              <a:rPr lang="en-US" altLang="en-US" sz="2800" b="1" i="1" dirty="0">
                <a:solidFill>
                  <a:srgbClr val="00B050"/>
                </a:solidFill>
                <a:latin typeface="+mn-lt"/>
              </a:rPr>
              <a:t> </a:t>
            </a:r>
            <a:r>
              <a:rPr lang="en-US" altLang="en-US" sz="2800" b="1" i="1" dirty="0" err="1">
                <a:solidFill>
                  <a:srgbClr val="00B050"/>
                </a:solidFill>
                <a:latin typeface="+mn-lt"/>
              </a:rPr>
              <a:t>vóc</a:t>
            </a:r>
            <a:r>
              <a:rPr lang="en-US" altLang="en-US" sz="2800" b="1" i="1" dirty="0">
                <a:solidFill>
                  <a:srgbClr val="00B050"/>
                </a:solidFill>
                <a:latin typeface="+mn-lt"/>
              </a:rPr>
              <a:t> </a:t>
            </a:r>
            <a:r>
              <a:rPr lang="en-US" altLang="en-US" sz="2800" b="1" i="1" dirty="0" err="1">
                <a:solidFill>
                  <a:srgbClr val="00B050"/>
                </a:solidFill>
                <a:latin typeface="+mn-lt"/>
              </a:rPr>
              <a:t>vĩ</a:t>
            </a:r>
            <a:r>
              <a:rPr lang="en-US" altLang="en-US" sz="2800" b="1" i="1" dirty="0">
                <a:solidFill>
                  <a:srgbClr val="00B050"/>
                </a:solidFill>
                <a:latin typeface="+mn-lt"/>
              </a:rPr>
              <a:t> </a:t>
            </a:r>
            <a:r>
              <a:rPr lang="en-US" altLang="en-US" sz="2800" b="1" i="1" dirty="0" err="1">
                <a:solidFill>
                  <a:srgbClr val="00B050"/>
                </a:solidFill>
                <a:latin typeface="+mn-lt"/>
              </a:rPr>
              <a:t>đại</a:t>
            </a:r>
            <a:r>
              <a:rPr lang="en-US" altLang="en-US" sz="2800" b="1" i="1" dirty="0">
                <a:solidFill>
                  <a:srgbClr val="00B050"/>
                </a:solidFill>
                <a:latin typeface="+mn-lt"/>
              </a:rPr>
              <a:t> </a:t>
            </a:r>
            <a:r>
              <a:rPr lang="en-US" altLang="en-US" sz="2800" b="1" i="1" dirty="0" err="1">
                <a:solidFill>
                  <a:srgbClr val="00B050"/>
                </a:solidFill>
                <a:latin typeface="+mn-lt"/>
              </a:rPr>
              <a:t>của</a:t>
            </a:r>
            <a:r>
              <a:rPr lang="en-US" altLang="en-US" sz="2800" b="1" i="1" dirty="0">
                <a:solidFill>
                  <a:srgbClr val="00B050"/>
                </a:solidFill>
                <a:latin typeface="+mn-lt"/>
              </a:rPr>
              <a:t> </a:t>
            </a:r>
            <a:r>
              <a:rPr lang="en-US" altLang="en-US" sz="2800" b="1" i="1" dirty="0" err="1">
                <a:solidFill>
                  <a:srgbClr val="00B050"/>
                </a:solidFill>
                <a:latin typeface="+mn-lt"/>
              </a:rPr>
              <a:t>chiến</a:t>
            </a:r>
            <a:r>
              <a:rPr lang="en-US" altLang="en-US" sz="2800" b="1" i="1" dirty="0">
                <a:solidFill>
                  <a:srgbClr val="00B050"/>
                </a:solidFill>
                <a:latin typeface="+mn-lt"/>
              </a:rPr>
              <a:t> </a:t>
            </a:r>
            <a:r>
              <a:rPr lang="en-US" altLang="en-US" sz="2800" b="1" i="1" dirty="0" err="1">
                <a:solidFill>
                  <a:srgbClr val="00B050"/>
                </a:solidFill>
                <a:latin typeface="+mn-lt"/>
              </a:rPr>
              <a:t>thắng</a:t>
            </a:r>
            <a:r>
              <a:rPr lang="en-US" altLang="en-US" sz="2800" b="1" i="1" dirty="0">
                <a:solidFill>
                  <a:srgbClr val="00B050"/>
                </a:solidFill>
                <a:latin typeface="+mn-lt"/>
              </a:rPr>
              <a:t> </a:t>
            </a:r>
            <a:r>
              <a:rPr lang="en-US" altLang="en-US" sz="2800" b="1" i="1" dirty="0" err="1">
                <a:solidFill>
                  <a:srgbClr val="00B050"/>
                </a:solidFill>
                <a:latin typeface="+mn-lt"/>
              </a:rPr>
              <a:t>oanh</a:t>
            </a:r>
            <a:r>
              <a:rPr lang="en-US" altLang="en-US" sz="2800" b="1" i="1" dirty="0">
                <a:solidFill>
                  <a:srgbClr val="00B050"/>
                </a:solidFill>
                <a:latin typeface="+mn-lt"/>
              </a:rPr>
              <a:t> </a:t>
            </a:r>
            <a:r>
              <a:rPr lang="en-US" altLang="en-US" sz="2800" b="1" i="1" dirty="0" err="1">
                <a:solidFill>
                  <a:srgbClr val="00B050"/>
                </a:solidFill>
                <a:latin typeface="+mn-lt"/>
              </a:rPr>
              <a:t>liệt</a:t>
            </a:r>
            <a:r>
              <a:rPr lang="en-US" altLang="en-US" sz="2800" b="1" i="1" dirty="0">
                <a:solidFill>
                  <a:srgbClr val="00B050"/>
                </a:solidFill>
                <a:latin typeface="+mn-lt"/>
              </a:rPr>
              <a:t> </a:t>
            </a:r>
            <a:r>
              <a:rPr lang="en-US" altLang="en-US" sz="2800" b="1" i="1" dirty="0" err="1">
                <a:solidFill>
                  <a:srgbClr val="00B050"/>
                </a:solidFill>
                <a:latin typeface="+mn-lt"/>
              </a:rPr>
              <a:t>này</a:t>
            </a:r>
            <a:r>
              <a:rPr lang="en-US" altLang="en-US" sz="2800" b="1" i="1" dirty="0">
                <a:solidFill>
                  <a:srgbClr val="00B050"/>
                </a:solidFill>
                <a:latin typeface="+mn-lt"/>
              </a:rPr>
              <a:t> </a:t>
            </a:r>
            <a:r>
              <a:rPr lang="en-US" altLang="en-US" sz="2800" b="1" i="1" dirty="0" err="1">
                <a:solidFill>
                  <a:srgbClr val="00B050"/>
                </a:solidFill>
                <a:latin typeface="+mn-lt"/>
              </a:rPr>
              <a:t>mà</a:t>
            </a:r>
            <a:r>
              <a:rPr lang="en-US" altLang="en-US" sz="2800" b="1" i="1" dirty="0">
                <a:solidFill>
                  <a:srgbClr val="00B050"/>
                </a:solidFill>
                <a:latin typeface="+mn-lt"/>
              </a:rPr>
              <a:t> </a:t>
            </a:r>
            <a:r>
              <a:rPr lang="en-US" altLang="en-US" sz="2800" b="1" i="1" dirty="0" err="1">
                <a:solidFill>
                  <a:srgbClr val="00B050"/>
                </a:solidFill>
                <a:latin typeface="+mn-lt"/>
              </a:rPr>
              <a:t>quân</a:t>
            </a:r>
            <a:r>
              <a:rPr lang="en-US" altLang="en-US" sz="2800" b="1" i="1" dirty="0">
                <a:solidFill>
                  <a:srgbClr val="00B050"/>
                </a:solidFill>
                <a:latin typeface="+mn-lt"/>
              </a:rPr>
              <a:t> </a:t>
            </a:r>
            <a:r>
              <a:rPr lang="en-US" altLang="en-US" sz="2800" b="1" i="1" dirty="0" err="1">
                <a:solidFill>
                  <a:srgbClr val="00B050"/>
                </a:solidFill>
                <a:latin typeface="+mn-lt"/>
              </a:rPr>
              <a:t>dân</a:t>
            </a:r>
            <a:r>
              <a:rPr lang="en-US" altLang="en-US" sz="2800" b="1" i="1" dirty="0">
                <a:solidFill>
                  <a:srgbClr val="00B050"/>
                </a:solidFill>
                <a:latin typeface="+mn-lt"/>
              </a:rPr>
              <a:t> ta </a:t>
            </a:r>
            <a:r>
              <a:rPr lang="en-US" altLang="en-US" sz="2800" b="1" i="1" dirty="0" err="1">
                <a:solidFill>
                  <a:srgbClr val="00B050"/>
                </a:solidFill>
                <a:latin typeface="+mn-lt"/>
              </a:rPr>
              <a:t>và</a:t>
            </a:r>
            <a:r>
              <a:rPr lang="en-US" altLang="en-US" sz="2800" b="1" i="1" dirty="0">
                <a:solidFill>
                  <a:srgbClr val="00B050"/>
                </a:solidFill>
                <a:latin typeface="+mn-lt"/>
              </a:rPr>
              <a:t> </a:t>
            </a:r>
            <a:r>
              <a:rPr lang="en-US" altLang="en-US" sz="2800" b="1" i="1" dirty="0" err="1">
                <a:solidFill>
                  <a:srgbClr val="00B050"/>
                </a:solidFill>
                <a:latin typeface="+mn-lt"/>
              </a:rPr>
              <a:t>dư</a:t>
            </a:r>
            <a:r>
              <a:rPr lang="en-US" altLang="en-US" sz="2800" b="1" i="1" dirty="0">
                <a:solidFill>
                  <a:srgbClr val="00B050"/>
                </a:solidFill>
                <a:latin typeface="+mn-lt"/>
              </a:rPr>
              <a:t> </a:t>
            </a:r>
            <a:r>
              <a:rPr lang="en-US" altLang="en-US" sz="2800" b="1" i="1" dirty="0" err="1">
                <a:solidFill>
                  <a:srgbClr val="00B050"/>
                </a:solidFill>
                <a:latin typeface="+mn-lt"/>
              </a:rPr>
              <a:t>luận</a:t>
            </a:r>
            <a:r>
              <a:rPr lang="en-US" altLang="en-US" sz="2800" b="1" i="1" dirty="0">
                <a:solidFill>
                  <a:srgbClr val="00B050"/>
                </a:solidFill>
                <a:latin typeface="+mn-lt"/>
              </a:rPr>
              <a:t> </a:t>
            </a:r>
            <a:r>
              <a:rPr lang="en-US" altLang="en-US" sz="2800" b="1" i="1" dirty="0" err="1">
                <a:solidFill>
                  <a:srgbClr val="00B050"/>
                </a:solidFill>
                <a:latin typeface="+mn-lt"/>
              </a:rPr>
              <a:t>thế</a:t>
            </a:r>
            <a:r>
              <a:rPr lang="en-US" altLang="en-US" sz="2800" b="1" i="1" dirty="0">
                <a:solidFill>
                  <a:srgbClr val="00B050"/>
                </a:solidFill>
                <a:latin typeface="+mn-lt"/>
              </a:rPr>
              <a:t> </a:t>
            </a:r>
            <a:r>
              <a:rPr lang="en-US" altLang="en-US" sz="2800" b="1" i="1" dirty="0" err="1">
                <a:solidFill>
                  <a:srgbClr val="00B050"/>
                </a:solidFill>
                <a:latin typeface="+mn-lt"/>
              </a:rPr>
              <a:t>giới</a:t>
            </a:r>
            <a:r>
              <a:rPr lang="en-US" altLang="en-US" sz="2800" b="1" i="1" dirty="0">
                <a:solidFill>
                  <a:srgbClr val="00B050"/>
                </a:solidFill>
                <a:latin typeface="+mn-lt"/>
              </a:rPr>
              <a:t> </a:t>
            </a:r>
            <a:r>
              <a:rPr lang="en-US" altLang="en-US" sz="2800" b="1" i="1" dirty="0" err="1">
                <a:solidFill>
                  <a:srgbClr val="00B050"/>
                </a:solidFill>
                <a:latin typeface="+mn-lt"/>
              </a:rPr>
              <a:t>gọi</a:t>
            </a:r>
            <a:r>
              <a:rPr lang="en-US" altLang="en-US" sz="2800" b="1" i="1" dirty="0">
                <a:solidFill>
                  <a:srgbClr val="00B050"/>
                </a:solidFill>
                <a:latin typeface="+mn-lt"/>
              </a:rPr>
              <a:t> </a:t>
            </a:r>
            <a:r>
              <a:rPr lang="en-US" altLang="en-US" sz="2800" b="1" i="1" dirty="0" err="1">
                <a:solidFill>
                  <a:srgbClr val="00B050"/>
                </a:solidFill>
                <a:latin typeface="+mn-lt"/>
              </a:rPr>
              <a:t>đây</a:t>
            </a:r>
            <a:r>
              <a:rPr lang="en-US" altLang="en-US" sz="2800" b="1" i="1" dirty="0">
                <a:solidFill>
                  <a:srgbClr val="00B050"/>
                </a:solidFill>
                <a:latin typeface="+mn-lt"/>
              </a:rPr>
              <a:t> </a:t>
            </a:r>
            <a:r>
              <a:rPr lang="en-US" altLang="en-US" sz="2800" b="1" i="1" dirty="0" err="1">
                <a:solidFill>
                  <a:srgbClr val="00B050"/>
                </a:solidFill>
                <a:latin typeface="+mn-lt"/>
              </a:rPr>
              <a:t>là</a:t>
            </a:r>
            <a:r>
              <a:rPr lang="en-US" altLang="en-US" sz="2800" b="1" i="1" dirty="0">
                <a:solidFill>
                  <a:srgbClr val="00B050"/>
                </a:solidFill>
                <a:latin typeface="+mn-lt"/>
              </a:rPr>
              <a:t> </a:t>
            </a:r>
            <a:r>
              <a:rPr lang="en-US" altLang="en-US" sz="2800" b="1" i="1" dirty="0" err="1">
                <a:solidFill>
                  <a:srgbClr val="00B050"/>
                </a:solidFill>
                <a:latin typeface="+mn-lt"/>
              </a:rPr>
              <a:t>trận</a:t>
            </a:r>
            <a:r>
              <a:rPr lang="en-US" altLang="en-US" sz="2800" b="1" i="1" dirty="0">
                <a:solidFill>
                  <a:srgbClr val="00B050"/>
                </a:solidFill>
                <a:latin typeface="+mn-lt"/>
              </a:rPr>
              <a:t>  </a:t>
            </a:r>
            <a:r>
              <a:rPr lang="en-US" altLang="en-US" sz="2800" b="1" i="1" dirty="0">
                <a:solidFill>
                  <a:srgbClr val="FF0000"/>
                </a:solidFill>
                <a:latin typeface="+mn-lt"/>
              </a:rPr>
              <a:t>“ </a:t>
            </a:r>
            <a:r>
              <a:rPr lang="en-US" altLang="en-US" sz="2800" b="1" i="1" dirty="0" err="1">
                <a:solidFill>
                  <a:srgbClr val="FF0000"/>
                </a:solidFill>
                <a:latin typeface="+mn-lt"/>
              </a:rPr>
              <a:t>Điện</a:t>
            </a:r>
            <a:r>
              <a:rPr lang="en-US" altLang="en-US" sz="2800" b="1" i="1" dirty="0">
                <a:solidFill>
                  <a:srgbClr val="FF0000"/>
                </a:solidFill>
                <a:latin typeface="+mn-lt"/>
              </a:rPr>
              <a:t> </a:t>
            </a:r>
            <a:r>
              <a:rPr lang="en-US" altLang="en-US" sz="2800" b="1" i="1" dirty="0" err="1">
                <a:solidFill>
                  <a:srgbClr val="FF0000"/>
                </a:solidFill>
                <a:latin typeface="+mn-lt"/>
              </a:rPr>
              <a:t>Biên</a:t>
            </a:r>
            <a:r>
              <a:rPr lang="en-US" altLang="en-US" sz="2800" b="1" i="1" dirty="0">
                <a:solidFill>
                  <a:srgbClr val="FF0000"/>
                </a:solidFill>
                <a:latin typeface="+mn-lt"/>
              </a:rPr>
              <a:t> </a:t>
            </a:r>
            <a:r>
              <a:rPr lang="en-US" altLang="en-US" sz="2800" b="1" i="1" dirty="0" err="1">
                <a:solidFill>
                  <a:srgbClr val="FF0000"/>
                </a:solidFill>
                <a:latin typeface="+mn-lt"/>
              </a:rPr>
              <a:t>Phủ</a:t>
            </a:r>
            <a:r>
              <a:rPr lang="en-US" altLang="en-US" sz="2800" b="1" i="1" dirty="0">
                <a:solidFill>
                  <a:srgbClr val="FF0000"/>
                </a:solidFill>
                <a:latin typeface="+mn-lt"/>
              </a:rPr>
              <a:t> </a:t>
            </a:r>
            <a:r>
              <a:rPr lang="en-US" altLang="en-US" sz="2800" b="1" i="1" dirty="0" err="1">
                <a:solidFill>
                  <a:srgbClr val="FF0000"/>
                </a:solidFill>
                <a:latin typeface="+mn-lt"/>
              </a:rPr>
              <a:t>trên</a:t>
            </a:r>
            <a:r>
              <a:rPr lang="en-US" altLang="en-US" sz="2800" b="1" i="1" dirty="0">
                <a:solidFill>
                  <a:srgbClr val="FF0000"/>
                </a:solidFill>
                <a:latin typeface="+mn-lt"/>
              </a:rPr>
              <a:t> </a:t>
            </a:r>
            <a:r>
              <a:rPr lang="en-US" altLang="en-US" sz="2800" b="1" i="1" dirty="0" err="1">
                <a:solidFill>
                  <a:srgbClr val="FF0000"/>
                </a:solidFill>
                <a:latin typeface="+mn-lt"/>
              </a:rPr>
              <a:t>không</a:t>
            </a:r>
            <a:r>
              <a:rPr lang="en-US" altLang="en-US" sz="2800" b="1" i="1" dirty="0">
                <a:solidFill>
                  <a:srgbClr val="FF0000"/>
                </a:solidFill>
                <a:latin typeface="+mn-lt"/>
              </a:rPr>
              <a:t>”</a:t>
            </a:r>
          </a:p>
          <a:p>
            <a:pPr algn="just" eaLnBrk="1" hangingPunct="1">
              <a:spcBef>
                <a:spcPct val="0"/>
              </a:spcBef>
              <a:buFontTx/>
              <a:buNone/>
            </a:pPr>
            <a:endParaRPr lang="en-US" altLang="en-US" sz="2800" b="1" i="1" dirty="0">
              <a:solidFill>
                <a:srgbClr val="00B050"/>
              </a:solidFill>
              <a:latin typeface="+mn-lt"/>
            </a:endParaRPr>
          </a:p>
          <a:p>
            <a:pPr algn="just" eaLnBrk="1" hangingPunct="1">
              <a:spcBef>
                <a:spcPct val="50000"/>
              </a:spcBef>
              <a:buFontTx/>
              <a:buNone/>
            </a:pPr>
            <a:endParaRPr lang="en-US" altLang="en-US" sz="2800" b="1" dirty="0">
              <a:solidFill>
                <a:srgbClr val="00B050"/>
              </a:solidFill>
              <a:latin typeface="+mn-lt"/>
            </a:endParaRPr>
          </a:p>
        </p:txBody>
      </p:sp>
      <p:sp>
        <p:nvSpPr>
          <p:cNvPr id="9" name="Text Box 12"/>
          <p:cNvSpPr txBox="1">
            <a:spLocks noChangeArrowheads="1"/>
          </p:cNvSpPr>
          <p:nvPr/>
        </p:nvSpPr>
        <p:spPr bwMode="auto">
          <a:xfrm>
            <a:off x="60325" y="228600"/>
            <a:ext cx="9061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800" b="1" dirty="0" smtClean="0">
                <a:solidFill>
                  <a:srgbClr val="FF0000"/>
                </a:solidFill>
                <a:latin typeface="+mn-lt"/>
              </a:rPr>
              <a:t>3. Ý </a:t>
            </a:r>
            <a:r>
              <a:rPr lang="en-US" altLang="en-US" sz="2800" b="1" dirty="0" err="1" smtClean="0">
                <a:solidFill>
                  <a:srgbClr val="FF0000"/>
                </a:solidFill>
                <a:latin typeface="+mn-lt"/>
              </a:rPr>
              <a:t>nghĩa</a:t>
            </a:r>
            <a:r>
              <a:rPr lang="en-US" altLang="en-US" sz="2800" b="1" dirty="0" smtClean="0">
                <a:solidFill>
                  <a:srgbClr val="FF0000"/>
                </a:solidFill>
                <a:latin typeface="+mn-lt"/>
              </a:rPr>
              <a:t> </a:t>
            </a:r>
            <a:r>
              <a:rPr lang="en-US" altLang="en-US" sz="2800" b="1" dirty="0" err="1" smtClean="0">
                <a:solidFill>
                  <a:srgbClr val="FF0000"/>
                </a:solidFill>
                <a:latin typeface="+mn-lt"/>
              </a:rPr>
              <a:t>của</a:t>
            </a:r>
            <a:r>
              <a:rPr lang="en-US" altLang="en-US" sz="2800" b="1" dirty="0" smtClean="0">
                <a:solidFill>
                  <a:srgbClr val="FF0000"/>
                </a:solidFill>
                <a:latin typeface="+mn-lt"/>
              </a:rPr>
              <a:t> </a:t>
            </a:r>
            <a:r>
              <a:rPr lang="en-US" altLang="en-US" sz="2800" b="1" dirty="0" err="1" smtClean="0">
                <a:solidFill>
                  <a:srgbClr val="FF0000"/>
                </a:solidFill>
                <a:latin typeface="+mn-lt"/>
              </a:rPr>
              <a:t>cuộc</a:t>
            </a:r>
            <a:r>
              <a:rPr lang="en-US" altLang="en-US" sz="2800" b="1" dirty="0" smtClean="0">
                <a:solidFill>
                  <a:srgbClr val="FF0000"/>
                </a:solidFill>
                <a:latin typeface="+mn-lt"/>
              </a:rPr>
              <a:t> </a:t>
            </a:r>
            <a:r>
              <a:rPr lang="en-US" altLang="en-US" sz="2800" b="1" dirty="0" err="1" smtClean="0">
                <a:solidFill>
                  <a:srgbClr val="FF0000"/>
                </a:solidFill>
                <a:latin typeface="+mn-lt"/>
              </a:rPr>
              <a:t>chiến</a:t>
            </a:r>
            <a:r>
              <a:rPr lang="en-US" altLang="en-US" sz="2800" b="1" dirty="0" smtClean="0">
                <a:solidFill>
                  <a:srgbClr val="FF0000"/>
                </a:solidFill>
                <a:latin typeface="+mn-lt"/>
              </a:rPr>
              <a:t>:</a:t>
            </a:r>
            <a:endParaRPr lang="en-US" altLang="en-US" sz="28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63854"/>
                                        </p:tgtEl>
                                        <p:attrNameLst>
                                          <p:attrName>style.visibility</p:attrName>
                                        </p:attrNameLst>
                                      </p:cBhvr>
                                      <p:to>
                                        <p:strVal val="visible"/>
                                      </p:to>
                                    </p:set>
                                    <p:animEffect transition="in" filter="fade">
                                      <p:cBhvr>
                                        <p:cTn id="14" dur="2000"/>
                                        <p:tgtEl>
                                          <p:spTgt spid="163854"/>
                                        </p:tgtEl>
                                      </p:cBhvr>
                                    </p:animEffect>
                                    <p:anim calcmode="lin" valueType="num">
                                      <p:cBhvr>
                                        <p:cTn id="15" dur="2000" fill="hold"/>
                                        <p:tgtEl>
                                          <p:spTgt spid="163854"/>
                                        </p:tgtEl>
                                        <p:attrNameLst>
                                          <p:attrName>ppt_w</p:attrName>
                                        </p:attrNameLst>
                                      </p:cBhvr>
                                      <p:tavLst>
                                        <p:tav tm="0" fmla="#ppt_w*sin(2.5*pi*$)">
                                          <p:val>
                                            <p:fltVal val="0"/>
                                          </p:val>
                                        </p:tav>
                                        <p:tav tm="100000">
                                          <p:val>
                                            <p:fltVal val="1"/>
                                          </p:val>
                                        </p:tav>
                                      </p:tavLst>
                                    </p:anim>
                                    <p:anim calcmode="lin" valueType="num">
                                      <p:cBhvr>
                                        <p:cTn id="16" dur="2000" fill="hold"/>
                                        <p:tgtEl>
                                          <p:spTgt spid="163854"/>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4"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457200" y="304800"/>
            <a:ext cx="8229600" cy="2209800"/>
          </a:xfrm>
          <a:noFill/>
        </p:spPr>
        <p:txBody>
          <a:bodyPr/>
          <a:lstStyle/>
          <a:p>
            <a:pPr marL="0" indent="0" algn="just" eaLnBrk="1" hangingPunct="1">
              <a:lnSpc>
                <a:spcPct val="90000"/>
              </a:lnSpc>
              <a:buFontTx/>
              <a:buNone/>
            </a:pPr>
            <a:r>
              <a:rPr lang="en-US" altLang="en-US" sz="2800" dirty="0" smtClean="0"/>
              <a:t>    </a:t>
            </a:r>
            <a:r>
              <a:rPr lang="en-US" altLang="en-US" sz="2800" b="1" dirty="0" smtClean="0">
                <a:solidFill>
                  <a:schemeClr val="accent2"/>
                </a:solidFill>
              </a:rPr>
              <a:t>+ </a:t>
            </a:r>
            <a:r>
              <a:rPr lang="en-US" altLang="en-US" sz="2800" b="1" dirty="0" err="1" smtClean="0">
                <a:solidFill>
                  <a:schemeClr val="accent2"/>
                </a:solidFill>
              </a:rPr>
              <a:t>Chiến</a:t>
            </a:r>
            <a:r>
              <a:rPr lang="en-US" altLang="en-US" sz="2800" b="1" dirty="0" smtClean="0">
                <a:solidFill>
                  <a:schemeClr val="accent2"/>
                </a:solidFill>
              </a:rPr>
              <a:t> </a:t>
            </a:r>
            <a:r>
              <a:rPr lang="en-US" altLang="en-US" sz="2800" b="1" dirty="0" err="1" smtClean="0">
                <a:solidFill>
                  <a:schemeClr val="accent2"/>
                </a:solidFill>
              </a:rPr>
              <a:t>thắng</a:t>
            </a:r>
            <a:r>
              <a:rPr lang="en-US" altLang="en-US" sz="2800" b="1" dirty="0" smtClean="0">
                <a:solidFill>
                  <a:schemeClr val="accent2"/>
                </a:solidFill>
              </a:rPr>
              <a:t> </a:t>
            </a:r>
            <a:r>
              <a:rPr lang="en-US" altLang="en-US" sz="2800" b="1" dirty="0" err="1" smtClean="0">
                <a:solidFill>
                  <a:schemeClr val="accent2"/>
                </a:solidFill>
              </a:rPr>
              <a:t>Điện</a:t>
            </a:r>
            <a:r>
              <a:rPr lang="en-US" altLang="en-US" sz="2800" b="1" dirty="0" smtClean="0">
                <a:solidFill>
                  <a:schemeClr val="accent2"/>
                </a:solidFill>
              </a:rPr>
              <a:t> </a:t>
            </a:r>
            <a:r>
              <a:rPr lang="en-US" altLang="en-US" sz="2800" b="1" dirty="0" err="1" smtClean="0">
                <a:solidFill>
                  <a:schemeClr val="accent2"/>
                </a:solidFill>
              </a:rPr>
              <a:t>Biên</a:t>
            </a:r>
            <a:r>
              <a:rPr lang="en-US" altLang="en-US" sz="2800" b="1" dirty="0" smtClean="0">
                <a:solidFill>
                  <a:schemeClr val="accent2"/>
                </a:solidFill>
              </a:rPr>
              <a:t> </a:t>
            </a:r>
            <a:r>
              <a:rPr lang="en-US" altLang="en-US" sz="2800" b="1" dirty="0" err="1" smtClean="0">
                <a:solidFill>
                  <a:schemeClr val="accent2"/>
                </a:solidFill>
              </a:rPr>
              <a:t>Phủ</a:t>
            </a:r>
            <a:r>
              <a:rPr lang="en-US" altLang="en-US" sz="2800" b="1" dirty="0" smtClean="0">
                <a:solidFill>
                  <a:schemeClr val="accent2"/>
                </a:solidFill>
              </a:rPr>
              <a:t> 1954 </a:t>
            </a:r>
            <a:r>
              <a:rPr lang="en-US" altLang="en-US" sz="2800" b="1" dirty="0" err="1" smtClean="0">
                <a:solidFill>
                  <a:schemeClr val="accent2"/>
                </a:solidFill>
              </a:rPr>
              <a:t>đã</a:t>
            </a:r>
            <a:r>
              <a:rPr lang="en-US" altLang="en-US" sz="2800" b="1" dirty="0" smtClean="0">
                <a:solidFill>
                  <a:schemeClr val="accent2"/>
                </a:solidFill>
              </a:rPr>
              <a:t> </a:t>
            </a:r>
            <a:r>
              <a:rPr lang="en-US" altLang="en-US" sz="2800" b="1" dirty="0" err="1" smtClean="0">
                <a:solidFill>
                  <a:schemeClr val="accent2"/>
                </a:solidFill>
              </a:rPr>
              <a:t>góp</a:t>
            </a:r>
            <a:r>
              <a:rPr lang="en-US" altLang="en-US" sz="2800" b="1" dirty="0" smtClean="0">
                <a:solidFill>
                  <a:schemeClr val="accent2"/>
                </a:solidFill>
              </a:rPr>
              <a:t> </a:t>
            </a:r>
            <a:r>
              <a:rPr lang="en-US" altLang="en-US" sz="2800" b="1" dirty="0" err="1" smtClean="0">
                <a:solidFill>
                  <a:schemeClr val="accent2"/>
                </a:solidFill>
              </a:rPr>
              <a:t>phần</a:t>
            </a:r>
            <a:r>
              <a:rPr lang="en-US" altLang="en-US" sz="2800" b="1" dirty="0" smtClean="0">
                <a:solidFill>
                  <a:schemeClr val="accent2"/>
                </a:solidFill>
              </a:rPr>
              <a:t> </a:t>
            </a:r>
            <a:r>
              <a:rPr lang="en-US" altLang="en-US" sz="2800" b="1" dirty="0" err="1" smtClean="0">
                <a:solidFill>
                  <a:schemeClr val="accent2"/>
                </a:solidFill>
              </a:rPr>
              <a:t>quyết</a:t>
            </a:r>
            <a:r>
              <a:rPr lang="en-US" altLang="en-US" sz="2800" b="1" dirty="0" smtClean="0">
                <a:solidFill>
                  <a:schemeClr val="accent2"/>
                </a:solidFill>
              </a:rPr>
              <a:t> </a:t>
            </a:r>
            <a:r>
              <a:rPr lang="en-US" altLang="en-US" sz="2800" b="1" dirty="0" err="1" smtClean="0">
                <a:solidFill>
                  <a:schemeClr val="accent2"/>
                </a:solidFill>
              </a:rPr>
              <a:t>định</a:t>
            </a:r>
            <a:r>
              <a:rPr lang="en-US" altLang="en-US" sz="2800" b="1" dirty="0" smtClean="0">
                <a:solidFill>
                  <a:schemeClr val="accent2"/>
                </a:solidFill>
              </a:rPr>
              <a:t> </a:t>
            </a:r>
            <a:r>
              <a:rPr lang="en-US" altLang="en-US" sz="2800" b="1" dirty="0" err="1" smtClean="0">
                <a:solidFill>
                  <a:schemeClr val="accent2"/>
                </a:solidFill>
              </a:rPr>
              <a:t>trong</a:t>
            </a:r>
            <a:r>
              <a:rPr lang="en-US" altLang="en-US" sz="2800" b="1" dirty="0" smtClean="0">
                <a:solidFill>
                  <a:schemeClr val="accent2"/>
                </a:solidFill>
              </a:rPr>
              <a:t> </a:t>
            </a:r>
            <a:r>
              <a:rPr lang="en-US" altLang="en-US" sz="2800" b="1" dirty="0" err="1" smtClean="0">
                <a:solidFill>
                  <a:schemeClr val="accent2"/>
                </a:solidFill>
              </a:rPr>
              <a:t>việc</a:t>
            </a:r>
            <a:r>
              <a:rPr lang="en-US" altLang="en-US" sz="2800" b="1" dirty="0" smtClean="0">
                <a:solidFill>
                  <a:schemeClr val="accent2"/>
                </a:solidFill>
              </a:rPr>
              <a:t> </a:t>
            </a:r>
            <a:r>
              <a:rPr lang="en-US" altLang="en-US" sz="2800" b="1" dirty="0" err="1" smtClean="0">
                <a:solidFill>
                  <a:schemeClr val="accent2"/>
                </a:solidFill>
              </a:rPr>
              <a:t>kết</a:t>
            </a:r>
            <a:r>
              <a:rPr lang="en-US" altLang="en-US" sz="2800" b="1" dirty="0" smtClean="0">
                <a:solidFill>
                  <a:schemeClr val="accent2"/>
                </a:solidFill>
              </a:rPr>
              <a:t> </a:t>
            </a:r>
            <a:r>
              <a:rPr lang="en-US" altLang="en-US" sz="2800" b="1" dirty="0" err="1" smtClean="0">
                <a:solidFill>
                  <a:schemeClr val="accent2"/>
                </a:solidFill>
              </a:rPr>
              <a:t>thúc</a:t>
            </a:r>
            <a:r>
              <a:rPr lang="en-US" altLang="en-US" sz="2800" b="1" dirty="0" smtClean="0">
                <a:solidFill>
                  <a:schemeClr val="accent2"/>
                </a:solidFill>
              </a:rPr>
              <a:t> </a:t>
            </a:r>
            <a:r>
              <a:rPr lang="en-US" altLang="en-US" sz="2800" b="1" dirty="0" err="1" smtClean="0">
                <a:solidFill>
                  <a:schemeClr val="accent2"/>
                </a:solidFill>
              </a:rPr>
              <a:t>chiến</a:t>
            </a:r>
            <a:r>
              <a:rPr lang="en-US" altLang="en-US" sz="2800" b="1" dirty="0" smtClean="0">
                <a:solidFill>
                  <a:schemeClr val="accent2"/>
                </a:solidFill>
              </a:rPr>
              <a:t> </a:t>
            </a:r>
            <a:r>
              <a:rPr lang="en-US" altLang="en-US" sz="2800" b="1" dirty="0" err="1" smtClean="0">
                <a:solidFill>
                  <a:schemeClr val="accent2"/>
                </a:solidFill>
              </a:rPr>
              <a:t>tranh</a:t>
            </a:r>
            <a:r>
              <a:rPr lang="en-US" altLang="en-US" sz="2800" b="1" dirty="0" smtClean="0">
                <a:solidFill>
                  <a:schemeClr val="accent2"/>
                </a:solidFill>
              </a:rPr>
              <a:t>, </a:t>
            </a:r>
            <a:r>
              <a:rPr lang="en-US" altLang="en-US" sz="2800" b="1" dirty="0" err="1" smtClean="0">
                <a:solidFill>
                  <a:schemeClr val="accent2"/>
                </a:solidFill>
              </a:rPr>
              <a:t>buộc</a:t>
            </a:r>
            <a:r>
              <a:rPr lang="en-US" altLang="en-US" sz="2800" b="1" dirty="0" smtClean="0">
                <a:solidFill>
                  <a:schemeClr val="accent2"/>
                </a:solidFill>
              </a:rPr>
              <a:t> </a:t>
            </a:r>
            <a:r>
              <a:rPr lang="en-US" altLang="en-US" sz="2800" b="1" dirty="0" err="1" smtClean="0">
                <a:solidFill>
                  <a:schemeClr val="accent2"/>
                </a:solidFill>
              </a:rPr>
              <a:t>Pháp</a:t>
            </a:r>
            <a:r>
              <a:rPr lang="en-US" altLang="en-US" sz="2800" b="1" dirty="0" smtClean="0">
                <a:solidFill>
                  <a:schemeClr val="accent2"/>
                </a:solidFill>
              </a:rPr>
              <a:t> </a:t>
            </a:r>
            <a:r>
              <a:rPr lang="en-US" altLang="en-US" sz="2800" b="1" dirty="0" err="1" smtClean="0">
                <a:solidFill>
                  <a:schemeClr val="accent2"/>
                </a:solidFill>
              </a:rPr>
              <a:t>phải</a:t>
            </a:r>
            <a:r>
              <a:rPr lang="en-US" altLang="en-US" sz="2800" b="1" dirty="0" smtClean="0">
                <a:solidFill>
                  <a:schemeClr val="accent2"/>
                </a:solidFill>
              </a:rPr>
              <a:t> </a:t>
            </a:r>
            <a:r>
              <a:rPr lang="en-US" altLang="en-US" sz="2800" b="1" dirty="0" err="1" smtClean="0">
                <a:solidFill>
                  <a:schemeClr val="accent2"/>
                </a:solidFill>
              </a:rPr>
              <a:t>kí</a:t>
            </a:r>
            <a:r>
              <a:rPr lang="en-US" altLang="en-US" sz="2800" b="1" dirty="0" smtClean="0">
                <a:solidFill>
                  <a:schemeClr val="accent2"/>
                </a:solidFill>
              </a:rPr>
              <a:t> </a:t>
            </a:r>
            <a:r>
              <a:rPr lang="en-US" altLang="en-US" sz="2800" b="1" dirty="0" err="1" smtClean="0">
                <a:solidFill>
                  <a:schemeClr val="accent2"/>
                </a:solidFill>
              </a:rPr>
              <a:t>Hiệp</a:t>
            </a:r>
            <a:r>
              <a:rPr lang="en-US" altLang="en-US" sz="2800" b="1" dirty="0" smtClean="0">
                <a:solidFill>
                  <a:schemeClr val="accent2"/>
                </a:solidFill>
              </a:rPr>
              <a:t> </a:t>
            </a:r>
            <a:r>
              <a:rPr lang="en-US" altLang="en-US" sz="2800" b="1" dirty="0" err="1" smtClean="0">
                <a:solidFill>
                  <a:schemeClr val="accent2"/>
                </a:solidFill>
              </a:rPr>
              <a:t>định</a:t>
            </a:r>
            <a:r>
              <a:rPr lang="en-US" altLang="en-US" sz="2800" b="1" dirty="0" smtClean="0">
                <a:solidFill>
                  <a:schemeClr val="accent2"/>
                </a:solidFill>
              </a:rPr>
              <a:t> </a:t>
            </a:r>
            <a:r>
              <a:rPr lang="en-US" altLang="en-US" sz="2800" b="1" dirty="0" err="1" smtClean="0">
                <a:solidFill>
                  <a:schemeClr val="accent2"/>
                </a:solidFill>
              </a:rPr>
              <a:t>Giơ</a:t>
            </a:r>
            <a:r>
              <a:rPr lang="en-US" altLang="en-US" sz="2800" b="1" dirty="0" smtClean="0">
                <a:solidFill>
                  <a:schemeClr val="accent2"/>
                </a:solidFill>
              </a:rPr>
              <a:t>-ne-</a:t>
            </a:r>
            <a:r>
              <a:rPr lang="en-US" altLang="en-US" sz="2800" b="1" dirty="0" err="1" smtClean="0">
                <a:solidFill>
                  <a:schemeClr val="accent2"/>
                </a:solidFill>
              </a:rPr>
              <a:t>vơ</a:t>
            </a:r>
            <a:r>
              <a:rPr lang="en-US" altLang="en-US" sz="2800" b="1" dirty="0" smtClean="0">
                <a:solidFill>
                  <a:schemeClr val="accent2"/>
                </a:solidFill>
              </a:rPr>
              <a:t>.</a:t>
            </a:r>
            <a:endParaRPr lang="en-US" altLang="en-US" sz="2800" dirty="0" smtClean="0">
              <a:solidFill>
                <a:schemeClr val="accent2"/>
              </a:solidFill>
            </a:endParaRPr>
          </a:p>
        </p:txBody>
      </p:sp>
      <p:pic>
        <p:nvPicPr>
          <p:cNvPr id="172035" name="Picture 3" descr="La co chien thang bay tren nap ham Tuong Do Ca-xt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96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4" descr="Hiep dinh Geneve 19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43100"/>
            <a:ext cx="464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 fill="hold"/>
                                        <p:tgtEl>
                                          <p:spTgt spid="1720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72035"/>
                                        </p:tgtEl>
                                        <p:attrNameLst>
                                          <p:attrName>style.visibility</p:attrName>
                                        </p:attrNameLst>
                                      </p:cBhvr>
                                      <p:to>
                                        <p:strVal val="visible"/>
                                      </p:to>
                                    </p:set>
                                    <p:anim calcmode="lin" valueType="num">
                                      <p:cBhvr additive="base">
                                        <p:cTn id="12" dur="500" fill="hold"/>
                                        <p:tgtEl>
                                          <p:spTgt spid="172035"/>
                                        </p:tgtEl>
                                        <p:attrNameLst>
                                          <p:attrName>ppt_x</p:attrName>
                                        </p:attrNameLst>
                                      </p:cBhvr>
                                      <p:tavLst>
                                        <p:tav tm="0">
                                          <p:val>
                                            <p:strVal val="#ppt_x"/>
                                          </p:val>
                                        </p:tav>
                                        <p:tav tm="100000">
                                          <p:val>
                                            <p:strVal val="#ppt_x"/>
                                          </p:val>
                                        </p:tav>
                                      </p:tavLst>
                                    </p:anim>
                                    <p:anim calcmode="lin" valueType="num">
                                      <p:cBhvr additive="base">
                                        <p:cTn id="13" dur="500" fill="hold"/>
                                        <p:tgtEl>
                                          <p:spTgt spid="17203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72036"/>
                                        </p:tgtEl>
                                        <p:attrNameLst>
                                          <p:attrName>style.visibility</p:attrName>
                                        </p:attrNameLst>
                                      </p:cBhvr>
                                      <p:to>
                                        <p:strVal val="visible"/>
                                      </p:to>
                                    </p:set>
                                    <p:anim calcmode="lin" valueType="num">
                                      <p:cBhvr additive="base">
                                        <p:cTn id="17" dur="500" fill="hold"/>
                                        <p:tgtEl>
                                          <p:spTgt spid="172036"/>
                                        </p:tgtEl>
                                        <p:attrNameLst>
                                          <p:attrName>ppt_x</p:attrName>
                                        </p:attrNameLst>
                                      </p:cBhvr>
                                      <p:tavLst>
                                        <p:tav tm="0">
                                          <p:val>
                                            <p:strVal val="#ppt_x"/>
                                          </p:val>
                                        </p:tav>
                                        <p:tav tm="100000">
                                          <p:val>
                                            <p:strVal val="#ppt_x"/>
                                          </p:val>
                                        </p:tav>
                                      </p:tavLst>
                                    </p:anim>
                                    <p:anim calcmode="lin" valueType="num">
                                      <p:cBhvr additive="base">
                                        <p:cTn id="18" dur="500" fill="hold"/>
                                        <p:tgtEl>
                                          <p:spTgt spid="172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Le ki hiep dinh Pari ( 19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146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3"/>
          <p:cNvSpPr>
            <a:spLocks noGrp="1" noChangeArrowheads="1"/>
          </p:cNvSpPr>
          <p:nvPr>
            <p:ph type="body" idx="1"/>
          </p:nvPr>
        </p:nvSpPr>
        <p:spPr>
          <a:xfrm>
            <a:off x="304800" y="228600"/>
            <a:ext cx="8382000" cy="2438400"/>
          </a:xfrm>
          <a:noFill/>
        </p:spPr>
        <p:txBody>
          <a:bodyPr/>
          <a:lstStyle/>
          <a:p>
            <a:pPr algn="just" eaLnBrk="1" hangingPunct="1">
              <a:lnSpc>
                <a:spcPct val="90000"/>
              </a:lnSpc>
              <a:buFontTx/>
              <a:buNone/>
            </a:pPr>
            <a:r>
              <a:rPr lang="en-US" altLang="en-US" dirty="0" smtClean="0"/>
              <a:t> </a:t>
            </a:r>
            <a:r>
              <a:rPr lang="en-US" altLang="en-US" sz="2800" b="1" dirty="0" smtClean="0">
                <a:solidFill>
                  <a:schemeClr val="accent2"/>
                </a:solidFill>
              </a:rPr>
              <a:t>+ </a:t>
            </a:r>
            <a:r>
              <a:rPr lang="en-US" altLang="en-US" sz="2800" b="1" dirty="0" err="1" smtClean="0">
                <a:solidFill>
                  <a:schemeClr val="accent2"/>
                </a:solidFill>
              </a:rPr>
              <a:t>Chiến</a:t>
            </a:r>
            <a:r>
              <a:rPr lang="en-US" altLang="en-US" sz="2800" b="1" dirty="0" smtClean="0">
                <a:solidFill>
                  <a:schemeClr val="accent2"/>
                </a:solidFill>
              </a:rPr>
              <a:t> </a:t>
            </a:r>
            <a:r>
              <a:rPr lang="en-US" altLang="en-US" sz="2800" b="1" dirty="0" err="1" smtClean="0">
                <a:solidFill>
                  <a:schemeClr val="accent2"/>
                </a:solidFill>
              </a:rPr>
              <a:t>thắng</a:t>
            </a:r>
            <a:r>
              <a:rPr lang="en-US" altLang="en-US" sz="2800" b="1" dirty="0" smtClean="0">
                <a:solidFill>
                  <a:schemeClr val="accent2"/>
                </a:solidFill>
              </a:rPr>
              <a:t> 12 </a:t>
            </a:r>
            <a:r>
              <a:rPr lang="en-US" altLang="en-US" sz="2800" b="1" dirty="0" err="1" smtClean="0">
                <a:solidFill>
                  <a:schemeClr val="accent2"/>
                </a:solidFill>
              </a:rPr>
              <a:t>ngày</a:t>
            </a:r>
            <a:r>
              <a:rPr lang="en-US" altLang="en-US" sz="2800" b="1" dirty="0" smtClean="0">
                <a:solidFill>
                  <a:schemeClr val="accent2"/>
                </a:solidFill>
              </a:rPr>
              <a:t> </a:t>
            </a:r>
            <a:r>
              <a:rPr lang="en-US" altLang="en-US" sz="2800" b="1" dirty="0" err="1" smtClean="0">
                <a:solidFill>
                  <a:schemeClr val="accent2"/>
                </a:solidFill>
              </a:rPr>
              <a:t>đêm</a:t>
            </a:r>
            <a:r>
              <a:rPr lang="en-US" altLang="en-US" sz="2800" b="1" dirty="0" smtClean="0">
                <a:solidFill>
                  <a:schemeClr val="accent2"/>
                </a:solidFill>
              </a:rPr>
              <a:t> </a:t>
            </a:r>
            <a:r>
              <a:rPr lang="en-US" altLang="en-US" sz="2800" b="1" dirty="0" err="1" smtClean="0">
                <a:solidFill>
                  <a:schemeClr val="accent2"/>
                </a:solidFill>
              </a:rPr>
              <a:t>cuối</a:t>
            </a:r>
            <a:r>
              <a:rPr lang="en-US" altLang="en-US" sz="2800" b="1" dirty="0" smtClean="0">
                <a:solidFill>
                  <a:schemeClr val="accent2"/>
                </a:solidFill>
              </a:rPr>
              <a:t> </a:t>
            </a:r>
            <a:r>
              <a:rPr lang="en-US" altLang="en-US" sz="2800" b="1" dirty="0" err="1" smtClean="0">
                <a:solidFill>
                  <a:schemeClr val="accent2"/>
                </a:solidFill>
              </a:rPr>
              <a:t>năm</a:t>
            </a:r>
            <a:r>
              <a:rPr lang="en-US" altLang="en-US" sz="2800" b="1" dirty="0" smtClean="0">
                <a:solidFill>
                  <a:schemeClr val="accent2"/>
                </a:solidFill>
              </a:rPr>
              <a:t> 1972 </a:t>
            </a:r>
            <a:r>
              <a:rPr lang="en-US" altLang="en-US" sz="2800" b="1" dirty="0" err="1" smtClean="0">
                <a:solidFill>
                  <a:schemeClr val="accent2"/>
                </a:solidFill>
              </a:rPr>
              <a:t>là</a:t>
            </a:r>
            <a:r>
              <a:rPr lang="en-US" altLang="en-US" sz="2800" b="1" dirty="0" smtClean="0">
                <a:solidFill>
                  <a:schemeClr val="accent2"/>
                </a:solidFill>
              </a:rPr>
              <a:t> </a:t>
            </a:r>
            <a:r>
              <a:rPr lang="en-US" altLang="en-US" sz="2800" b="1" dirty="0" err="1" smtClean="0">
                <a:solidFill>
                  <a:schemeClr val="accent2"/>
                </a:solidFill>
              </a:rPr>
              <a:t>chiến</a:t>
            </a:r>
            <a:r>
              <a:rPr lang="en-US" altLang="en-US" sz="2800" b="1" dirty="0" smtClean="0">
                <a:solidFill>
                  <a:schemeClr val="accent2"/>
                </a:solidFill>
              </a:rPr>
              <a:t> </a:t>
            </a:r>
            <a:r>
              <a:rPr lang="en-US" altLang="en-US" sz="2800" b="1" dirty="0" err="1" smtClean="0">
                <a:solidFill>
                  <a:schemeClr val="accent2"/>
                </a:solidFill>
              </a:rPr>
              <a:t>dịch</a:t>
            </a:r>
            <a:r>
              <a:rPr lang="en-US" altLang="en-US" sz="2800" b="1" dirty="0" smtClean="0">
                <a:solidFill>
                  <a:schemeClr val="accent2"/>
                </a:solidFill>
              </a:rPr>
              <a:t> </a:t>
            </a:r>
            <a:r>
              <a:rPr lang="en-US" altLang="en-US" sz="2800" b="1" dirty="0" err="1" smtClean="0">
                <a:solidFill>
                  <a:schemeClr val="accent2"/>
                </a:solidFill>
              </a:rPr>
              <a:t>phòng</a:t>
            </a:r>
            <a:r>
              <a:rPr lang="en-US" altLang="en-US" sz="2800" b="1" dirty="0" smtClean="0">
                <a:solidFill>
                  <a:schemeClr val="accent2"/>
                </a:solidFill>
              </a:rPr>
              <a:t> </a:t>
            </a:r>
            <a:r>
              <a:rPr lang="en-US" altLang="en-US" sz="2800" b="1" dirty="0" err="1" smtClean="0">
                <a:solidFill>
                  <a:schemeClr val="accent2"/>
                </a:solidFill>
              </a:rPr>
              <a:t>không</a:t>
            </a:r>
            <a:r>
              <a:rPr lang="en-US" altLang="en-US" sz="2800" b="1" dirty="0" smtClean="0">
                <a:solidFill>
                  <a:schemeClr val="accent2"/>
                </a:solidFill>
              </a:rPr>
              <a:t> </a:t>
            </a:r>
            <a:r>
              <a:rPr lang="en-US" altLang="en-US" sz="2800" b="1" dirty="0" err="1" smtClean="0">
                <a:solidFill>
                  <a:schemeClr val="accent2"/>
                </a:solidFill>
              </a:rPr>
              <a:t>oanh</a:t>
            </a:r>
            <a:r>
              <a:rPr lang="en-US" altLang="en-US" sz="2800" b="1" dirty="0" smtClean="0">
                <a:solidFill>
                  <a:schemeClr val="accent2"/>
                </a:solidFill>
              </a:rPr>
              <a:t> </a:t>
            </a:r>
            <a:r>
              <a:rPr lang="en-US" altLang="en-US" sz="2800" b="1" dirty="0" err="1" smtClean="0">
                <a:solidFill>
                  <a:schemeClr val="accent2"/>
                </a:solidFill>
              </a:rPr>
              <a:t>liệt</a:t>
            </a:r>
            <a:r>
              <a:rPr lang="en-US" altLang="en-US" sz="2800" b="1" dirty="0" smtClean="0">
                <a:solidFill>
                  <a:schemeClr val="accent2"/>
                </a:solidFill>
              </a:rPr>
              <a:t> </a:t>
            </a:r>
            <a:r>
              <a:rPr lang="en-US" altLang="en-US" sz="2800" b="1" dirty="0" err="1" smtClean="0">
                <a:solidFill>
                  <a:schemeClr val="accent2"/>
                </a:solidFill>
              </a:rPr>
              <a:t>nhất</a:t>
            </a:r>
            <a:r>
              <a:rPr lang="en-US" altLang="en-US" sz="2800" b="1" dirty="0" smtClean="0">
                <a:solidFill>
                  <a:schemeClr val="accent2"/>
                </a:solidFill>
              </a:rPr>
              <a:t> </a:t>
            </a:r>
            <a:r>
              <a:rPr lang="en-US" altLang="en-US" sz="2800" b="1" dirty="0" err="1" smtClean="0">
                <a:solidFill>
                  <a:schemeClr val="accent2"/>
                </a:solidFill>
              </a:rPr>
              <a:t>trong</a:t>
            </a:r>
            <a:r>
              <a:rPr lang="en-US" altLang="en-US" sz="2800" b="1" dirty="0" smtClean="0">
                <a:solidFill>
                  <a:schemeClr val="accent2"/>
                </a:solidFill>
              </a:rPr>
              <a:t> </a:t>
            </a:r>
            <a:r>
              <a:rPr lang="en-US" altLang="en-US" sz="2800" b="1" dirty="0" err="1" smtClean="0">
                <a:solidFill>
                  <a:schemeClr val="accent2"/>
                </a:solidFill>
              </a:rPr>
              <a:t>cuộc</a:t>
            </a:r>
            <a:r>
              <a:rPr lang="en-US" altLang="en-US" sz="2800" b="1" dirty="0" smtClean="0">
                <a:solidFill>
                  <a:schemeClr val="accent2"/>
                </a:solidFill>
              </a:rPr>
              <a:t> </a:t>
            </a:r>
            <a:r>
              <a:rPr lang="en-US" altLang="en-US" sz="2800" b="1" dirty="0" err="1" smtClean="0">
                <a:solidFill>
                  <a:schemeClr val="accent2"/>
                </a:solidFill>
              </a:rPr>
              <a:t>chiến</a:t>
            </a:r>
            <a:r>
              <a:rPr lang="en-US" altLang="en-US" sz="2800" b="1" dirty="0" smtClean="0">
                <a:solidFill>
                  <a:schemeClr val="accent2"/>
                </a:solidFill>
              </a:rPr>
              <a:t> </a:t>
            </a:r>
            <a:r>
              <a:rPr lang="en-US" altLang="en-US" sz="2800" b="1" dirty="0" err="1" smtClean="0">
                <a:solidFill>
                  <a:schemeClr val="accent2"/>
                </a:solidFill>
              </a:rPr>
              <a:t>đấu</a:t>
            </a:r>
            <a:r>
              <a:rPr lang="en-US" altLang="en-US" sz="2800" b="1" dirty="0" smtClean="0">
                <a:solidFill>
                  <a:schemeClr val="accent2"/>
                </a:solidFill>
              </a:rPr>
              <a:t> </a:t>
            </a:r>
            <a:r>
              <a:rPr lang="en-US" altLang="en-US" sz="2800" b="1" dirty="0" err="1" smtClean="0">
                <a:solidFill>
                  <a:schemeClr val="accent2"/>
                </a:solidFill>
              </a:rPr>
              <a:t>bảo</a:t>
            </a:r>
            <a:r>
              <a:rPr lang="en-US" altLang="en-US" sz="2800" b="1" dirty="0" smtClean="0">
                <a:solidFill>
                  <a:schemeClr val="accent2"/>
                </a:solidFill>
              </a:rPr>
              <a:t> </a:t>
            </a:r>
            <a:r>
              <a:rPr lang="en-US" altLang="en-US" sz="2800" b="1" dirty="0" err="1" smtClean="0">
                <a:solidFill>
                  <a:schemeClr val="accent2"/>
                </a:solidFill>
              </a:rPr>
              <a:t>vệ</a:t>
            </a:r>
            <a:r>
              <a:rPr lang="en-US" altLang="en-US" sz="2800" b="1" dirty="0" smtClean="0">
                <a:solidFill>
                  <a:schemeClr val="accent2"/>
                </a:solidFill>
              </a:rPr>
              <a:t> </a:t>
            </a:r>
            <a:r>
              <a:rPr lang="en-US" altLang="en-US" sz="2800" b="1" dirty="0" err="1" smtClean="0">
                <a:solidFill>
                  <a:schemeClr val="accent2"/>
                </a:solidFill>
              </a:rPr>
              <a:t>miền</a:t>
            </a:r>
            <a:r>
              <a:rPr lang="en-US" altLang="en-US" sz="2800" b="1" dirty="0" smtClean="0">
                <a:solidFill>
                  <a:schemeClr val="accent2"/>
                </a:solidFill>
              </a:rPr>
              <a:t> </a:t>
            </a:r>
            <a:r>
              <a:rPr lang="en-US" altLang="en-US" sz="2800" b="1" dirty="0" err="1" smtClean="0">
                <a:solidFill>
                  <a:schemeClr val="accent2"/>
                </a:solidFill>
              </a:rPr>
              <a:t>Bắc</a:t>
            </a:r>
            <a:r>
              <a:rPr lang="en-US" altLang="en-US" sz="2800" b="1" dirty="0" smtClean="0">
                <a:solidFill>
                  <a:schemeClr val="accent2"/>
                </a:solidFill>
              </a:rPr>
              <a:t>, </a:t>
            </a:r>
            <a:r>
              <a:rPr lang="en-US" altLang="en-US" sz="2800" b="1" dirty="0" err="1" smtClean="0">
                <a:solidFill>
                  <a:schemeClr val="accent2"/>
                </a:solidFill>
              </a:rPr>
              <a:t>buộc</a:t>
            </a:r>
            <a:r>
              <a:rPr lang="en-US" altLang="en-US" sz="2800" b="1" dirty="0" smtClean="0">
                <a:solidFill>
                  <a:schemeClr val="accent2"/>
                </a:solidFill>
              </a:rPr>
              <a:t> </a:t>
            </a:r>
            <a:r>
              <a:rPr lang="en-US" altLang="en-US" sz="2800" b="1" dirty="0" err="1" smtClean="0">
                <a:solidFill>
                  <a:schemeClr val="accent2"/>
                </a:solidFill>
              </a:rPr>
              <a:t>Mĩ</a:t>
            </a:r>
            <a:r>
              <a:rPr lang="en-US" altLang="en-US" sz="2800" b="1" dirty="0" smtClean="0">
                <a:solidFill>
                  <a:schemeClr val="accent2"/>
                </a:solidFill>
              </a:rPr>
              <a:t> </a:t>
            </a:r>
            <a:r>
              <a:rPr lang="en-US" altLang="en-US" sz="2800" b="1" dirty="0" err="1" smtClean="0">
                <a:solidFill>
                  <a:schemeClr val="accent2"/>
                </a:solidFill>
              </a:rPr>
              <a:t>phải</a:t>
            </a:r>
            <a:r>
              <a:rPr lang="en-US" altLang="en-US" sz="2800" b="1" dirty="0" smtClean="0">
                <a:solidFill>
                  <a:schemeClr val="accent2"/>
                </a:solidFill>
              </a:rPr>
              <a:t> </a:t>
            </a:r>
            <a:r>
              <a:rPr lang="en-US" altLang="en-US" sz="2800" b="1" dirty="0" err="1" smtClean="0">
                <a:solidFill>
                  <a:schemeClr val="accent2"/>
                </a:solidFill>
              </a:rPr>
              <a:t>kí</a:t>
            </a:r>
            <a:r>
              <a:rPr lang="en-US" altLang="en-US" sz="2800" b="1" dirty="0" smtClean="0">
                <a:solidFill>
                  <a:schemeClr val="accent2"/>
                </a:solidFill>
              </a:rPr>
              <a:t> </a:t>
            </a:r>
            <a:r>
              <a:rPr lang="en-US" altLang="en-US" sz="2800" b="1" dirty="0" err="1" smtClean="0">
                <a:solidFill>
                  <a:schemeClr val="accent2"/>
                </a:solidFill>
              </a:rPr>
              <a:t>Hiệp</a:t>
            </a:r>
            <a:r>
              <a:rPr lang="en-US" altLang="en-US" sz="2800" b="1" dirty="0" smtClean="0">
                <a:solidFill>
                  <a:schemeClr val="accent2"/>
                </a:solidFill>
              </a:rPr>
              <a:t> </a:t>
            </a:r>
            <a:r>
              <a:rPr lang="en-US" altLang="en-US" sz="2800" b="1" dirty="0" err="1" smtClean="0">
                <a:solidFill>
                  <a:schemeClr val="accent2"/>
                </a:solidFill>
              </a:rPr>
              <a:t>định</a:t>
            </a:r>
            <a:r>
              <a:rPr lang="en-US" altLang="en-US" sz="2800" b="1" dirty="0" smtClean="0">
                <a:solidFill>
                  <a:schemeClr val="accent2"/>
                </a:solidFill>
              </a:rPr>
              <a:t> Pa-</a:t>
            </a:r>
            <a:r>
              <a:rPr lang="en-US" altLang="en-US" sz="2800" b="1" dirty="0" err="1" smtClean="0">
                <a:solidFill>
                  <a:schemeClr val="accent2"/>
                </a:solidFill>
              </a:rPr>
              <a:t>ri</a:t>
            </a:r>
            <a:r>
              <a:rPr lang="en-US" altLang="en-US" sz="2800" b="1" dirty="0" smtClean="0">
                <a:solidFill>
                  <a:schemeClr val="accent2"/>
                </a:solidFill>
              </a:rPr>
              <a:t> </a:t>
            </a:r>
            <a:r>
              <a:rPr lang="en-US" altLang="en-US" sz="2800" b="1" dirty="0" err="1" smtClean="0">
                <a:solidFill>
                  <a:schemeClr val="accent2"/>
                </a:solidFill>
              </a:rPr>
              <a:t>về</a:t>
            </a:r>
            <a:r>
              <a:rPr lang="en-US" altLang="en-US" sz="2800" b="1" dirty="0" smtClean="0">
                <a:solidFill>
                  <a:schemeClr val="accent2"/>
                </a:solidFill>
              </a:rPr>
              <a:t> </a:t>
            </a:r>
            <a:r>
              <a:rPr lang="en-US" altLang="en-US" sz="2800" b="1" dirty="0" err="1" smtClean="0">
                <a:solidFill>
                  <a:schemeClr val="accent2"/>
                </a:solidFill>
              </a:rPr>
              <a:t>chấm</a:t>
            </a:r>
            <a:r>
              <a:rPr lang="en-US" altLang="en-US" sz="2800" b="1" dirty="0" smtClean="0">
                <a:solidFill>
                  <a:schemeClr val="accent2"/>
                </a:solidFill>
              </a:rPr>
              <a:t> </a:t>
            </a:r>
            <a:r>
              <a:rPr lang="en-US" altLang="en-US" sz="2800" b="1" dirty="0" err="1" smtClean="0">
                <a:solidFill>
                  <a:schemeClr val="accent2"/>
                </a:solidFill>
              </a:rPr>
              <a:t>dứt</a:t>
            </a:r>
            <a:r>
              <a:rPr lang="en-US" altLang="en-US" sz="2800" b="1" dirty="0" smtClean="0">
                <a:solidFill>
                  <a:schemeClr val="accent2"/>
                </a:solidFill>
              </a:rPr>
              <a:t> </a:t>
            </a:r>
            <a:r>
              <a:rPr lang="en-US" altLang="en-US" sz="2800" b="1" dirty="0" err="1" smtClean="0">
                <a:solidFill>
                  <a:schemeClr val="accent2"/>
                </a:solidFill>
              </a:rPr>
              <a:t>chiến</a:t>
            </a:r>
            <a:r>
              <a:rPr lang="en-US" altLang="en-US" sz="2800" b="1" dirty="0" smtClean="0">
                <a:solidFill>
                  <a:schemeClr val="accent2"/>
                </a:solidFill>
              </a:rPr>
              <a:t> </a:t>
            </a:r>
            <a:r>
              <a:rPr lang="en-US" altLang="en-US" sz="2800" b="1" dirty="0" err="1" smtClean="0">
                <a:solidFill>
                  <a:schemeClr val="accent2"/>
                </a:solidFill>
              </a:rPr>
              <a:t>tranh</a:t>
            </a:r>
            <a:r>
              <a:rPr lang="en-US" altLang="en-US" sz="2800" b="1" dirty="0" smtClean="0">
                <a:solidFill>
                  <a:schemeClr val="accent2"/>
                </a:solidFill>
              </a:rPr>
              <a:t>, </a:t>
            </a:r>
            <a:r>
              <a:rPr lang="en-US" altLang="en-US" sz="2800" b="1" dirty="0" err="1" smtClean="0">
                <a:solidFill>
                  <a:schemeClr val="accent2"/>
                </a:solidFill>
              </a:rPr>
              <a:t>lập</a:t>
            </a:r>
            <a:r>
              <a:rPr lang="en-US" altLang="en-US" sz="2800" b="1" dirty="0" smtClean="0">
                <a:solidFill>
                  <a:schemeClr val="accent2"/>
                </a:solidFill>
              </a:rPr>
              <a:t> </a:t>
            </a:r>
            <a:r>
              <a:rPr lang="en-US" altLang="en-US" sz="2800" b="1" dirty="0" err="1" smtClean="0">
                <a:solidFill>
                  <a:schemeClr val="accent2"/>
                </a:solidFill>
              </a:rPr>
              <a:t>lại</a:t>
            </a:r>
            <a:r>
              <a:rPr lang="en-US" altLang="en-US" sz="2800" b="1" dirty="0" smtClean="0">
                <a:solidFill>
                  <a:schemeClr val="accent2"/>
                </a:solidFill>
              </a:rPr>
              <a:t> </a:t>
            </a:r>
            <a:r>
              <a:rPr lang="en-US" altLang="en-US" sz="2800" b="1" dirty="0" err="1" smtClean="0">
                <a:solidFill>
                  <a:schemeClr val="accent2"/>
                </a:solidFill>
              </a:rPr>
              <a:t>hòa</a:t>
            </a:r>
            <a:r>
              <a:rPr lang="en-US" altLang="en-US" sz="2800" b="1" dirty="0" smtClean="0">
                <a:solidFill>
                  <a:schemeClr val="accent2"/>
                </a:solidFill>
              </a:rPr>
              <a:t> </a:t>
            </a:r>
            <a:r>
              <a:rPr lang="en-US" altLang="en-US" sz="2800" b="1" dirty="0" err="1" smtClean="0">
                <a:solidFill>
                  <a:schemeClr val="accent2"/>
                </a:solidFill>
              </a:rPr>
              <a:t>bình</a:t>
            </a:r>
            <a:r>
              <a:rPr lang="en-US" altLang="en-US" sz="2800" b="1" dirty="0" smtClean="0">
                <a:solidFill>
                  <a:schemeClr val="accent2"/>
                </a:solidFill>
              </a:rPr>
              <a:t> ở </a:t>
            </a:r>
            <a:r>
              <a:rPr lang="en-US" altLang="en-US" sz="2800" b="1" dirty="0" err="1" smtClean="0">
                <a:solidFill>
                  <a:schemeClr val="accent2"/>
                </a:solidFill>
              </a:rPr>
              <a:t>Việt</a:t>
            </a:r>
            <a:r>
              <a:rPr lang="en-US" altLang="en-US" sz="2800" b="1" dirty="0" smtClean="0">
                <a:solidFill>
                  <a:schemeClr val="accent2"/>
                </a:solidFill>
              </a:rPr>
              <a:t> Nam.</a:t>
            </a:r>
          </a:p>
        </p:txBody>
      </p:sp>
      <p:pic>
        <p:nvPicPr>
          <p:cNvPr id="173060" name="Picture 4" descr="Những khẩu đội pháo cao xạ bảo vệ bầu trời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4267200" cy="3352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95250" y="5911850"/>
            <a:ext cx="4686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dirty="0" err="1">
                <a:solidFill>
                  <a:schemeClr val="accent2"/>
                </a:solidFill>
                <a:cs typeface="Times New Roman" panose="02020603050405020304" pitchFamily="18" charset="0"/>
              </a:rPr>
              <a:t>Pháo</a:t>
            </a:r>
            <a:r>
              <a:rPr lang="en-US" altLang="en-US" sz="2800" dirty="0">
                <a:solidFill>
                  <a:schemeClr val="accent2"/>
                </a:solidFill>
                <a:cs typeface="Times New Roman" panose="02020603050405020304" pitchFamily="18" charset="0"/>
              </a:rPr>
              <a:t> </a:t>
            </a:r>
            <a:r>
              <a:rPr lang="en-US" altLang="en-US" sz="2800" dirty="0" err="1">
                <a:solidFill>
                  <a:schemeClr val="accent2"/>
                </a:solidFill>
                <a:cs typeface="Times New Roman" panose="02020603050405020304" pitchFamily="18" charset="0"/>
              </a:rPr>
              <a:t>cao</a:t>
            </a:r>
            <a:r>
              <a:rPr lang="en-US" altLang="en-US" sz="2800" dirty="0">
                <a:solidFill>
                  <a:schemeClr val="accent2"/>
                </a:solidFill>
                <a:cs typeface="Times New Roman" panose="02020603050405020304" pitchFamily="18" charset="0"/>
              </a:rPr>
              <a:t> </a:t>
            </a:r>
            <a:r>
              <a:rPr lang="en-US" altLang="en-US" sz="2800" dirty="0" err="1">
                <a:solidFill>
                  <a:schemeClr val="accent2"/>
                </a:solidFill>
                <a:cs typeface="Times New Roman" panose="02020603050405020304" pitchFamily="18" charset="0"/>
              </a:rPr>
              <a:t>xạ</a:t>
            </a:r>
            <a:r>
              <a:rPr lang="en-US" altLang="en-US" sz="2800" dirty="0">
                <a:solidFill>
                  <a:schemeClr val="accent2"/>
                </a:solidFill>
                <a:cs typeface="Times New Roman" panose="02020603050405020304" pitchFamily="18" charset="0"/>
              </a:rPr>
              <a:t> </a:t>
            </a:r>
            <a:r>
              <a:rPr lang="en-US" altLang="en-US" sz="2800" dirty="0" err="1">
                <a:solidFill>
                  <a:schemeClr val="accent2"/>
                </a:solidFill>
                <a:cs typeface="Times New Roman" panose="02020603050405020304" pitchFamily="18" charset="0"/>
              </a:rPr>
              <a:t>của</a:t>
            </a:r>
            <a:r>
              <a:rPr lang="en-US" altLang="en-US" sz="2800" dirty="0">
                <a:solidFill>
                  <a:schemeClr val="accent2"/>
                </a:solidFill>
                <a:cs typeface="Times New Roman" panose="02020603050405020304" pitchFamily="18" charset="0"/>
              </a:rPr>
              <a:t> ta </a:t>
            </a:r>
            <a:r>
              <a:rPr lang="en-US" altLang="en-US" sz="2800" dirty="0" err="1">
                <a:solidFill>
                  <a:schemeClr val="accent2"/>
                </a:solidFill>
                <a:cs typeface="Times New Roman" panose="02020603050405020304" pitchFamily="18" charset="0"/>
              </a:rPr>
              <a:t>nã</a:t>
            </a:r>
            <a:r>
              <a:rPr lang="en-US" altLang="en-US" sz="2800" dirty="0">
                <a:solidFill>
                  <a:schemeClr val="accent2"/>
                </a:solidFill>
                <a:cs typeface="Times New Roman" panose="02020603050405020304" pitchFamily="18" charset="0"/>
              </a:rPr>
              <a:t> </a:t>
            </a:r>
            <a:r>
              <a:rPr lang="en-US" altLang="en-US" sz="2800" dirty="0" err="1">
                <a:solidFill>
                  <a:schemeClr val="accent2"/>
                </a:solidFill>
                <a:cs typeface="Times New Roman" panose="02020603050405020304" pitchFamily="18" charset="0"/>
              </a:rPr>
              <a:t>vào</a:t>
            </a:r>
            <a:r>
              <a:rPr lang="en-US" altLang="en-US" sz="2800" dirty="0">
                <a:solidFill>
                  <a:schemeClr val="accent2"/>
                </a:solidFill>
                <a:cs typeface="Times New Roman" panose="02020603050405020304" pitchFamily="18" charset="0"/>
              </a:rPr>
              <a:t> </a:t>
            </a:r>
            <a:r>
              <a:rPr lang="en-US" altLang="en-US" sz="2800" dirty="0" err="1">
                <a:solidFill>
                  <a:schemeClr val="accent2"/>
                </a:solidFill>
                <a:cs typeface="Times New Roman" panose="02020603050405020304" pitchFamily="18" charset="0"/>
              </a:rPr>
              <a:t>pháo</a:t>
            </a:r>
            <a:r>
              <a:rPr lang="en-US" altLang="en-US" sz="2800" dirty="0">
                <a:solidFill>
                  <a:schemeClr val="accent2"/>
                </a:solidFill>
                <a:cs typeface="Times New Roman" panose="02020603050405020304" pitchFamily="18" charset="0"/>
              </a:rPr>
              <a:t> </a:t>
            </a:r>
            <a:r>
              <a:rPr lang="en-US" altLang="en-US" sz="2800" dirty="0" err="1">
                <a:solidFill>
                  <a:schemeClr val="accent2"/>
                </a:solidFill>
                <a:cs typeface="Times New Roman" panose="02020603050405020304" pitchFamily="18" charset="0"/>
              </a:rPr>
              <a:t>đài</a:t>
            </a:r>
            <a:r>
              <a:rPr lang="en-US" altLang="en-US" sz="2800" dirty="0">
                <a:solidFill>
                  <a:schemeClr val="accent2"/>
                </a:solidFill>
                <a:cs typeface="Times New Roman" panose="02020603050405020304" pitchFamily="18" charset="0"/>
              </a:rPr>
              <a:t> bay </a:t>
            </a:r>
            <a:r>
              <a:rPr lang="en-US" altLang="en-US" sz="2800" dirty="0" err="1">
                <a:solidFill>
                  <a:schemeClr val="accent2"/>
                </a:solidFill>
                <a:cs typeface="Times New Roman" panose="02020603050405020304" pitchFamily="18" charset="0"/>
              </a:rPr>
              <a:t>hiện</a:t>
            </a:r>
            <a:r>
              <a:rPr lang="en-US" altLang="en-US" sz="2800" dirty="0">
                <a:solidFill>
                  <a:schemeClr val="accent2"/>
                </a:solidFill>
                <a:cs typeface="Times New Roman" panose="02020603050405020304" pitchFamily="18" charset="0"/>
              </a:rPr>
              <a:t> </a:t>
            </a:r>
            <a:r>
              <a:rPr lang="en-US" altLang="en-US" sz="2800" dirty="0" err="1">
                <a:solidFill>
                  <a:schemeClr val="accent2"/>
                </a:solidFill>
                <a:cs typeface="Times New Roman" panose="02020603050405020304" pitchFamily="18" charset="0"/>
              </a:rPr>
              <a:t>đại</a:t>
            </a:r>
            <a:r>
              <a:rPr lang="en-US" altLang="en-US" sz="2800" dirty="0">
                <a:solidFill>
                  <a:schemeClr val="accent2"/>
                </a:solidFill>
                <a:cs typeface="Times New Roman" panose="02020603050405020304" pitchFamily="18" charset="0"/>
              </a:rPr>
              <a:t> B52</a:t>
            </a:r>
          </a:p>
        </p:txBody>
      </p:sp>
      <p:sp>
        <p:nvSpPr>
          <p:cNvPr id="173062" name="Text Box 6"/>
          <p:cNvSpPr txBox="1">
            <a:spLocks noChangeArrowheads="1"/>
          </p:cNvSpPr>
          <p:nvPr/>
        </p:nvSpPr>
        <p:spPr bwMode="auto">
          <a:xfrm>
            <a:off x="5505450" y="6019800"/>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a:solidFill>
                  <a:schemeClr val="accent2"/>
                </a:solidFill>
                <a:cs typeface="Times New Roman" panose="02020603050405020304" pitchFamily="18" charset="0"/>
              </a:rPr>
              <a:t>Lễ kí hiệp định Pa - 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diamond(in)">
                                      <p:cBhvr>
                                        <p:cTn id="7" dur="2000"/>
                                        <p:tgtEl>
                                          <p:spTgt spid="17305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73060"/>
                                        </p:tgtEl>
                                        <p:attrNameLst>
                                          <p:attrName>style.visibility</p:attrName>
                                        </p:attrNameLst>
                                      </p:cBhvr>
                                      <p:to>
                                        <p:strVal val="visible"/>
                                      </p:to>
                                    </p:set>
                                    <p:animEffect transition="in" filter="diamond(in)">
                                      <p:cBhvr>
                                        <p:cTn id="10" dur="2000"/>
                                        <p:tgtEl>
                                          <p:spTgt spid="173060"/>
                                        </p:tgtEl>
                                      </p:cBhvr>
                                    </p:animEffect>
                                  </p:childTnLst>
                                </p:cTn>
                              </p:par>
                              <p:par>
                                <p:cTn id="11" presetID="8" presetClass="entr" presetSubtype="16" fill="hold" nodeType="withEffect">
                                  <p:stCondLst>
                                    <p:cond delay="0"/>
                                  </p:stCondLst>
                                  <p:childTnLst>
                                    <p:set>
                                      <p:cBhvr>
                                        <p:cTn id="12" dur="1" fill="hold">
                                          <p:stCondLst>
                                            <p:cond delay="0"/>
                                          </p:stCondLst>
                                        </p:cTn>
                                        <p:tgtEl>
                                          <p:spTgt spid="173058"/>
                                        </p:tgtEl>
                                        <p:attrNameLst>
                                          <p:attrName>style.visibility</p:attrName>
                                        </p:attrNameLst>
                                      </p:cBhvr>
                                      <p:to>
                                        <p:strVal val="visible"/>
                                      </p:to>
                                    </p:set>
                                    <p:animEffect transition="in" filter="diamond(in)">
                                      <p:cBhvr>
                                        <p:cTn id="13" dur="2000"/>
                                        <p:tgtEl>
                                          <p:spTgt spid="17305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73061"/>
                                        </p:tgtEl>
                                        <p:attrNameLst>
                                          <p:attrName>style.visibility</p:attrName>
                                        </p:attrNameLst>
                                      </p:cBhvr>
                                      <p:to>
                                        <p:strVal val="visible"/>
                                      </p:to>
                                    </p:set>
                                    <p:animEffect transition="in" filter="diamond(in)">
                                      <p:cBhvr>
                                        <p:cTn id="16" dur="2000"/>
                                        <p:tgtEl>
                                          <p:spTgt spid="17306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73062"/>
                                        </p:tgtEl>
                                        <p:attrNameLst>
                                          <p:attrName>style.visibility</p:attrName>
                                        </p:attrNameLst>
                                      </p:cBhvr>
                                      <p:to>
                                        <p:strVal val="visible"/>
                                      </p:to>
                                    </p:set>
                                    <p:animEffect transition="in" filter="diamond(in)">
                                      <p:cBhvr>
                                        <p:cTn id="19" dur="20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P spid="173061" grpId="0"/>
      <p:bldP spid="1730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533400" y="304800"/>
            <a:ext cx="8305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defRPr/>
            </a:pPr>
            <a:r>
              <a:rPr lang="en-US" sz="3200" b="1" i="1" dirty="0" err="1" smtClean="0">
                <a:solidFill>
                  <a:schemeClr val="accent2"/>
                </a:solidFill>
                <a:latin typeface=".VnTime" panose="020B7200000000000000" pitchFamily="34" charset="0"/>
              </a:rPr>
              <a:t>ChiÕn</a:t>
            </a:r>
            <a:r>
              <a:rPr lang="en-US" sz="3200" b="1" i="1" dirty="0" smtClean="0">
                <a:solidFill>
                  <a:schemeClr val="accent2"/>
                </a:solidFill>
                <a:latin typeface=".VnTime" panose="020B7200000000000000" pitchFamily="34" charset="0"/>
              </a:rPr>
              <a:t> th¾ng </a:t>
            </a:r>
            <a:r>
              <a:rPr lang="en-US" sz="3200" b="1" i="1" dirty="0" err="1" smtClean="0">
                <a:solidFill>
                  <a:schemeClr val="accent2"/>
                </a:solidFill>
                <a:latin typeface=".VnTime" panose="020B7200000000000000" pitchFamily="34" charset="0"/>
              </a:rPr>
              <a:t>nµy</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gièng</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víi</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chiÕn</a:t>
            </a:r>
            <a:r>
              <a:rPr lang="en-US" sz="3200" b="1" i="1" dirty="0" smtClean="0">
                <a:solidFill>
                  <a:schemeClr val="accent2"/>
                </a:solidFill>
                <a:latin typeface=".VnTime" panose="020B7200000000000000" pitchFamily="34" charset="0"/>
              </a:rPr>
              <a:t> th¾ng §</a:t>
            </a:r>
            <a:r>
              <a:rPr lang="en-US" sz="3200" b="1" i="1" dirty="0" err="1" smtClean="0">
                <a:solidFill>
                  <a:schemeClr val="accent2"/>
                </a:solidFill>
                <a:latin typeface=".VnTime" panose="020B7200000000000000" pitchFamily="34" charset="0"/>
              </a:rPr>
              <a:t>iÖn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BiÖn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Phñ</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n¨m</a:t>
            </a:r>
            <a:r>
              <a:rPr lang="en-US" sz="3200" b="1" i="1" dirty="0" smtClean="0">
                <a:solidFill>
                  <a:schemeClr val="accent2"/>
                </a:solidFill>
                <a:latin typeface=".VnTime" panose="020B7200000000000000" pitchFamily="34" charset="0"/>
              </a:rPr>
              <a:t> 1954 : ®</a:t>
            </a:r>
            <a:r>
              <a:rPr lang="en-US" sz="3200" b="1" i="1" dirty="0" err="1" smtClean="0">
                <a:solidFill>
                  <a:schemeClr val="accent2"/>
                </a:solidFill>
                <a:latin typeface=".VnTime" panose="020B7200000000000000" pitchFamily="34" charset="0"/>
              </a:rPr>
              <a:t>Òu</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buéc</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kÎ</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x©m</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mj-lt"/>
              </a:rPr>
              <a:t>l­ược</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ph¶i</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chÊp</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nhËn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thÊt</a:t>
            </a:r>
            <a:r>
              <a:rPr lang="en-US" sz="3200" b="1" i="1" dirty="0" smtClean="0">
                <a:solidFill>
                  <a:schemeClr val="accent2"/>
                </a:solidFill>
                <a:latin typeface=".VnTime" panose="020B7200000000000000" pitchFamily="34" charset="0"/>
              </a:rPr>
              <a:t> b¹i </a:t>
            </a:r>
            <a:r>
              <a:rPr lang="en-US" sz="3200" b="1" i="1" dirty="0" err="1" smtClean="0">
                <a:solidFill>
                  <a:schemeClr val="accent2"/>
                </a:solidFill>
                <a:latin typeface=".VnTime" panose="020B7200000000000000" pitchFamily="34" charset="0"/>
              </a:rPr>
              <a:t>hoµn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toµn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trªn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chiÕn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tr­</a:t>
            </a:r>
            <a:r>
              <a:rPr lang="en-US" sz="3200" b="1" i="1" dirty="0" err="1" smtClean="0">
                <a:solidFill>
                  <a:schemeClr val="accent2"/>
                </a:solidFill>
              </a:rPr>
              <a:t>ư</a:t>
            </a:r>
            <a:r>
              <a:rPr lang="en-US" sz="3200" b="1" i="1" dirty="0" err="1" smtClean="0">
                <a:solidFill>
                  <a:schemeClr val="accent2"/>
                </a:solidFill>
                <a:latin typeface=".VnTime" panose="020B7200000000000000" pitchFamily="34" charset="0"/>
              </a:rPr>
              <a:t>êng</a:t>
            </a:r>
            <a:r>
              <a:rPr lang="en-US" sz="3200" b="1" i="1" dirty="0" smtClean="0">
                <a:solidFill>
                  <a:schemeClr val="accent2"/>
                </a:solidFill>
                <a:latin typeface=".VnTime" panose="020B7200000000000000" pitchFamily="34" charset="0"/>
              </a:rPr>
              <a:t> vµ ®</a:t>
            </a:r>
            <a:r>
              <a:rPr lang="en-US" sz="3200" b="1" i="1" dirty="0" err="1" smtClean="0">
                <a:solidFill>
                  <a:schemeClr val="accent2"/>
                </a:solidFill>
                <a:latin typeface=".VnTime" panose="020B7200000000000000" pitchFamily="34" charset="0"/>
              </a:rPr>
              <a:t>i</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Õn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kÝ</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HiÖp</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Þnh</a:t>
            </a:r>
            <a:r>
              <a:rPr lang="en-US" sz="3200" b="1" i="1" dirty="0" smtClean="0">
                <a:solidFill>
                  <a:schemeClr val="accent2"/>
                </a:solidFill>
                <a:latin typeface=".VnTime" panose="020B7200000000000000" pitchFamily="34" charset="0"/>
              </a:rPr>
              <a:t> hoµ </a:t>
            </a:r>
            <a:r>
              <a:rPr lang="en-US" sz="3200" b="1" i="1" dirty="0" err="1" smtClean="0">
                <a:solidFill>
                  <a:schemeClr val="accent2"/>
                </a:solidFill>
                <a:latin typeface=".VnTime" panose="020B7200000000000000" pitchFamily="34" charset="0"/>
              </a:rPr>
              <a:t>b×nh</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chÊm</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døt</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chiÕn</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tranh</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x©m</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l­</a:t>
            </a:r>
            <a:r>
              <a:rPr lang="en-US" sz="3200" b="1" i="1" dirty="0" err="1" smtClean="0">
                <a:solidFill>
                  <a:schemeClr val="accent2"/>
                </a:solidFill>
              </a:rPr>
              <a:t>ư</a:t>
            </a:r>
            <a:r>
              <a:rPr lang="en-US" sz="3200" b="1" i="1" dirty="0" err="1" smtClean="0">
                <a:solidFill>
                  <a:schemeClr val="accent2"/>
                </a:solidFill>
                <a:latin typeface=".VnTime" panose="020B7200000000000000" pitchFamily="34" charset="0"/>
              </a:rPr>
              <a:t>îc</a:t>
            </a:r>
            <a:r>
              <a:rPr lang="en-US" sz="3200" b="1" i="1" dirty="0" smtClean="0">
                <a:solidFill>
                  <a:schemeClr val="accent2"/>
                </a:solidFill>
                <a:latin typeface=".VnTime" panose="020B7200000000000000" pitchFamily="34" charset="0"/>
              </a:rPr>
              <a:t> </a:t>
            </a:r>
            <a:r>
              <a:rPr lang="en-US" sz="3200" b="1" i="1" dirty="0" err="1" smtClean="0">
                <a:solidFill>
                  <a:schemeClr val="accent2"/>
                </a:solidFill>
                <a:latin typeface=".VnTime" panose="020B7200000000000000" pitchFamily="34" charset="0"/>
              </a:rPr>
              <a:t>ViÖt</a:t>
            </a:r>
            <a:r>
              <a:rPr lang="en-US" sz="3200" b="1" i="1" dirty="0" smtClean="0">
                <a:solidFill>
                  <a:schemeClr val="accent2"/>
                </a:solidFill>
                <a:latin typeface=".VnTime" panose="020B7200000000000000" pitchFamily="34" charset="0"/>
              </a:rPr>
              <a:t> Nam.</a:t>
            </a:r>
          </a:p>
        </p:txBody>
      </p:sp>
      <p:sp>
        <p:nvSpPr>
          <p:cNvPr id="3" name="Text Box 2"/>
          <p:cNvSpPr txBox="1">
            <a:spLocks noChangeArrowheads="1"/>
          </p:cNvSpPr>
          <p:nvPr/>
        </p:nvSpPr>
        <p:spPr bwMode="auto">
          <a:xfrm>
            <a:off x="381000" y="3124200"/>
            <a:ext cx="8305800" cy="3025775"/>
          </a:xfrm>
          <a:prstGeom prst="rect">
            <a:avLst/>
          </a:prstGeom>
          <a:solidFill>
            <a:schemeClr val="accent2"/>
          </a:solidFill>
          <a:ln w="9525">
            <a:solidFill>
              <a:srgbClr val="FF00FF"/>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b="1">
                <a:solidFill>
                  <a:schemeClr val="bg1"/>
                </a:solidFill>
              </a:rPr>
              <a:t>Cuộc tập kích bằng máy bay B52 của Mĩ bị đập tan. Đây là thất bại nặng nề nhất trong lịch sử không quân Mĩ và là chiến thắng oanh liệt nhất trong cuộc chiến đấu bảo vệ miền Bắc. Chiến thắng này được dư luận thế giới gọi là trận “Điện Biên Phủ trên không”.</a:t>
            </a:r>
            <a:r>
              <a:rPr lang="en-US" altLang="en-US" sz="2000" b="1">
                <a:solidFill>
                  <a:schemeClr val="bg1"/>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diamond(in)">
                                      <p:cBhvr>
                                        <p:cTn id="7" dur="2000"/>
                                        <p:tgtEl>
                                          <p:spTgt spid="17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3" name="Text Box 9"/>
          <p:cNvSpPr txBox="1">
            <a:spLocks noChangeArrowheads="1"/>
          </p:cNvSpPr>
          <p:nvPr/>
        </p:nvSpPr>
        <p:spPr bwMode="auto">
          <a:xfrm>
            <a:off x="1828800" y="4648200"/>
            <a:ext cx="6934200" cy="955675"/>
          </a:xfrm>
          <a:prstGeom prst="rect">
            <a:avLst/>
          </a:prstGeom>
          <a:solidFill>
            <a:srgbClr val="FFFFCC"/>
          </a:solidFill>
          <a:ln w="9525">
            <a:solidFill>
              <a:srgbClr val="FF33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00CC"/>
                </a:solidFill>
              </a:rPr>
              <a:t>Buộc Mĩ phải kí Hiệp định Pa-ri chấm dứt chiến tranh xâm lược Việt Nam.</a:t>
            </a:r>
          </a:p>
        </p:txBody>
      </p:sp>
      <p:sp>
        <p:nvSpPr>
          <p:cNvPr id="144395" name="Text Box 11"/>
          <p:cNvSpPr txBox="1">
            <a:spLocks noChangeArrowheads="1"/>
          </p:cNvSpPr>
          <p:nvPr/>
        </p:nvSpPr>
        <p:spPr bwMode="auto">
          <a:xfrm>
            <a:off x="1828800" y="3048000"/>
            <a:ext cx="7086600" cy="955675"/>
          </a:xfrm>
          <a:prstGeom prst="rect">
            <a:avLst/>
          </a:prstGeom>
          <a:solidFill>
            <a:srgbClr val="FFFFCC"/>
          </a:solidFill>
          <a:ln w="9525">
            <a:solidFill>
              <a:srgbClr val="FF33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00CC"/>
                </a:solidFill>
              </a:rPr>
              <a:t>Khẳng định ý chí quyết chiến, quyết thắng của quân dân ta.</a:t>
            </a:r>
          </a:p>
        </p:txBody>
      </p:sp>
      <p:sp>
        <p:nvSpPr>
          <p:cNvPr id="144396" name="Line 12"/>
          <p:cNvSpPr>
            <a:spLocks noChangeShapeType="1"/>
          </p:cNvSpPr>
          <p:nvPr/>
        </p:nvSpPr>
        <p:spPr bwMode="auto">
          <a:xfrm flipV="1">
            <a:off x="1143000" y="2057400"/>
            <a:ext cx="5334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398" name="Line 14"/>
          <p:cNvSpPr>
            <a:spLocks noChangeShapeType="1"/>
          </p:cNvSpPr>
          <p:nvPr/>
        </p:nvSpPr>
        <p:spPr bwMode="auto">
          <a:xfrm flipV="1">
            <a:off x="1371600" y="33528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11" name="Text Box 27"/>
          <p:cNvSpPr txBox="1">
            <a:spLocks noChangeArrowheads="1"/>
          </p:cNvSpPr>
          <p:nvPr/>
        </p:nvSpPr>
        <p:spPr bwMode="auto">
          <a:xfrm>
            <a:off x="1676400" y="1905000"/>
            <a:ext cx="7162800" cy="528638"/>
          </a:xfrm>
          <a:prstGeom prst="rect">
            <a:avLst/>
          </a:prstGeom>
          <a:solidFill>
            <a:srgbClr val="FFFFCC"/>
          </a:solidFill>
          <a:ln w="9525">
            <a:solidFill>
              <a:srgbClr val="FF33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00CC"/>
                </a:solidFill>
              </a:rPr>
              <a:t>   Đập tan âm mưu xâm lược của đế quốc Mĩ.</a:t>
            </a:r>
          </a:p>
        </p:txBody>
      </p:sp>
      <p:sp>
        <p:nvSpPr>
          <p:cNvPr id="144412" name="Text Box 28"/>
          <p:cNvSpPr txBox="1">
            <a:spLocks noChangeArrowheads="1"/>
          </p:cNvSpPr>
          <p:nvPr/>
        </p:nvSpPr>
        <p:spPr bwMode="auto">
          <a:xfrm>
            <a:off x="76200" y="2895600"/>
            <a:ext cx="1295400" cy="1016000"/>
          </a:xfrm>
          <a:prstGeom prst="rect">
            <a:avLst/>
          </a:prstGeom>
          <a:solidFill>
            <a:srgbClr val="FFFFCC"/>
          </a:solidFill>
          <a:ln w="9525">
            <a:solidFill>
              <a:srgbClr val="FF33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00CC"/>
                </a:solidFill>
              </a:rPr>
              <a:t>   </a:t>
            </a:r>
            <a:r>
              <a:rPr lang="en-US" altLang="en-US" sz="3000" b="1">
                <a:solidFill>
                  <a:srgbClr val="0000CC"/>
                </a:solidFill>
              </a:rPr>
              <a:t>Ý nghĩa: </a:t>
            </a:r>
          </a:p>
        </p:txBody>
      </p:sp>
      <p:sp>
        <p:nvSpPr>
          <p:cNvPr id="144413" name="Line 29"/>
          <p:cNvSpPr>
            <a:spLocks noChangeShapeType="1"/>
          </p:cNvSpPr>
          <p:nvPr/>
        </p:nvSpPr>
        <p:spPr bwMode="auto">
          <a:xfrm>
            <a:off x="1143000" y="3886200"/>
            <a:ext cx="6858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20" name="Text Box 36"/>
          <p:cNvSpPr txBox="1">
            <a:spLocks noChangeArrowheads="1"/>
          </p:cNvSpPr>
          <p:nvPr/>
        </p:nvSpPr>
        <p:spPr bwMode="auto">
          <a:xfrm>
            <a:off x="762000" y="533400"/>
            <a:ext cx="7924800" cy="9556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a:solidFill>
                  <a:srgbClr val="0000CC"/>
                </a:solidFill>
              </a:rPr>
              <a:t> Chiến thắng “</a:t>
            </a:r>
            <a:r>
              <a:rPr lang="en-US" altLang="en-US" sz="2800" b="1">
                <a:solidFill>
                  <a:srgbClr val="FF0000"/>
                </a:solidFill>
              </a:rPr>
              <a:t>Điện Biên Phủ trên không” </a:t>
            </a:r>
            <a:r>
              <a:rPr lang="en-US" altLang="en-US" sz="2800" b="1">
                <a:solidFill>
                  <a:srgbClr val="0000CC"/>
                </a:solidFill>
              </a:rPr>
              <a:t>có ý nghĩa to lớn đối với lịch sử dân tộc ta: </a:t>
            </a:r>
            <a:endParaRPr lang="en-US" alt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4420"/>
                                        </p:tgtEl>
                                        <p:attrNameLst>
                                          <p:attrName>style.visibility</p:attrName>
                                        </p:attrNameLst>
                                      </p:cBhvr>
                                      <p:to>
                                        <p:strVal val="visible"/>
                                      </p:to>
                                    </p:set>
                                    <p:animEffect transition="in" filter="checkerboard(across)">
                                      <p:cBhvr>
                                        <p:cTn id="7" dur="500"/>
                                        <p:tgtEl>
                                          <p:spTgt spid="144420"/>
                                        </p:tgtEl>
                                      </p:cBhvr>
                                    </p:animEffect>
                                  </p:childTnLst>
                                </p:cTn>
                              </p:par>
                            </p:childTnLst>
                          </p:cTn>
                        </p:par>
                        <p:par>
                          <p:cTn id="8" fill="hold" nodeType="afterGroup">
                            <p:stCondLst>
                              <p:cond delay="500"/>
                            </p:stCondLst>
                            <p:childTnLst>
                              <p:par>
                                <p:cTn id="9" presetID="8" presetClass="entr" presetSubtype="16" fill="hold" grpId="1" nodeType="afterEffect">
                                  <p:stCondLst>
                                    <p:cond delay="0"/>
                                  </p:stCondLst>
                                  <p:childTnLst>
                                    <p:set>
                                      <p:cBhvr>
                                        <p:cTn id="10" dur="1" fill="hold">
                                          <p:stCondLst>
                                            <p:cond delay="0"/>
                                          </p:stCondLst>
                                        </p:cTn>
                                        <p:tgtEl>
                                          <p:spTgt spid="144420"/>
                                        </p:tgtEl>
                                        <p:attrNameLst>
                                          <p:attrName>style.visibility</p:attrName>
                                        </p:attrNameLst>
                                      </p:cBhvr>
                                      <p:to>
                                        <p:strVal val="visible"/>
                                      </p:to>
                                    </p:set>
                                    <p:animEffect transition="in" filter="diamond(in)">
                                      <p:cBhvr>
                                        <p:cTn id="11" dur="2000"/>
                                        <p:tgtEl>
                                          <p:spTgt spid="144420"/>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44412"/>
                                        </p:tgtEl>
                                        <p:attrNameLst>
                                          <p:attrName>style.visibility</p:attrName>
                                        </p:attrNameLst>
                                      </p:cBhvr>
                                      <p:to>
                                        <p:strVal val="visible"/>
                                      </p:to>
                                    </p:set>
                                    <p:animEffect transition="in" filter="diamond(in)">
                                      <p:cBhvr>
                                        <p:cTn id="14" dur="2000"/>
                                        <p:tgtEl>
                                          <p:spTgt spid="144412"/>
                                        </p:tgtEl>
                                      </p:cBhvr>
                                    </p:animEffect>
                                  </p:childTnLst>
                                </p:cTn>
                              </p:par>
                              <p:par>
                                <p:cTn id="15" presetID="8" presetClass="entr" presetSubtype="16" fill="hold" nodeType="withEffect">
                                  <p:stCondLst>
                                    <p:cond delay="0"/>
                                  </p:stCondLst>
                                  <p:childTnLst>
                                    <p:set>
                                      <p:cBhvr>
                                        <p:cTn id="16" dur="1" fill="hold">
                                          <p:stCondLst>
                                            <p:cond delay="0"/>
                                          </p:stCondLst>
                                        </p:cTn>
                                        <p:tgtEl>
                                          <p:spTgt spid="144396"/>
                                        </p:tgtEl>
                                        <p:attrNameLst>
                                          <p:attrName>style.visibility</p:attrName>
                                        </p:attrNameLst>
                                      </p:cBhvr>
                                      <p:to>
                                        <p:strVal val="visible"/>
                                      </p:to>
                                    </p:set>
                                    <p:animEffect transition="in" filter="diamond(in)">
                                      <p:cBhvr>
                                        <p:cTn id="17" dur="2000"/>
                                        <p:tgtEl>
                                          <p:spTgt spid="14439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44411"/>
                                        </p:tgtEl>
                                        <p:attrNameLst>
                                          <p:attrName>style.visibility</p:attrName>
                                        </p:attrNameLst>
                                      </p:cBhvr>
                                      <p:to>
                                        <p:strVal val="visible"/>
                                      </p:to>
                                    </p:set>
                                    <p:animEffect transition="in" filter="diamond(in)">
                                      <p:cBhvr>
                                        <p:cTn id="20" dur="2000"/>
                                        <p:tgtEl>
                                          <p:spTgt spid="144411"/>
                                        </p:tgtEl>
                                      </p:cBhvr>
                                    </p:animEffect>
                                  </p:childTnLst>
                                </p:cTn>
                              </p:par>
                            </p:childTnLst>
                          </p:cTn>
                        </p:par>
                        <p:par>
                          <p:cTn id="21" fill="hold" nodeType="afterGroup">
                            <p:stCondLst>
                              <p:cond delay="2500"/>
                            </p:stCondLst>
                            <p:childTnLst>
                              <p:par>
                                <p:cTn id="22" presetID="8" presetClass="entr" presetSubtype="16" fill="hold" nodeType="afterEffect">
                                  <p:stCondLst>
                                    <p:cond delay="0"/>
                                  </p:stCondLst>
                                  <p:childTnLst>
                                    <p:set>
                                      <p:cBhvr>
                                        <p:cTn id="23" dur="1" fill="hold">
                                          <p:stCondLst>
                                            <p:cond delay="0"/>
                                          </p:stCondLst>
                                        </p:cTn>
                                        <p:tgtEl>
                                          <p:spTgt spid="144398"/>
                                        </p:tgtEl>
                                        <p:attrNameLst>
                                          <p:attrName>style.visibility</p:attrName>
                                        </p:attrNameLst>
                                      </p:cBhvr>
                                      <p:to>
                                        <p:strVal val="visible"/>
                                      </p:to>
                                    </p:set>
                                    <p:animEffect transition="in" filter="diamond(in)">
                                      <p:cBhvr>
                                        <p:cTn id="24" dur="2000"/>
                                        <p:tgtEl>
                                          <p:spTgt spid="144398"/>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44395"/>
                                        </p:tgtEl>
                                        <p:attrNameLst>
                                          <p:attrName>style.visibility</p:attrName>
                                        </p:attrNameLst>
                                      </p:cBhvr>
                                      <p:to>
                                        <p:strVal val="visible"/>
                                      </p:to>
                                    </p:set>
                                    <p:animEffect transition="in" filter="diamond(in)">
                                      <p:cBhvr>
                                        <p:cTn id="27" dur="2000"/>
                                        <p:tgtEl>
                                          <p:spTgt spid="144395"/>
                                        </p:tgtEl>
                                      </p:cBhvr>
                                    </p:animEffect>
                                  </p:childTnLst>
                                </p:cTn>
                              </p:par>
                            </p:childTnLst>
                          </p:cTn>
                        </p:par>
                        <p:par>
                          <p:cTn id="28" fill="hold" nodeType="afterGroup">
                            <p:stCondLst>
                              <p:cond delay="4500"/>
                            </p:stCondLst>
                            <p:childTnLst>
                              <p:par>
                                <p:cTn id="29" presetID="2" presetClass="entr" presetSubtype="4" fill="hold" nodeType="afterEffect">
                                  <p:stCondLst>
                                    <p:cond delay="0"/>
                                  </p:stCondLst>
                                  <p:childTnLst>
                                    <p:set>
                                      <p:cBhvr>
                                        <p:cTn id="30" dur="1" fill="hold">
                                          <p:stCondLst>
                                            <p:cond delay="0"/>
                                          </p:stCondLst>
                                        </p:cTn>
                                        <p:tgtEl>
                                          <p:spTgt spid="144413"/>
                                        </p:tgtEl>
                                        <p:attrNameLst>
                                          <p:attrName>style.visibility</p:attrName>
                                        </p:attrNameLst>
                                      </p:cBhvr>
                                      <p:to>
                                        <p:strVal val="visible"/>
                                      </p:to>
                                    </p:set>
                                    <p:anim calcmode="lin" valueType="num">
                                      <p:cBhvr additive="base">
                                        <p:cTn id="31" dur="500" fill="hold"/>
                                        <p:tgtEl>
                                          <p:spTgt spid="144413"/>
                                        </p:tgtEl>
                                        <p:attrNameLst>
                                          <p:attrName>ppt_x</p:attrName>
                                        </p:attrNameLst>
                                      </p:cBhvr>
                                      <p:tavLst>
                                        <p:tav tm="0">
                                          <p:val>
                                            <p:strVal val="#ppt_x"/>
                                          </p:val>
                                        </p:tav>
                                        <p:tav tm="100000">
                                          <p:val>
                                            <p:strVal val="#ppt_x"/>
                                          </p:val>
                                        </p:tav>
                                      </p:tavLst>
                                    </p:anim>
                                    <p:anim calcmode="lin" valueType="num">
                                      <p:cBhvr additive="base">
                                        <p:cTn id="32" dur="500" fill="hold"/>
                                        <p:tgtEl>
                                          <p:spTgt spid="1444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4393"/>
                                        </p:tgtEl>
                                        <p:attrNameLst>
                                          <p:attrName>style.visibility</p:attrName>
                                        </p:attrNameLst>
                                      </p:cBhvr>
                                      <p:to>
                                        <p:strVal val="visible"/>
                                      </p:to>
                                    </p:set>
                                    <p:anim calcmode="lin" valueType="num">
                                      <p:cBhvr additive="base">
                                        <p:cTn id="35" dur="500" fill="hold"/>
                                        <p:tgtEl>
                                          <p:spTgt spid="144393"/>
                                        </p:tgtEl>
                                        <p:attrNameLst>
                                          <p:attrName>ppt_x</p:attrName>
                                        </p:attrNameLst>
                                      </p:cBhvr>
                                      <p:tavLst>
                                        <p:tav tm="0">
                                          <p:val>
                                            <p:strVal val="#ppt_x"/>
                                          </p:val>
                                        </p:tav>
                                        <p:tav tm="100000">
                                          <p:val>
                                            <p:strVal val="#ppt_x"/>
                                          </p:val>
                                        </p:tav>
                                      </p:tavLst>
                                    </p:anim>
                                    <p:anim calcmode="lin" valueType="num">
                                      <p:cBhvr additive="base">
                                        <p:cTn id="36" dur="500" fill="hold"/>
                                        <p:tgtEl>
                                          <p:spTgt spid="144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3" grpId="0" animBg="1"/>
      <p:bldP spid="144395" grpId="0" animBg="1"/>
      <p:bldP spid="144411" grpId="0" animBg="1"/>
      <p:bldP spid="144412" grpId="0" animBg="1"/>
      <p:bldP spid="144420" grpId="0" animBg="1"/>
      <p:bldP spid="1444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304800" y="1255693"/>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vi-VN" altLang="en-US" sz="2800" b="1" dirty="0">
                <a:solidFill>
                  <a:schemeClr val="accent1">
                    <a:lumMod val="75000"/>
                  </a:schemeClr>
                </a:solidFill>
                <a:latin typeface="+mn-lt"/>
              </a:rPr>
              <a:t>1. Âm mưu của đế quốc Mĩ trong việc d</a:t>
            </a:r>
            <a:r>
              <a:rPr lang="en-US" altLang="en-US" sz="2800" b="1" dirty="0">
                <a:solidFill>
                  <a:schemeClr val="accent1">
                    <a:lumMod val="75000"/>
                  </a:schemeClr>
                </a:solidFill>
                <a:latin typeface="+mn-lt"/>
              </a:rPr>
              <a:t>ù</a:t>
            </a:r>
            <a:r>
              <a:rPr lang="vi-VN" altLang="en-US" sz="2800" b="1" dirty="0">
                <a:solidFill>
                  <a:schemeClr val="accent1">
                    <a:lumMod val="75000"/>
                  </a:schemeClr>
                </a:solidFill>
                <a:latin typeface="+mn-lt"/>
              </a:rPr>
              <a:t>ng m</a:t>
            </a:r>
            <a:r>
              <a:rPr lang="en-US" altLang="en-US" sz="2800" b="1" dirty="0">
                <a:solidFill>
                  <a:schemeClr val="accent1">
                    <a:lumMod val="75000"/>
                  </a:schemeClr>
                </a:solidFill>
                <a:latin typeface="+mn-lt"/>
              </a:rPr>
              <a:t>á</a:t>
            </a:r>
            <a:r>
              <a:rPr lang="vi-VN" altLang="en-US" sz="2800" b="1" dirty="0">
                <a:solidFill>
                  <a:schemeClr val="accent1">
                    <a:lumMod val="75000"/>
                  </a:schemeClr>
                </a:solidFill>
                <a:latin typeface="+mn-lt"/>
              </a:rPr>
              <a:t>y bay B52 đánh ph</a:t>
            </a:r>
            <a:r>
              <a:rPr lang="en-US" altLang="en-US" sz="2800" b="1" dirty="0">
                <a:solidFill>
                  <a:schemeClr val="accent1">
                    <a:lumMod val="75000"/>
                  </a:schemeClr>
                </a:solidFill>
                <a:latin typeface="+mn-lt"/>
              </a:rPr>
              <a:t>á</a:t>
            </a:r>
            <a:r>
              <a:rPr lang="vi-VN" altLang="en-US" sz="2800" b="1" dirty="0">
                <a:solidFill>
                  <a:schemeClr val="accent1">
                    <a:lumMod val="75000"/>
                  </a:schemeClr>
                </a:solidFill>
                <a:latin typeface="+mn-lt"/>
              </a:rPr>
              <a:t> Hà Nội.</a:t>
            </a:r>
            <a:endParaRPr lang="en-US" altLang="en-US" sz="2800" b="1" dirty="0">
              <a:solidFill>
                <a:schemeClr val="accent1">
                  <a:lumMod val="75000"/>
                </a:schemeClr>
              </a:solidFill>
              <a:latin typeface="+mn-lt"/>
            </a:endParaRPr>
          </a:p>
        </p:txBody>
      </p:sp>
      <p:sp>
        <p:nvSpPr>
          <p:cNvPr id="89094" name="Text Box 6"/>
          <p:cNvSpPr txBox="1">
            <a:spLocks noChangeArrowheads="1"/>
          </p:cNvSpPr>
          <p:nvPr/>
        </p:nvSpPr>
        <p:spPr bwMode="auto">
          <a:xfrm>
            <a:off x="304800" y="2968895"/>
            <a:ext cx="86106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Char char="-"/>
            </a:pPr>
            <a:r>
              <a:rPr lang="en-US" altLang="en-US" sz="2800" b="1" dirty="0">
                <a:solidFill>
                  <a:schemeClr val="accent2"/>
                </a:solidFill>
                <a:latin typeface="+mn-lt"/>
              </a:rPr>
              <a:t> </a:t>
            </a:r>
            <a:r>
              <a:rPr lang="en-US" altLang="en-US" sz="2800" b="1" dirty="0" err="1">
                <a:solidFill>
                  <a:schemeClr val="accent2"/>
                </a:solidFill>
                <a:latin typeface="+mn-lt"/>
              </a:rPr>
              <a:t>Nêu</a:t>
            </a:r>
            <a:r>
              <a:rPr lang="en-US" altLang="en-US" sz="2800" b="1" dirty="0">
                <a:solidFill>
                  <a:schemeClr val="accent2"/>
                </a:solidFill>
                <a:latin typeface="+mn-lt"/>
              </a:rPr>
              <a:t> </a:t>
            </a:r>
            <a:r>
              <a:rPr lang="en-US" altLang="en-US" sz="2800" b="1" dirty="0" err="1">
                <a:solidFill>
                  <a:schemeClr val="accent2"/>
                </a:solidFill>
                <a:latin typeface="+mn-lt"/>
              </a:rPr>
              <a:t>tình</a:t>
            </a:r>
            <a:r>
              <a:rPr lang="en-US" altLang="en-US" sz="2800" b="1" dirty="0">
                <a:solidFill>
                  <a:schemeClr val="accent2"/>
                </a:solidFill>
                <a:latin typeface="+mn-lt"/>
              </a:rPr>
              <a:t> </a:t>
            </a:r>
            <a:r>
              <a:rPr lang="en-US" altLang="en-US" sz="2800" b="1" dirty="0" err="1">
                <a:solidFill>
                  <a:schemeClr val="accent2"/>
                </a:solidFill>
                <a:latin typeface="+mn-lt"/>
              </a:rPr>
              <a:t>hình</a:t>
            </a:r>
            <a:r>
              <a:rPr lang="en-US" altLang="en-US" sz="2800" b="1" dirty="0">
                <a:solidFill>
                  <a:schemeClr val="accent2"/>
                </a:solidFill>
                <a:latin typeface="+mn-lt"/>
              </a:rPr>
              <a:t> </a:t>
            </a:r>
            <a:r>
              <a:rPr lang="en-US" altLang="en-US" sz="2800" b="1" dirty="0" err="1">
                <a:solidFill>
                  <a:schemeClr val="accent2"/>
                </a:solidFill>
                <a:latin typeface="+mn-lt"/>
              </a:rPr>
              <a:t>của</a:t>
            </a:r>
            <a:r>
              <a:rPr lang="en-US" altLang="en-US" sz="2800" b="1" dirty="0">
                <a:solidFill>
                  <a:schemeClr val="accent2"/>
                </a:solidFill>
                <a:latin typeface="+mn-lt"/>
              </a:rPr>
              <a:t> ta </a:t>
            </a:r>
            <a:r>
              <a:rPr lang="en-US" altLang="en-US" sz="2800" b="1" dirty="0" err="1">
                <a:solidFill>
                  <a:schemeClr val="accent2"/>
                </a:solidFill>
                <a:latin typeface="+mn-lt"/>
              </a:rPr>
              <a:t>trên</a:t>
            </a:r>
            <a:r>
              <a:rPr lang="en-US" altLang="en-US" sz="2800" b="1" dirty="0">
                <a:solidFill>
                  <a:schemeClr val="accent2"/>
                </a:solidFill>
                <a:latin typeface="+mn-lt"/>
              </a:rPr>
              <a:t> </a:t>
            </a:r>
            <a:r>
              <a:rPr lang="en-US" altLang="en-US" sz="2800" b="1" dirty="0" err="1">
                <a:solidFill>
                  <a:schemeClr val="accent2"/>
                </a:solidFill>
                <a:latin typeface="+mn-lt"/>
              </a:rPr>
              <a:t>mặt</a:t>
            </a:r>
            <a:r>
              <a:rPr lang="en-US" altLang="en-US" sz="2800" b="1" dirty="0">
                <a:solidFill>
                  <a:schemeClr val="accent2"/>
                </a:solidFill>
                <a:latin typeface="+mn-lt"/>
              </a:rPr>
              <a:t> </a:t>
            </a:r>
            <a:r>
              <a:rPr lang="en-US" altLang="en-US" sz="2800" b="1" dirty="0" err="1">
                <a:solidFill>
                  <a:schemeClr val="accent2"/>
                </a:solidFill>
                <a:latin typeface="+mn-lt"/>
              </a:rPr>
              <a:t>trận</a:t>
            </a:r>
            <a:r>
              <a:rPr lang="en-US" altLang="en-US" sz="2800" b="1" dirty="0">
                <a:solidFill>
                  <a:schemeClr val="accent2"/>
                </a:solidFill>
                <a:latin typeface="+mn-lt"/>
              </a:rPr>
              <a:t> </a:t>
            </a:r>
            <a:r>
              <a:rPr lang="en-US" altLang="en-US" sz="2800" b="1" dirty="0" err="1">
                <a:solidFill>
                  <a:schemeClr val="accent2"/>
                </a:solidFill>
                <a:latin typeface="+mn-lt"/>
              </a:rPr>
              <a:t>chống</a:t>
            </a:r>
            <a:r>
              <a:rPr lang="en-US" altLang="en-US" sz="2800" b="1" dirty="0">
                <a:solidFill>
                  <a:schemeClr val="accent2"/>
                </a:solidFill>
                <a:latin typeface="+mn-lt"/>
              </a:rPr>
              <a:t> </a:t>
            </a:r>
            <a:r>
              <a:rPr lang="en-US" altLang="en-US" sz="2800" b="1" dirty="0" err="1">
                <a:solidFill>
                  <a:schemeClr val="accent2"/>
                </a:solidFill>
                <a:latin typeface="+mn-lt"/>
              </a:rPr>
              <a:t>Mĩ</a:t>
            </a:r>
            <a:r>
              <a:rPr lang="en-US" altLang="en-US" sz="2800" b="1" dirty="0">
                <a:solidFill>
                  <a:schemeClr val="accent2"/>
                </a:solidFill>
                <a:latin typeface="+mn-lt"/>
              </a:rPr>
              <a:t> </a:t>
            </a:r>
            <a:r>
              <a:rPr lang="en-US" altLang="en-US" sz="2800" b="1" dirty="0" err="1">
                <a:solidFill>
                  <a:schemeClr val="accent2"/>
                </a:solidFill>
                <a:latin typeface="+mn-lt"/>
              </a:rPr>
              <a:t>và</a:t>
            </a:r>
            <a:r>
              <a:rPr lang="en-US" altLang="en-US" sz="2800" b="1" dirty="0">
                <a:solidFill>
                  <a:schemeClr val="accent2"/>
                </a:solidFill>
                <a:latin typeface="+mn-lt"/>
              </a:rPr>
              <a:t> </a:t>
            </a:r>
            <a:r>
              <a:rPr lang="en-US" altLang="en-US" sz="2800" b="1" dirty="0" err="1">
                <a:solidFill>
                  <a:schemeClr val="accent2"/>
                </a:solidFill>
                <a:latin typeface="+mn-lt"/>
              </a:rPr>
              <a:t>chính</a:t>
            </a:r>
            <a:r>
              <a:rPr lang="en-US" altLang="en-US" sz="2800" b="1" dirty="0">
                <a:solidFill>
                  <a:schemeClr val="accent2"/>
                </a:solidFill>
                <a:latin typeface="+mn-lt"/>
              </a:rPr>
              <a:t> </a:t>
            </a:r>
            <a:r>
              <a:rPr lang="en-US" altLang="en-US" sz="2800" b="1" dirty="0" err="1">
                <a:solidFill>
                  <a:schemeClr val="accent2"/>
                </a:solidFill>
                <a:latin typeface="+mn-lt"/>
              </a:rPr>
              <a:t>quyền</a:t>
            </a:r>
            <a:r>
              <a:rPr lang="en-US" altLang="en-US" sz="2800" b="1" dirty="0">
                <a:solidFill>
                  <a:schemeClr val="accent2"/>
                </a:solidFill>
                <a:latin typeface="+mn-lt"/>
              </a:rPr>
              <a:t> </a:t>
            </a:r>
            <a:r>
              <a:rPr lang="en-US" altLang="en-US" sz="2800" b="1" dirty="0" err="1">
                <a:solidFill>
                  <a:schemeClr val="accent2"/>
                </a:solidFill>
                <a:latin typeface="+mn-lt"/>
              </a:rPr>
              <a:t>Sài</a:t>
            </a:r>
            <a:r>
              <a:rPr lang="en-US" altLang="en-US" sz="2800" b="1" dirty="0">
                <a:solidFill>
                  <a:schemeClr val="accent2"/>
                </a:solidFill>
                <a:latin typeface="+mn-lt"/>
              </a:rPr>
              <a:t> </a:t>
            </a:r>
            <a:r>
              <a:rPr lang="en-US" altLang="en-US" sz="2800" b="1" dirty="0" err="1">
                <a:solidFill>
                  <a:schemeClr val="accent2"/>
                </a:solidFill>
                <a:latin typeface="+mn-lt"/>
              </a:rPr>
              <a:t>Gòn</a:t>
            </a:r>
            <a:r>
              <a:rPr lang="en-US" altLang="en-US" sz="2800" b="1" dirty="0">
                <a:solidFill>
                  <a:schemeClr val="accent2"/>
                </a:solidFill>
                <a:latin typeface="+mn-lt"/>
              </a:rPr>
              <a:t> </a:t>
            </a:r>
            <a:r>
              <a:rPr lang="en-US" altLang="en-US" sz="2800" b="1" dirty="0" err="1">
                <a:solidFill>
                  <a:schemeClr val="accent2"/>
                </a:solidFill>
                <a:latin typeface="+mn-lt"/>
              </a:rPr>
              <a:t>sau</a:t>
            </a:r>
            <a:r>
              <a:rPr lang="en-US" altLang="en-US" sz="2800" b="1" dirty="0">
                <a:solidFill>
                  <a:schemeClr val="accent2"/>
                </a:solidFill>
                <a:latin typeface="+mn-lt"/>
              </a:rPr>
              <a:t> </a:t>
            </a:r>
            <a:r>
              <a:rPr lang="en-US" altLang="en-US" sz="2800" b="1" dirty="0" err="1">
                <a:solidFill>
                  <a:schemeClr val="accent2"/>
                </a:solidFill>
                <a:latin typeface="+mn-lt"/>
              </a:rPr>
              <a:t>cuộc</a:t>
            </a:r>
            <a:r>
              <a:rPr lang="en-US" altLang="en-US" sz="2800" b="1" dirty="0">
                <a:solidFill>
                  <a:schemeClr val="accent2"/>
                </a:solidFill>
                <a:latin typeface="+mn-lt"/>
              </a:rPr>
              <a:t> </a:t>
            </a:r>
            <a:r>
              <a:rPr lang="en-US" altLang="en-US" sz="2800" b="1" dirty="0" err="1">
                <a:solidFill>
                  <a:schemeClr val="accent2"/>
                </a:solidFill>
                <a:latin typeface="+mn-lt"/>
              </a:rPr>
              <a:t>Tổng</a:t>
            </a:r>
            <a:r>
              <a:rPr lang="en-US" altLang="en-US" sz="2800" b="1" dirty="0">
                <a:solidFill>
                  <a:schemeClr val="accent2"/>
                </a:solidFill>
                <a:latin typeface="+mn-lt"/>
              </a:rPr>
              <a:t> </a:t>
            </a:r>
            <a:r>
              <a:rPr lang="en-US" altLang="en-US" sz="2800" b="1" dirty="0" err="1">
                <a:solidFill>
                  <a:schemeClr val="accent2"/>
                </a:solidFill>
                <a:latin typeface="+mn-lt"/>
              </a:rPr>
              <a:t>tiến</a:t>
            </a:r>
            <a:r>
              <a:rPr lang="en-US" altLang="en-US" sz="2800" b="1" dirty="0">
                <a:solidFill>
                  <a:schemeClr val="accent2"/>
                </a:solidFill>
                <a:latin typeface="+mn-lt"/>
              </a:rPr>
              <a:t> </a:t>
            </a:r>
            <a:r>
              <a:rPr lang="en-US" altLang="en-US" sz="2800" b="1" dirty="0" err="1">
                <a:solidFill>
                  <a:schemeClr val="accent2"/>
                </a:solidFill>
                <a:latin typeface="+mn-lt"/>
              </a:rPr>
              <a:t>công</a:t>
            </a:r>
            <a:r>
              <a:rPr lang="en-US" altLang="en-US" sz="2800" b="1" dirty="0">
                <a:solidFill>
                  <a:schemeClr val="accent2"/>
                </a:solidFill>
                <a:latin typeface="+mn-lt"/>
              </a:rPr>
              <a:t> </a:t>
            </a:r>
            <a:r>
              <a:rPr lang="en-US" altLang="en-US" sz="2800" b="1" dirty="0" err="1">
                <a:solidFill>
                  <a:schemeClr val="accent2"/>
                </a:solidFill>
                <a:latin typeface="+mn-lt"/>
              </a:rPr>
              <a:t>và</a:t>
            </a:r>
            <a:r>
              <a:rPr lang="en-US" altLang="en-US" sz="2800" b="1" dirty="0">
                <a:solidFill>
                  <a:schemeClr val="accent2"/>
                </a:solidFill>
                <a:latin typeface="+mn-lt"/>
              </a:rPr>
              <a:t> </a:t>
            </a:r>
            <a:r>
              <a:rPr lang="en-US" altLang="en-US" sz="2800" b="1" dirty="0" err="1">
                <a:solidFill>
                  <a:schemeClr val="accent2"/>
                </a:solidFill>
                <a:latin typeface="+mn-lt"/>
              </a:rPr>
              <a:t>nổi</a:t>
            </a:r>
            <a:r>
              <a:rPr lang="en-US" altLang="en-US" sz="2800" b="1" dirty="0">
                <a:solidFill>
                  <a:schemeClr val="accent2"/>
                </a:solidFill>
                <a:latin typeface="+mn-lt"/>
              </a:rPr>
              <a:t> </a:t>
            </a:r>
            <a:r>
              <a:rPr lang="en-US" altLang="en-US" sz="2800" b="1" dirty="0" err="1">
                <a:solidFill>
                  <a:schemeClr val="accent2"/>
                </a:solidFill>
                <a:latin typeface="+mn-lt"/>
              </a:rPr>
              <a:t>dậy</a:t>
            </a:r>
            <a:r>
              <a:rPr lang="en-US" altLang="en-US" sz="2800" b="1" dirty="0">
                <a:solidFill>
                  <a:schemeClr val="accent2"/>
                </a:solidFill>
                <a:latin typeface="+mn-lt"/>
              </a:rPr>
              <a:t> </a:t>
            </a:r>
            <a:r>
              <a:rPr lang="en-US" altLang="en-US" sz="2800" b="1" dirty="0" err="1">
                <a:solidFill>
                  <a:schemeClr val="accent2"/>
                </a:solidFill>
                <a:latin typeface="+mn-lt"/>
              </a:rPr>
              <a:t>Tết</a:t>
            </a:r>
            <a:r>
              <a:rPr lang="en-US" altLang="en-US" sz="2800" b="1" dirty="0">
                <a:solidFill>
                  <a:schemeClr val="accent2"/>
                </a:solidFill>
                <a:latin typeface="+mn-lt"/>
              </a:rPr>
              <a:t> </a:t>
            </a:r>
            <a:r>
              <a:rPr lang="en-US" altLang="en-US" sz="2800" b="1" dirty="0" err="1">
                <a:solidFill>
                  <a:schemeClr val="accent2"/>
                </a:solidFill>
                <a:latin typeface="+mn-lt"/>
              </a:rPr>
              <a:t>Mậu</a:t>
            </a:r>
            <a:r>
              <a:rPr lang="en-US" altLang="en-US" sz="2800" b="1" dirty="0">
                <a:solidFill>
                  <a:schemeClr val="accent2"/>
                </a:solidFill>
                <a:latin typeface="+mn-lt"/>
              </a:rPr>
              <a:t> </a:t>
            </a:r>
            <a:r>
              <a:rPr lang="en-US" altLang="en-US" sz="2800" b="1" dirty="0" err="1">
                <a:solidFill>
                  <a:schemeClr val="accent2"/>
                </a:solidFill>
                <a:latin typeface="+mn-lt"/>
              </a:rPr>
              <a:t>Thân</a:t>
            </a:r>
            <a:r>
              <a:rPr lang="en-US" altLang="en-US" sz="2800" b="1" dirty="0">
                <a:solidFill>
                  <a:schemeClr val="accent2"/>
                </a:solidFill>
                <a:latin typeface="+mn-lt"/>
              </a:rPr>
              <a:t> 1968?</a:t>
            </a:r>
          </a:p>
          <a:p>
            <a:pPr algn="just">
              <a:spcBef>
                <a:spcPct val="50000"/>
              </a:spcBef>
              <a:buFontTx/>
              <a:buChar char="-"/>
            </a:pPr>
            <a:r>
              <a:rPr lang="en-US" altLang="en-US" sz="2800" b="1" dirty="0">
                <a:solidFill>
                  <a:schemeClr val="accent2"/>
                </a:solidFill>
                <a:latin typeface="+mn-lt"/>
              </a:rPr>
              <a:t> </a:t>
            </a:r>
            <a:r>
              <a:rPr lang="en-US" altLang="en-US" sz="2800" b="1" dirty="0" err="1">
                <a:solidFill>
                  <a:schemeClr val="accent2"/>
                </a:solidFill>
                <a:latin typeface="+mn-lt"/>
              </a:rPr>
              <a:t>Tại</a:t>
            </a:r>
            <a:r>
              <a:rPr lang="en-US" altLang="en-US" sz="2800" b="1" dirty="0">
                <a:solidFill>
                  <a:schemeClr val="accent2"/>
                </a:solidFill>
                <a:latin typeface="+mn-lt"/>
              </a:rPr>
              <a:t> </a:t>
            </a:r>
            <a:r>
              <a:rPr lang="en-US" altLang="en-US" sz="2800" b="1" dirty="0" err="1">
                <a:solidFill>
                  <a:schemeClr val="accent2"/>
                </a:solidFill>
                <a:latin typeface="+mn-lt"/>
              </a:rPr>
              <a:t>sao</a:t>
            </a:r>
            <a:r>
              <a:rPr lang="en-US" altLang="en-US" sz="2800" b="1" dirty="0">
                <a:solidFill>
                  <a:schemeClr val="accent2"/>
                </a:solidFill>
                <a:latin typeface="+mn-lt"/>
              </a:rPr>
              <a:t> </a:t>
            </a:r>
            <a:r>
              <a:rPr lang="en-US" altLang="en-US" sz="2800" b="1" dirty="0" err="1">
                <a:solidFill>
                  <a:schemeClr val="accent2"/>
                </a:solidFill>
                <a:latin typeface="+mn-lt"/>
              </a:rPr>
              <a:t>Mĩ</a:t>
            </a:r>
            <a:r>
              <a:rPr lang="en-US" altLang="en-US" sz="2800" b="1" dirty="0">
                <a:solidFill>
                  <a:schemeClr val="accent2"/>
                </a:solidFill>
                <a:latin typeface="+mn-lt"/>
              </a:rPr>
              <a:t> </a:t>
            </a:r>
            <a:r>
              <a:rPr lang="en-US" altLang="en-US" sz="2800" b="1" dirty="0" err="1">
                <a:solidFill>
                  <a:schemeClr val="accent2"/>
                </a:solidFill>
                <a:latin typeface="+mn-lt"/>
              </a:rPr>
              <a:t>lại</a:t>
            </a:r>
            <a:r>
              <a:rPr lang="en-US" altLang="en-US" sz="2800" b="1" dirty="0">
                <a:solidFill>
                  <a:schemeClr val="accent2"/>
                </a:solidFill>
                <a:latin typeface="+mn-lt"/>
              </a:rPr>
              <a:t> </a:t>
            </a:r>
            <a:r>
              <a:rPr lang="en-US" altLang="en-US" sz="2800" b="1" dirty="0" err="1">
                <a:solidFill>
                  <a:schemeClr val="accent2"/>
                </a:solidFill>
                <a:latin typeface="+mn-lt"/>
              </a:rPr>
              <a:t>ném</a:t>
            </a:r>
            <a:r>
              <a:rPr lang="en-US" altLang="en-US" sz="2800" b="1" dirty="0">
                <a:solidFill>
                  <a:schemeClr val="accent2"/>
                </a:solidFill>
                <a:latin typeface="+mn-lt"/>
              </a:rPr>
              <a:t> </a:t>
            </a:r>
            <a:r>
              <a:rPr lang="en-US" altLang="en-US" sz="2800" b="1" dirty="0" err="1">
                <a:solidFill>
                  <a:schemeClr val="accent2"/>
                </a:solidFill>
                <a:latin typeface="+mn-lt"/>
              </a:rPr>
              <a:t>bom</a:t>
            </a:r>
            <a:r>
              <a:rPr lang="en-US" altLang="en-US" sz="2800" b="1" dirty="0">
                <a:solidFill>
                  <a:schemeClr val="accent2"/>
                </a:solidFill>
                <a:latin typeface="+mn-lt"/>
              </a:rPr>
              <a:t> </a:t>
            </a:r>
            <a:r>
              <a:rPr lang="en-US" altLang="en-US" sz="2800" b="1" dirty="0" err="1">
                <a:solidFill>
                  <a:schemeClr val="accent2"/>
                </a:solidFill>
                <a:latin typeface="+mn-lt"/>
              </a:rPr>
              <a:t>hòng</a:t>
            </a:r>
            <a:r>
              <a:rPr lang="en-US" altLang="en-US" sz="2800" b="1" dirty="0">
                <a:solidFill>
                  <a:schemeClr val="accent2"/>
                </a:solidFill>
                <a:latin typeface="+mn-lt"/>
              </a:rPr>
              <a:t> </a:t>
            </a:r>
            <a:r>
              <a:rPr lang="en-US" altLang="en-US" sz="2800" b="1" dirty="0" err="1">
                <a:solidFill>
                  <a:schemeClr val="accent2"/>
                </a:solidFill>
                <a:latin typeface="+mn-lt"/>
              </a:rPr>
              <a:t>hủy</a:t>
            </a:r>
            <a:r>
              <a:rPr lang="en-US" altLang="en-US" sz="2800" b="1" dirty="0">
                <a:solidFill>
                  <a:schemeClr val="accent2"/>
                </a:solidFill>
                <a:latin typeface="+mn-lt"/>
              </a:rPr>
              <a:t> </a:t>
            </a:r>
            <a:r>
              <a:rPr lang="en-US" altLang="en-US" sz="2800" b="1" dirty="0" err="1">
                <a:solidFill>
                  <a:schemeClr val="accent2"/>
                </a:solidFill>
                <a:latin typeface="+mn-lt"/>
              </a:rPr>
              <a:t>diệt</a:t>
            </a:r>
            <a:r>
              <a:rPr lang="en-US" altLang="en-US" sz="2800" b="1" dirty="0">
                <a:solidFill>
                  <a:schemeClr val="accent2"/>
                </a:solidFill>
                <a:latin typeface="+mn-lt"/>
              </a:rPr>
              <a:t> </a:t>
            </a:r>
            <a:r>
              <a:rPr lang="en-US" altLang="en-US" sz="2800" b="1" dirty="0" err="1">
                <a:solidFill>
                  <a:schemeClr val="accent2"/>
                </a:solidFill>
                <a:latin typeface="+mn-lt"/>
              </a:rPr>
              <a:t>Hà</a:t>
            </a:r>
            <a:r>
              <a:rPr lang="en-US" altLang="en-US" sz="2800" b="1" dirty="0">
                <a:solidFill>
                  <a:schemeClr val="accent2"/>
                </a:solidFill>
                <a:latin typeface="+mn-lt"/>
              </a:rPr>
              <a:t> </a:t>
            </a:r>
            <a:r>
              <a:rPr lang="en-US" altLang="en-US" sz="2800" b="1" dirty="0" err="1">
                <a:solidFill>
                  <a:schemeClr val="accent2"/>
                </a:solidFill>
                <a:latin typeface="+mn-lt"/>
              </a:rPr>
              <a:t>Nội</a:t>
            </a:r>
            <a:r>
              <a:rPr lang="en-US" altLang="en-US" sz="2800" b="1" dirty="0">
                <a:solidFill>
                  <a:schemeClr val="accent2"/>
                </a:solidFill>
                <a:latin typeface="+mn-lt"/>
              </a:rPr>
              <a:t> </a:t>
            </a:r>
            <a:r>
              <a:rPr lang="en-US" altLang="en-US" sz="2800" b="1" dirty="0" err="1">
                <a:solidFill>
                  <a:schemeClr val="accent2"/>
                </a:solidFill>
                <a:latin typeface="+mn-lt"/>
              </a:rPr>
              <a:t>và</a:t>
            </a:r>
            <a:r>
              <a:rPr lang="en-US" altLang="en-US" sz="2800" b="1" dirty="0">
                <a:solidFill>
                  <a:schemeClr val="accent2"/>
                </a:solidFill>
                <a:latin typeface="+mn-lt"/>
              </a:rPr>
              <a:t> </a:t>
            </a:r>
            <a:r>
              <a:rPr lang="en-US" altLang="en-US" sz="2800" b="1" dirty="0" err="1">
                <a:solidFill>
                  <a:schemeClr val="accent2"/>
                </a:solidFill>
                <a:latin typeface="+mn-lt"/>
              </a:rPr>
              <a:t>một</a:t>
            </a:r>
            <a:r>
              <a:rPr lang="en-US" altLang="en-US" sz="2800" b="1" dirty="0">
                <a:solidFill>
                  <a:schemeClr val="accent2"/>
                </a:solidFill>
                <a:latin typeface="+mn-lt"/>
              </a:rPr>
              <a:t> </a:t>
            </a:r>
            <a:r>
              <a:rPr lang="en-US" altLang="en-US" sz="2800" b="1" dirty="0" err="1">
                <a:solidFill>
                  <a:schemeClr val="accent2"/>
                </a:solidFill>
                <a:latin typeface="+mn-lt"/>
              </a:rPr>
              <a:t>số</a:t>
            </a:r>
            <a:r>
              <a:rPr lang="en-US" altLang="en-US" sz="2800" b="1" dirty="0">
                <a:solidFill>
                  <a:schemeClr val="accent2"/>
                </a:solidFill>
                <a:latin typeface="+mn-lt"/>
              </a:rPr>
              <a:t> </a:t>
            </a:r>
            <a:r>
              <a:rPr lang="en-US" altLang="en-US" sz="2800" b="1" dirty="0" err="1">
                <a:solidFill>
                  <a:schemeClr val="accent2"/>
                </a:solidFill>
                <a:latin typeface="+mn-lt"/>
              </a:rPr>
              <a:t>thành</a:t>
            </a:r>
            <a:r>
              <a:rPr lang="en-US" altLang="en-US" sz="2800" b="1" dirty="0">
                <a:solidFill>
                  <a:schemeClr val="accent2"/>
                </a:solidFill>
                <a:latin typeface="+mn-lt"/>
              </a:rPr>
              <a:t> </a:t>
            </a:r>
            <a:r>
              <a:rPr lang="en-US" altLang="en-US" sz="2800" b="1" dirty="0" err="1">
                <a:solidFill>
                  <a:schemeClr val="accent2"/>
                </a:solidFill>
                <a:latin typeface="+mn-lt"/>
              </a:rPr>
              <a:t>phố</a:t>
            </a:r>
            <a:r>
              <a:rPr lang="en-US" altLang="en-US" sz="2800" b="1" dirty="0">
                <a:solidFill>
                  <a:schemeClr val="accent2"/>
                </a:solidFill>
                <a:latin typeface="+mn-lt"/>
              </a:rPr>
              <a:t> </a:t>
            </a:r>
            <a:r>
              <a:rPr lang="en-US" altLang="en-US" sz="2800" b="1" dirty="0" err="1">
                <a:solidFill>
                  <a:schemeClr val="accent2"/>
                </a:solidFill>
                <a:latin typeface="+mn-lt"/>
              </a:rPr>
              <a:t>lân</a:t>
            </a:r>
            <a:r>
              <a:rPr lang="en-US" altLang="en-US" sz="2800" b="1" dirty="0">
                <a:solidFill>
                  <a:schemeClr val="accent2"/>
                </a:solidFill>
                <a:latin typeface="+mn-lt"/>
              </a:rPr>
              <a:t> </a:t>
            </a:r>
            <a:r>
              <a:rPr lang="en-US" altLang="en-US" sz="2800" b="1" dirty="0" err="1">
                <a:solidFill>
                  <a:schemeClr val="accent2"/>
                </a:solidFill>
                <a:latin typeface="+mn-lt"/>
              </a:rPr>
              <a:t>cận</a:t>
            </a:r>
            <a:r>
              <a:rPr lang="en-US" altLang="en-US" sz="2800" b="1" dirty="0">
                <a:solidFill>
                  <a:schemeClr val="accent2"/>
                </a:solidFill>
                <a:latin typeface="+mn-lt"/>
              </a:rPr>
              <a:t> ở </a:t>
            </a:r>
            <a:r>
              <a:rPr lang="en-US" altLang="en-US" sz="2800" b="1" dirty="0" err="1">
                <a:solidFill>
                  <a:schemeClr val="accent2"/>
                </a:solidFill>
                <a:latin typeface="+mn-lt"/>
              </a:rPr>
              <a:t>miền</a:t>
            </a:r>
            <a:r>
              <a:rPr lang="en-US" altLang="en-US" sz="2800" b="1" dirty="0">
                <a:solidFill>
                  <a:schemeClr val="accent2"/>
                </a:solidFill>
                <a:latin typeface="+mn-lt"/>
              </a:rPr>
              <a:t> </a:t>
            </a:r>
            <a:r>
              <a:rPr lang="en-US" altLang="en-US" sz="2800" b="1" dirty="0" err="1">
                <a:solidFill>
                  <a:schemeClr val="accent2"/>
                </a:solidFill>
                <a:latin typeface="+mn-lt"/>
              </a:rPr>
              <a:t>Bắc</a:t>
            </a:r>
            <a:r>
              <a:rPr lang="en-US" altLang="en-US" sz="2800" b="1" dirty="0">
                <a:solidFill>
                  <a:schemeClr val="accent2"/>
                </a:solidFill>
                <a:latin typeface="+mn-lt"/>
              </a:rPr>
              <a:t>?</a:t>
            </a:r>
          </a:p>
          <a:p>
            <a:pPr algn="just">
              <a:spcBef>
                <a:spcPct val="50000"/>
              </a:spcBef>
              <a:buFontTx/>
              <a:buChar char="-"/>
            </a:pPr>
            <a:endParaRPr lang="en-US" altLang="en-US" sz="2800" b="1" dirty="0">
              <a:latin typeface="+mn-lt"/>
            </a:endParaRPr>
          </a:p>
          <a:p>
            <a:pPr algn="just">
              <a:spcBef>
                <a:spcPct val="50000"/>
              </a:spcBef>
              <a:buFontTx/>
              <a:buChar char="-"/>
            </a:pPr>
            <a:endParaRPr lang="en-US" altLang="en-US" sz="2800" b="1" dirty="0">
              <a:solidFill>
                <a:srgbClr val="CC00FF"/>
              </a:solidFill>
              <a:latin typeface="+mn-lt"/>
            </a:endParaRPr>
          </a:p>
          <a:p>
            <a:pPr algn="just">
              <a:spcBef>
                <a:spcPct val="50000"/>
              </a:spcBef>
              <a:buFontTx/>
              <a:buNone/>
            </a:pPr>
            <a:endParaRPr lang="en-US" altLang="en-US" sz="2800" b="1" dirty="0">
              <a:solidFill>
                <a:srgbClr val="CC00FF"/>
              </a:solidFill>
              <a:latin typeface="+mn-lt"/>
            </a:endParaRPr>
          </a:p>
        </p:txBody>
      </p:sp>
      <p:sp>
        <p:nvSpPr>
          <p:cNvPr id="7" name="Rectangle 6"/>
          <p:cNvSpPr>
            <a:spLocks noChangeArrowheads="1"/>
          </p:cNvSpPr>
          <p:nvPr/>
        </p:nvSpPr>
        <p:spPr bwMode="auto">
          <a:xfrm>
            <a:off x="381000" y="2326983"/>
            <a:ext cx="937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en-US" sz="2800" b="1" dirty="0">
                <a:latin typeface="+mn-lt"/>
              </a:rPr>
              <a:t>Đọc thầm phần chữ nhỏ SGK trang 51/(HĐ nhóm đôi</a:t>
            </a:r>
            <a:r>
              <a:rPr lang="pt-BR" altLang="en-US" sz="2800" b="1" dirty="0" smtClean="0">
                <a:latin typeface="+mn-lt"/>
              </a:rPr>
              <a:t>)</a:t>
            </a:r>
            <a:endParaRPr lang="en-US" altLang="en-US" sz="2800" dirty="0">
              <a:latin typeface="+mn-lt"/>
            </a:endParaRPr>
          </a:p>
        </p:txBody>
      </p:sp>
      <p:sp>
        <p:nvSpPr>
          <p:cNvPr id="6" name="Text Box 4"/>
          <p:cNvSpPr txBox="1">
            <a:spLocks noChangeArrowheads="1"/>
          </p:cNvSpPr>
          <p:nvPr/>
        </p:nvSpPr>
        <p:spPr bwMode="auto">
          <a:xfrm>
            <a:off x="1752600" y="669925"/>
            <a:ext cx="632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Chiến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Điện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Biên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Phủ</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trên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không</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9"/>
          <p:cNvSpPr txBox="1">
            <a:spLocks noChangeArrowheads="1"/>
          </p:cNvSpPr>
          <p:nvPr/>
        </p:nvSpPr>
        <p:spPr bwMode="auto">
          <a:xfrm>
            <a:off x="1600200" y="635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a:solidFill>
                  <a:srgbClr val="0000FF"/>
                </a:solidFill>
                <a:latin typeface="Times New Roman" panose="02020603050405020304" pitchFamily="18" charset="0"/>
                <a:cs typeface="Times New Roman" panose="02020603050405020304"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box(in)">
                                      <p:cBhvr>
                                        <p:cTn id="7" dur="500"/>
                                        <p:tgtEl>
                                          <p:spTgt spid="89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9094"/>
                                        </p:tgtEl>
                                        <p:attrNameLst>
                                          <p:attrName>style.visibility</p:attrName>
                                        </p:attrNameLst>
                                      </p:cBhvr>
                                      <p:to>
                                        <p:strVal val="visible"/>
                                      </p:to>
                                    </p:set>
                                    <p:animEffect transition="in" filter="box(in)">
                                      <p:cBhvr>
                                        <p:cTn id="15" dur="500"/>
                                        <p:tgtEl>
                                          <p:spTgt spid="8909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4" grpId="0"/>
      <p:bldP spid="7" grpId="0"/>
      <p:bldP spid="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6" name="Text Box 14"/>
          <p:cNvSpPr txBox="1">
            <a:spLocks noChangeArrowheads="1"/>
          </p:cNvSpPr>
          <p:nvPr/>
        </p:nvSpPr>
        <p:spPr bwMode="auto">
          <a:xfrm>
            <a:off x="1143000" y="1548825"/>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u="sng" dirty="0" err="1">
                <a:solidFill>
                  <a:srgbClr val="FF0000"/>
                </a:solidFill>
                <a:latin typeface=".VnTime" panose="020B7200000000000000" pitchFamily="34" charset="0"/>
              </a:rPr>
              <a:t>Ghi</a:t>
            </a:r>
            <a:r>
              <a:rPr lang="en-US" altLang="en-US" u="sng" dirty="0">
                <a:solidFill>
                  <a:srgbClr val="FF0000"/>
                </a:solidFill>
                <a:latin typeface=".VnTime" panose="020B7200000000000000" pitchFamily="34" charset="0"/>
              </a:rPr>
              <a:t> </a:t>
            </a:r>
            <a:r>
              <a:rPr lang="en-US" altLang="en-US" u="sng" dirty="0" err="1">
                <a:solidFill>
                  <a:srgbClr val="FF0000"/>
                </a:solidFill>
                <a:latin typeface=".VnTime" panose="020B7200000000000000" pitchFamily="34" charset="0"/>
              </a:rPr>
              <a:t>nhí</a:t>
            </a:r>
            <a:endParaRPr lang="en-US" altLang="en-US" u="sng" dirty="0">
              <a:solidFill>
                <a:srgbClr val="FF0000"/>
              </a:solidFill>
              <a:latin typeface=".VnTime" panose="020B7200000000000000" pitchFamily="34" charset="0"/>
            </a:endParaRPr>
          </a:p>
        </p:txBody>
      </p:sp>
      <p:sp>
        <p:nvSpPr>
          <p:cNvPr id="4" name="Text Box 14"/>
          <p:cNvSpPr txBox="1">
            <a:spLocks noChangeArrowheads="1"/>
          </p:cNvSpPr>
          <p:nvPr/>
        </p:nvSpPr>
        <p:spPr bwMode="auto">
          <a:xfrm>
            <a:off x="-38100" y="3979"/>
            <a:ext cx="9448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dirty="0" err="1" smtClean="0">
                <a:solidFill>
                  <a:srgbClr val="0000CC"/>
                </a:solidFill>
                <a:latin typeface="+mj-lt"/>
              </a:rPr>
              <a:t>Lịch</a:t>
            </a:r>
            <a:r>
              <a:rPr lang="en-US" altLang="en-US" dirty="0" smtClean="0">
                <a:solidFill>
                  <a:srgbClr val="0000CC"/>
                </a:solidFill>
                <a:latin typeface="+mj-lt"/>
              </a:rPr>
              <a:t> </a:t>
            </a:r>
            <a:r>
              <a:rPr lang="en-US" altLang="en-US" dirty="0" err="1" smtClean="0">
                <a:solidFill>
                  <a:srgbClr val="0000CC"/>
                </a:solidFill>
                <a:latin typeface="+mj-lt"/>
              </a:rPr>
              <a:t>sử</a:t>
            </a:r>
            <a:endParaRPr lang="en-US" altLang="en-US" dirty="0" smtClean="0">
              <a:solidFill>
                <a:srgbClr val="0000CC"/>
              </a:solidFill>
              <a:latin typeface="+mj-lt"/>
            </a:endParaRPr>
          </a:p>
          <a:p>
            <a:pPr algn="ctr" eaLnBrk="1" hangingPunct="1">
              <a:spcBef>
                <a:spcPct val="50000"/>
              </a:spcBef>
              <a:buFontTx/>
              <a:buNone/>
            </a:pPr>
            <a:r>
              <a:rPr lang="en-US" altLang="en-US" dirty="0" err="1" smtClean="0">
                <a:solidFill>
                  <a:srgbClr val="0000CC"/>
                </a:solidFill>
                <a:latin typeface="+mj-lt"/>
              </a:rPr>
              <a:t>Chiến</a:t>
            </a:r>
            <a:r>
              <a:rPr lang="en-US" altLang="en-US" dirty="0" smtClean="0">
                <a:solidFill>
                  <a:srgbClr val="0000CC"/>
                </a:solidFill>
                <a:latin typeface="+mj-lt"/>
              </a:rPr>
              <a:t> </a:t>
            </a:r>
            <a:r>
              <a:rPr lang="en-US" altLang="en-US" dirty="0" err="1" smtClean="0">
                <a:solidFill>
                  <a:srgbClr val="0000CC"/>
                </a:solidFill>
                <a:latin typeface="+mj-lt"/>
              </a:rPr>
              <a:t>thắng</a:t>
            </a:r>
            <a:r>
              <a:rPr lang="en-US" altLang="en-US" dirty="0" smtClean="0">
                <a:solidFill>
                  <a:srgbClr val="0000CC"/>
                </a:solidFill>
                <a:latin typeface="+mj-lt"/>
              </a:rPr>
              <a:t> </a:t>
            </a:r>
            <a:r>
              <a:rPr lang="en-US" altLang="en-US" dirty="0" err="1" smtClean="0">
                <a:solidFill>
                  <a:srgbClr val="0000CC"/>
                </a:solidFill>
                <a:latin typeface="+mj-lt"/>
              </a:rPr>
              <a:t>Điện</a:t>
            </a:r>
            <a:r>
              <a:rPr lang="en-US" altLang="en-US" dirty="0" smtClean="0">
                <a:solidFill>
                  <a:srgbClr val="0000CC"/>
                </a:solidFill>
                <a:latin typeface="+mj-lt"/>
              </a:rPr>
              <a:t> </a:t>
            </a:r>
            <a:r>
              <a:rPr lang="en-US" altLang="en-US" dirty="0" err="1" smtClean="0">
                <a:solidFill>
                  <a:srgbClr val="0000CC"/>
                </a:solidFill>
                <a:latin typeface="+mj-lt"/>
              </a:rPr>
              <a:t>Biên</a:t>
            </a:r>
            <a:r>
              <a:rPr lang="en-US" altLang="en-US" dirty="0" smtClean="0">
                <a:solidFill>
                  <a:srgbClr val="0000CC"/>
                </a:solidFill>
                <a:latin typeface="+mj-lt"/>
              </a:rPr>
              <a:t> </a:t>
            </a:r>
            <a:r>
              <a:rPr lang="en-US" altLang="en-US" dirty="0" err="1" smtClean="0">
                <a:solidFill>
                  <a:srgbClr val="0000CC"/>
                </a:solidFill>
                <a:latin typeface="+mj-lt"/>
              </a:rPr>
              <a:t>Phủ</a:t>
            </a:r>
            <a:r>
              <a:rPr lang="en-US" altLang="en-US" dirty="0" smtClean="0">
                <a:solidFill>
                  <a:srgbClr val="0000CC"/>
                </a:solidFill>
                <a:latin typeface="+mj-lt"/>
              </a:rPr>
              <a:t> </a:t>
            </a:r>
            <a:r>
              <a:rPr lang="en-US" altLang="en-US" dirty="0" err="1" smtClean="0">
                <a:solidFill>
                  <a:srgbClr val="0000CC"/>
                </a:solidFill>
                <a:latin typeface="+mj-lt"/>
              </a:rPr>
              <a:t>trên</a:t>
            </a:r>
            <a:r>
              <a:rPr lang="en-US" altLang="en-US" dirty="0" smtClean="0">
                <a:solidFill>
                  <a:srgbClr val="0000CC"/>
                </a:solidFill>
                <a:latin typeface="+mj-lt"/>
              </a:rPr>
              <a:t> </a:t>
            </a:r>
            <a:r>
              <a:rPr lang="en-US" altLang="en-US" dirty="0" err="1" smtClean="0">
                <a:solidFill>
                  <a:srgbClr val="0000CC"/>
                </a:solidFill>
                <a:latin typeface="+mj-lt"/>
              </a:rPr>
              <a:t>không</a:t>
            </a:r>
            <a:endParaRPr lang="en-US" altLang="en-US" dirty="0">
              <a:solidFill>
                <a:srgbClr val="0000CC"/>
              </a:solidFill>
              <a:latin typeface="+mj-lt"/>
            </a:endParaRPr>
          </a:p>
        </p:txBody>
      </p:sp>
      <p:sp>
        <p:nvSpPr>
          <p:cNvPr id="5" name="Text Box 14"/>
          <p:cNvSpPr txBox="1">
            <a:spLocks noChangeArrowheads="1"/>
          </p:cNvSpPr>
          <p:nvPr/>
        </p:nvSpPr>
        <p:spPr bwMode="auto">
          <a:xfrm>
            <a:off x="533400" y="2355007"/>
            <a:ext cx="8305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800" dirty="0" smtClean="0">
                <a:latin typeface="+mj-lt"/>
              </a:rPr>
              <a:t>	</a:t>
            </a:r>
            <a:r>
              <a:rPr lang="en-US" altLang="en-US" sz="2800" dirty="0" err="1" smtClean="0">
                <a:latin typeface="+mj-lt"/>
              </a:rPr>
              <a:t>Trong</a:t>
            </a:r>
            <a:r>
              <a:rPr lang="en-US" altLang="en-US" sz="2800" dirty="0" smtClean="0">
                <a:latin typeface="+mj-lt"/>
              </a:rPr>
              <a:t> 12 </a:t>
            </a:r>
            <a:r>
              <a:rPr lang="en-US" altLang="en-US" sz="2800" dirty="0" err="1" smtClean="0">
                <a:latin typeface="+mj-lt"/>
              </a:rPr>
              <a:t>ngày</a:t>
            </a:r>
            <a:r>
              <a:rPr lang="en-US" altLang="en-US" sz="2800" dirty="0" smtClean="0">
                <a:latin typeface="+mj-lt"/>
              </a:rPr>
              <a:t> </a:t>
            </a:r>
            <a:r>
              <a:rPr lang="en-US" altLang="en-US" sz="2800" dirty="0" err="1" smtClean="0">
                <a:latin typeface="+mj-lt"/>
              </a:rPr>
              <a:t>đêm</a:t>
            </a:r>
            <a:r>
              <a:rPr lang="en-US" altLang="en-US" sz="2800" dirty="0" smtClean="0">
                <a:latin typeface="+mj-lt"/>
              </a:rPr>
              <a:t> </a:t>
            </a:r>
            <a:r>
              <a:rPr lang="en-US" altLang="en-US" sz="2800" dirty="0" err="1" smtClean="0">
                <a:latin typeface="+mj-lt"/>
              </a:rPr>
              <a:t>cuối</a:t>
            </a:r>
            <a:r>
              <a:rPr lang="en-US" altLang="en-US" sz="2800" dirty="0" smtClean="0">
                <a:latin typeface="+mj-lt"/>
              </a:rPr>
              <a:t> </a:t>
            </a:r>
            <a:r>
              <a:rPr lang="en-US" altLang="en-US" sz="2800" dirty="0" err="1" smtClean="0">
                <a:latin typeface="+mj-lt"/>
              </a:rPr>
              <a:t>năm</a:t>
            </a:r>
            <a:r>
              <a:rPr lang="en-US" altLang="en-US" sz="2800" dirty="0" smtClean="0">
                <a:latin typeface="+mj-lt"/>
              </a:rPr>
              <a:t> 1972, </a:t>
            </a:r>
            <a:r>
              <a:rPr lang="en-US" altLang="en-US" sz="2800" dirty="0" err="1" smtClean="0">
                <a:latin typeface="+mj-lt"/>
              </a:rPr>
              <a:t>đế</a:t>
            </a:r>
            <a:r>
              <a:rPr lang="en-US" altLang="en-US" sz="2800" dirty="0" smtClean="0">
                <a:latin typeface="+mj-lt"/>
              </a:rPr>
              <a:t> </a:t>
            </a:r>
            <a:r>
              <a:rPr lang="en-US" altLang="en-US" sz="2800" dirty="0" err="1" smtClean="0">
                <a:latin typeface="+mj-lt"/>
              </a:rPr>
              <a:t>quốc</a:t>
            </a:r>
            <a:r>
              <a:rPr lang="en-US" altLang="en-US" sz="2800" dirty="0" smtClean="0">
                <a:latin typeface="+mj-lt"/>
              </a:rPr>
              <a:t> </a:t>
            </a:r>
            <a:r>
              <a:rPr lang="en-US" altLang="en-US" sz="2800" dirty="0" err="1" smtClean="0">
                <a:latin typeface="+mj-lt"/>
              </a:rPr>
              <a:t>Mĩ</a:t>
            </a:r>
            <a:r>
              <a:rPr lang="en-US" altLang="en-US" sz="2800" dirty="0" smtClean="0">
                <a:latin typeface="+mj-lt"/>
              </a:rPr>
              <a:t> </a:t>
            </a:r>
            <a:r>
              <a:rPr lang="en-US" altLang="en-US" sz="2800" dirty="0" err="1" smtClean="0">
                <a:latin typeface="+mj-lt"/>
              </a:rPr>
              <a:t>dùng</a:t>
            </a:r>
            <a:r>
              <a:rPr lang="en-US" altLang="en-US" sz="2800" dirty="0" smtClean="0">
                <a:latin typeface="+mj-lt"/>
              </a:rPr>
              <a:t> </a:t>
            </a:r>
            <a:r>
              <a:rPr lang="en-US" altLang="en-US" sz="2800" dirty="0" err="1" smtClean="0">
                <a:latin typeface="+mj-lt"/>
              </a:rPr>
              <a:t>máy</a:t>
            </a:r>
            <a:r>
              <a:rPr lang="en-US" altLang="en-US" sz="2800" dirty="0" smtClean="0">
                <a:latin typeface="+mj-lt"/>
              </a:rPr>
              <a:t> bay B52 </a:t>
            </a:r>
            <a:r>
              <a:rPr lang="en-US" altLang="en-US" sz="2800" dirty="0" err="1" smtClean="0">
                <a:latin typeface="+mj-lt"/>
              </a:rPr>
              <a:t>ném</a:t>
            </a:r>
            <a:r>
              <a:rPr lang="en-US" altLang="en-US" sz="2800" dirty="0" smtClean="0">
                <a:latin typeface="+mj-lt"/>
              </a:rPr>
              <a:t> </a:t>
            </a:r>
            <a:r>
              <a:rPr lang="en-US" altLang="en-US" sz="2800" dirty="0" err="1" smtClean="0">
                <a:latin typeface="+mj-lt"/>
              </a:rPr>
              <a:t>bom</a:t>
            </a:r>
            <a:r>
              <a:rPr lang="en-US" altLang="en-US" sz="2800" dirty="0" smtClean="0">
                <a:latin typeface="+mj-lt"/>
              </a:rPr>
              <a:t> </a:t>
            </a:r>
            <a:r>
              <a:rPr lang="en-US" altLang="en-US" sz="2800" dirty="0" err="1" smtClean="0">
                <a:latin typeface="+mj-lt"/>
              </a:rPr>
              <a:t>hòng</a:t>
            </a:r>
            <a:r>
              <a:rPr lang="en-US" altLang="en-US" sz="2800" dirty="0" smtClean="0">
                <a:latin typeface="+mj-lt"/>
              </a:rPr>
              <a:t> </a:t>
            </a:r>
            <a:r>
              <a:rPr lang="en-US" altLang="en-US" sz="2800" dirty="0" err="1" smtClean="0">
                <a:latin typeface="+mj-lt"/>
              </a:rPr>
              <a:t>hủy</a:t>
            </a:r>
            <a:r>
              <a:rPr lang="en-US" altLang="en-US" sz="2800" dirty="0" smtClean="0">
                <a:latin typeface="+mj-lt"/>
              </a:rPr>
              <a:t> </a:t>
            </a:r>
            <a:r>
              <a:rPr lang="en-US" altLang="en-US" sz="2800" dirty="0" err="1" smtClean="0">
                <a:latin typeface="+mj-lt"/>
              </a:rPr>
              <a:t>diệt</a:t>
            </a:r>
            <a:r>
              <a:rPr lang="en-US" altLang="en-US" sz="2800" dirty="0" smtClean="0">
                <a:latin typeface="+mj-lt"/>
              </a:rPr>
              <a:t> </a:t>
            </a:r>
            <a:r>
              <a:rPr lang="en-US" altLang="en-US" sz="2800" dirty="0" err="1" smtClean="0">
                <a:latin typeface="+mj-lt"/>
              </a:rPr>
              <a:t>Hà</a:t>
            </a:r>
            <a:r>
              <a:rPr lang="en-US" altLang="en-US" sz="2800" dirty="0" smtClean="0">
                <a:latin typeface="+mj-lt"/>
              </a:rPr>
              <a:t> </a:t>
            </a:r>
            <a:r>
              <a:rPr lang="en-US" altLang="en-US" sz="2800" dirty="0" err="1" smtClean="0">
                <a:latin typeface="+mj-lt"/>
              </a:rPr>
              <a:t>Nội</a:t>
            </a:r>
            <a:r>
              <a:rPr lang="en-US" altLang="en-US" sz="2800" dirty="0" smtClean="0">
                <a:latin typeface="+mj-lt"/>
              </a:rPr>
              <a:t> </a:t>
            </a:r>
            <a:r>
              <a:rPr lang="en-US" altLang="en-US" sz="2800" dirty="0" err="1" smtClean="0">
                <a:latin typeface="+mj-lt"/>
              </a:rPr>
              <a:t>nhưng</a:t>
            </a:r>
            <a:r>
              <a:rPr lang="en-US" altLang="en-US" sz="2800" dirty="0" smtClean="0">
                <a:latin typeface="+mj-lt"/>
              </a:rPr>
              <a:t> </a:t>
            </a:r>
            <a:r>
              <a:rPr lang="en-US" altLang="en-US" sz="2800" dirty="0" err="1" smtClean="0">
                <a:latin typeface="+mj-lt"/>
              </a:rPr>
              <a:t>quân</a:t>
            </a:r>
            <a:r>
              <a:rPr lang="en-US" altLang="en-US" sz="2800" dirty="0" smtClean="0">
                <a:latin typeface="+mj-lt"/>
              </a:rPr>
              <a:t> </a:t>
            </a:r>
            <a:r>
              <a:rPr lang="en-US" altLang="en-US" sz="2800" dirty="0" err="1" smtClean="0">
                <a:latin typeface="+mj-lt"/>
              </a:rPr>
              <a:t>dân</a:t>
            </a:r>
            <a:r>
              <a:rPr lang="en-US" altLang="en-US" sz="2800" dirty="0" smtClean="0">
                <a:latin typeface="+mj-lt"/>
              </a:rPr>
              <a:t> ta </a:t>
            </a:r>
            <a:r>
              <a:rPr lang="en-US" altLang="en-US" sz="2800" dirty="0" err="1" smtClean="0">
                <a:latin typeface="+mj-lt"/>
              </a:rPr>
              <a:t>đã</a:t>
            </a:r>
            <a:r>
              <a:rPr lang="en-US" altLang="en-US" sz="2800" dirty="0" smtClean="0">
                <a:latin typeface="+mj-lt"/>
              </a:rPr>
              <a:t> </a:t>
            </a:r>
            <a:r>
              <a:rPr lang="en-US" altLang="en-US" sz="2800" dirty="0" err="1" smtClean="0">
                <a:latin typeface="+mj-lt"/>
              </a:rPr>
              <a:t>lập</a:t>
            </a:r>
            <a:r>
              <a:rPr lang="en-US" altLang="en-US" sz="2800" dirty="0" smtClean="0">
                <a:latin typeface="+mj-lt"/>
              </a:rPr>
              <a:t> </a:t>
            </a:r>
            <a:r>
              <a:rPr lang="en-US" altLang="en-US" sz="2800" dirty="0" err="1" smtClean="0">
                <a:latin typeface="+mj-lt"/>
              </a:rPr>
              <a:t>nên</a:t>
            </a:r>
            <a:r>
              <a:rPr lang="en-US" altLang="en-US" sz="2800" dirty="0" smtClean="0">
                <a:latin typeface="+mj-lt"/>
              </a:rPr>
              <a:t> </a:t>
            </a:r>
            <a:r>
              <a:rPr lang="en-US" altLang="en-US" sz="2800" dirty="0" err="1" smtClean="0">
                <a:latin typeface="+mj-lt"/>
              </a:rPr>
              <a:t>chiến</a:t>
            </a:r>
            <a:r>
              <a:rPr lang="en-US" altLang="en-US" sz="2800" dirty="0" smtClean="0">
                <a:latin typeface="+mj-lt"/>
              </a:rPr>
              <a:t> </a:t>
            </a:r>
            <a:r>
              <a:rPr lang="en-US" altLang="en-US" sz="2800" dirty="0" err="1" smtClean="0">
                <a:latin typeface="+mj-lt"/>
              </a:rPr>
              <a:t>thắng</a:t>
            </a:r>
            <a:r>
              <a:rPr lang="en-US" altLang="en-US" sz="2800" dirty="0" smtClean="0">
                <a:latin typeface="+mj-lt"/>
              </a:rPr>
              <a:t> </a:t>
            </a:r>
            <a:r>
              <a:rPr lang="en-US" altLang="en-US" sz="2800" dirty="0" err="1" smtClean="0">
                <a:latin typeface="+mj-lt"/>
              </a:rPr>
              <a:t>oanh</a:t>
            </a:r>
            <a:r>
              <a:rPr lang="en-US" altLang="en-US" sz="2800" dirty="0" smtClean="0">
                <a:latin typeface="+mj-lt"/>
              </a:rPr>
              <a:t> </a:t>
            </a:r>
            <a:r>
              <a:rPr lang="en-US" altLang="en-US" sz="2800" dirty="0" err="1" smtClean="0">
                <a:latin typeface="+mj-lt"/>
              </a:rPr>
              <a:t>liệt</a:t>
            </a:r>
            <a:r>
              <a:rPr lang="en-US" altLang="en-US" sz="2800" dirty="0" smtClean="0">
                <a:latin typeface="+mj-lt"/>
              </a:rPr>
              <a:t> “</a:t>
            </a:r>
            <a:r>
              <a:rPr lang="en-US" altLang="en-US" sz="2800" dirty="0" err="1" smtClean="0">
                <a:latin typeface="+mj-lt"/>
              </a:rPr>
              <a:t>Điện</a:t>
            </a:r>
            <a:r>
              <a:rPr lang="en-US" altLang="en-US" sz="2800" dirty="0" smtClean="0">
                <a:latin typeface="+mj-lt"/>
              </a:rPr>
              <a:t> </a:t>
            </a:r>
            <a:r>
              <a:rPr lang="en-US" altLang="en-US" sz="2800" dirty="0" err="1" smtClean="0">
                <a:latin typeface="+mj-lt"/>
              </a:rPr>
              <a:t>Biên</a:t>
            </a:r>
            <a:r>
              <a:rPr lang="en-US" altLang="en-US" sz="2800" dirty="0" smtClean="0">
                <a:latin typeface="+mj-lt"/>
              </a:rPr>
              <a:t> </a:t>
            </a:r>
            <a:r>
              <a:rPr lang="en-US" altLang="en-US" sz="2800" dirty="0" err="1" smtClean="0">
                <a:latin typeface="+mj-lt"/>
              </a:rPr>
              <a:t>Phủ</a:t>
            </a:r>
            <a:r>
              <a:rPr lang="en-US" altLang="en-US" sz="2800" dirty="0" smtClean="0">
                <a:latin typeface="+mj-lt"/>
              </a:rPr>
              <a:t> </a:t>
            </a:r>
            <a:r>
              <a:rPr lang="en-US" altLang="en-US" sz="2800" dirty="0" err="1" smtClean="0">
                <a:latin typeface="+mj-lt"/>
              </a:rPr>
              <a:t>trên</a:t>
            </a:r>
            <a:r>
              <a:rPr lang="en-US" altLang="en-US" sz="2800" dirty="0" smtClean="0">
                <a:latin typeface="+mj-lt"/>
              </a:rPr>
              <a:t> </a:t>
            </a:r>
            <a:r>
              <a:rPr lang="en-US" altLang="en-US" sz="2800" dirty="0" err="1" smtClean="0">
                <a:latin typeface="+mj-lt"/>
              </a:rPr>
              <a:t>không</a:t>
            </a:r>
            <a:r>
              <a:rPr lang="en-US" altLang="en-US" sz="2800" dirty="0" smtClean="0">
                <a:latin typeface="+mj-lt"/>
              </a:rPr>
              <a:t>”.</a:t>
            </a:r>
            <a:endParaRPr lang="en-US" alt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diamond(in)">
                                      <p:cBhvr>
                                        <p:cTn id="7" dur="2000"/>
                                        <p:tgtEl>
                                          <p:spTgt spid="542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0" y="0"/>
            <a:ext cx="9144000" cy="13731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defRPr/>
            </a:pPr>
            <a:r>
              <a:rPr lang="en-US" dirty="0" smtClean="0">
                <a:solidFill>
                  <a:srgbClr val="0000FF"/>
                </a:solidFill>
                <a:latin typeface=".VnTime" panose="020B7200000000000000" pitchFamily="34" charset="0"/>
              </a:rPr>
              <a:t>§Ó </a:t>
            </a:r>
            <a:r>
              <a:rPr lang="en-US" dirty="0" err="1" smtClean="0">
                <a:solidFill>
                  <a:srgbClr val="0000FF"/>
                </a:solidFill>
                <a:latin typeface=".VnTime" panose="020B7200000000000000" pitchFamily="34" charset="0"/>
              </a:rPr>
              <a:t>ghi</a:t>
            </a:r>
            <a:r>
              <a:rPr lang="en-US" dirty="0" smtClean="0">
                <a:solidFill>
                  <a:srgbClr val="0000FF"/>
                </a:solidFill>
                <a:latin typeface=".VnTime" panose="020B7200000000000000" pitchFamily="34" charset="0"/>
              </a:rPr>
              <a:t> l¹i </a:t>
            </a:r>
            <a:r>
              <a:rPr lang="en-US" dirty="0" err="1" smtClean="0">
                <a:solidFill>
                  <a:srgbClr val="0000FF"/>
                </a:solidFill>
                <a:latin typeface=".VnTime" panose="020B7200000000000000" pitchFamily="34" charset="0"/>
              </a:rPr>
              <a:t>téi</a:t>
            </a:r>
            <a:r>
              <a:rPr lang="en-US" dirty="0" smtClean="0">
                <a:solidFill>
                  <a:srgbClr val="0000FF"/>
                </a:solidFill>
                <a:latin typeface=".VnTime" panose="020B7200000000000000" pitchFamily="34" charset="0"/>
              </a:rPr>
              <a:t> ¸c </a:t>
            </a:r>
            <a:r>
              <a:rPr lang="en-US" dirty="0" err="1" smtClean="0">
                <a:solidFill>
                  <a:srgbClr val="0000FF"/>
                </a:solidFill>
                <a:latin typeface=".VnTime" panose="020B7200000000000000" pitchFamily="34" charset="0"/>
              </a:rPr>
              <a:t>cña</a:t>
            </a:r>
            <a:r>
              <a:rPr lang="en-US" dirty="0" smtClean="0">
                <a:solidFill>
                  <a:srgbClr val="0000FF"/>
                </a:solidFill>
                <a:latin typeface=".VnTime" panose="020B7200000000000000" pitchFamily="34" charset="0"/>
              </a:rPr>
              <a:t> MÜ vµ </a:t>
            </a:r>
            <a:r>
              <a:rPr lang="en-US" dirty="0" err="1" smtClean="0">
                <a:solidFill>
                  <a:srgbClr val="0000FF"/>
                </a:solidFill>
                <a:latin typeface=".VnTime" panose="020B7200000000000000" pitchFamily="34" charset="0"/>
              </a:rPr>
              <a:t>tiÕc</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th</a:t>
            </a:r>
            <a:r>
              <a:rPr lang="en-US" dirty="0" err="1" smtClean="0">
                <a:solidFill>
                  <a:srgbClr val="0000FF"/>
                </a:solidFill>
                <a:latin typeface="+mj-lt"/>
              </a:rPr>
              <a:t>ư</a:t>
            </a:r>
            <a:r>
              <a:rPr lang="en-US" dirty="0" err="1" smtClean="0">
                <a:solidFill>
                  <a:srgbClr val="0000FF"/>
                </a:solidFill>
                <a:latin typeface=".VnTime" panose="020B7200000000000000" pitchFamily="34" charset="0"/>
              </a:rPr>
              <a:t>­¬ng</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nh÷ng</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ng</a:t>
            </a:r>
            <a:r>
              <a:rPr lang="en-US" dirty="0" err="1" smtClean="0">
                <a:solidFill>
                  <a:srgbClr val="0000FF"/>
                </a:solidFill>
              </a:rPr>
              <a:t>ư</a:t>
            </a:r>
            <a:r>
              <a:rPr lang="en-US" dirty="0" err="1" smtClean="0">
                <a:solidFill>
                  <a:srgbClr val="0000FF"/>
                </a:solidFill>
                <a:latin typeface=".VnTime" panose="020B7200000000000000" pitchFamily="34" charset="0"/>
              </a:rPr>
              <a:t>­êi</a:t>
            </a:r>
            <a:r>
              <a:rPr lang="en-US" dirty="0" smtClean="0">
                <a:solidFill>
                  <a:srgbClr val="0000FF"/>
                </a:solidFill>
                <a:latin typeface=".VnTime" panose="020B7200000000000000" pitchFamily="34" charset="0"/>
              </a:rPr>
              <a:t> ®· </a:t>
            </a:r>
            <a:r>
              <a:rPr lang="en-US" dirty="0" err="1" smtClean="0">
                <a:solidFill>
                  <a:srgbClr val="0000FF"/>
                </a:solidFill>
                <a:latin typeface=".VnTime" panose="020B7200000000000000" pitchFamily="34" charset="0"/>
              </a:rPr>
              <a:t>thiÖt</a:t>
            </a:r>
            <a:r>
              <a:rPr lang="en-US" dirty="0" smtClean="0">
                <a:solidFill>
                  <a:srgbClr val="0000FF"/>
                </a:solidFill>
                <a:latin typeface=".VnTime" panose="020B7200000000000000" pitchFamily="34" charset="0"/>
              </a:rPr>
              <a:t> m¹ng </a:t>
            </a:r>
            <a:r>
              <a:rPr lang="en-US" dirty="0" err="1" smtClean="0">
                <a:solidFill>
                  <a:srgbClr val="0000FF"/>
                </a:solidFill>
                <a:latin typeface=".VnTime" panose="020B7200000000000000" pitchFamily="34" charset="0"/>
              </a:rPr>
              <a:t>trong</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cuéc</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chiÕn</a:t>
            </a:r>
            <a:r>
              <a:rPr lang="en-US" dirty="0" smtClean="0">
                <a:solidFill>
                  <a:srgbClr val="0000FF"/>
                </a:solidFill>
                <a:latin typeface=".VnTime" panose="020B7200000000000000" pitchFamily="34" charset="0"/>
              </a:rPr>
              <a:t> ®ã, Hµ </a:t>
            </a:r>
            <a:r>
              <a:rPr lang="en-US" dirty="0" err="1" smtClean="0">
                <a:solidFill>
                  <a:srgbClr val="0000FF"/>
                </a:solidFill>
                <a:latin typeface=".VnTime" panose="020B7200000000000000" pitchFamily="34" charset="0"/>
              </a:rPr>
              <a:t>Néi</a:t>
            </a:r>
            <a:r>
              <a:rPr lang="en-US" dirty="0" smtClean="0">
                <a:solidFill>
                  <a:srgbClr val="0000FF"/>
                </a:solidFill>
                <a:latin typeface=".VnTime" panose="020B7200000000000000" pitchFamily="34" charset="0"/>
              </a:rPr>
              <a:t> ®· </a:t>
            </a:r>
            <a:r>
              <a:rPr lang="en-US" dirty="0" err="1" smtClean="0">
                <a:solidFill>
                  <a:srgbClr val="0000FF"/>
                </a:solidFill>
                <a:latin typeface=".VnTime" panose="020B7200000000000000" pitchFamily="34" charset="0"/>
              </a:rPr>
              <a:t>x©y</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dùng</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T­</a:t>
            </a:r>
            <a:r>
              <a:rPr lang="en-US" dirty="0" err="1" smtClean="0">
                <a:solidFill>
                  <a:srgbClr val="0000FF"/>
                </a:solidFill>
              </a:rPr>
              <a:t>ư</a:t>
            </a:r>
            <a:r>
              <a:rPr lang="en-US" dirty="0" err="1" smtClean="0">
                <a:solidFill>
                  <a:srgbClr val="0000FF"/>
                </a:solidFill>
                <a:latin typeface=".VnTime" panose="020B7200000000000000" pitchFamily="34" charset="0"/>
              </a:rPr>
              <a:t>îng</a:t>
            </a:r>
            <a:r>
              <a:rPr lang="en-US" dirty="0" smtClean="0">
                <a:solidFill>
                  <a:srgbClr val="0000FF"/>
                </a:solidFill>
                <a:latin typeface=".VnTime" panose="020B7200000000000000" pitchFamily="34" charset="0"/>
              </a:rPr>
              <a:t> ®µ</a:t>
            </a:r>
            <a:r>
              <a:rPr lang="en-US" dirty="0" err="1" smtClean="0">
                <a:solidFill>
                  <a:srgbClr val="0000FF"/>
                </a:solidFill>
                <a:latin typeface=".VnTime" panose="020B7200000000000000" pitchFamily="34" charset="0"/>
              </a:rPr>
              <a:t>i</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phè</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Kh©m</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Thiªn</a:t>
            </a:r>
            <a:r>
              <a:rPr lang="en-US" dirty="0" smtClean="0">
                <a:solidFill>
                  <a:srgbClr val="0000FF"/>
                </a:solidFill>
                <a:latin typeface=".VnTime" panose="020B7200000000000000" pitchFamily="34" charset="0"/>
              </a:rPr>
              <a:t> vµ </a:t>
            </a:r>
            <a:r>
              <a:rPr lang="en-US" dirty="0" err="1" smtClean="0">
                <a:solidFill>
                  <a:srgbClr val="0000FF"/>
                </a:solidFill>
                <a:latin typeface=".VnTime" panose="020B7200000000000000" pitchFamily="34" charset="0"/>
              </a:rPr>
              <a:t>B¶o</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tµng</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chiÕn</a:t>
            </a:r>
            <a:r>
              <a:rPr lang="en-US" dirty="0" smtClean="0">
                <a:solidFill>
                  <a:srgbClr val="0000FF"/>
                </a:solidFill>
                <a:latin typeface=".VnTime" panose="020B7200000000000000" pitchFamily="34" charset="0"/>
              </a:rPr>
              <a:t> th¾ng B52 ë </a:t>
            </a:r>
            <a:r>
              <a:rPr lang="en-US" dirty="0" err="1" smtClean="0">
                <a:solidFill>
                  <a:srgbClr val="0000FF"/>
                </a:solidFill>
                <a:latin typeface=".VnTime" panose="020B7200000000000000" pitchFamily="34" charset="0"/>
              </a:rPr>
              <a:t>phè</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éi</a:t>
            </a:r>
            <a:r>
              <a:rPr lang="en-US" dirty="0" smtClean="0">
                <a:solidFill>
                  <a:srgbClr val="0000FF"/>
                </a:solidFill>
                <a:latin typeface=".VnTime" panose="020B7200000000000000" pitchFamily="34" charset="0"/>
              </a:rPr>
              <a:t> </a:t>
            </a:r>
            <a:r>
              <a:rPr lang="en-US" dirty="0" err="1" smtClean="0">
                <a:solidFill>
                  <a:srgbClr val="0000FF"/>
                </a:solidFill>
                <a:latin typeface=".VnTime" panose="020B7200000000000000" pitchFamily="34" charset="0"/>
              </a:rPr>
              <a:t>CÊn</a:t>
            </a:r>
            <a:endParaRPr lang="en-US" dirty="0" smtClean="0">
              <a:solidFill>
                <a:srgbClr val="0000FF"/>
              </a:solidFill>
              <a:latin typeface=".VnTime" panose="020B7200000000000000" pitchFamily="34" charset="0"/>
            </a:endParaRPr>
          </a:p>
        </p:txBody>
      </p:sp>
      <p:grpSp>
        <p:nvGrpSpPr>
          <p:cNvPr id="2" name="Group 5"/>
          <p:cNvGrpSpPr>
            <a:grpSpLocks/>
          </p:cNvGrpSpPr>
          <p:nvPr/>
        </p:nvGrpSpPr>
        <p:grpSpPr bwMode="auto">
          <a:xfrm>
            <a:off x="4648200" y="1371600"/>
            <a:ext cx="4495800" cy="5486400"/>
            <a:chOff x="2928" y="864"/>
            <a:chExt cx="2832" cy="3456"/>
          </a:xfrm>
        </p:grpSpPr>
        <p:pic>
          <p:nvPicPr>
            <p:cNvPr id="47111" name="Picture 6" descr="dienbienphu%20trenk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864"/>
              <a:ext cx="283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7"/>
            <p:cNvSpPr txBox="1">
              <a:spLocks noChangeArrowheads="1"/>
            </p:cNvSpPr>
            <p:nvPr/>
          </p:nvSpPr>
          <p:spPr bwMode="auto">
            <a:xfrm>
              <a:off x="3156" y="1056"/>
              <a:ext cx="2217"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defRPr/>
              </a:pPr>
              <a:r>
                <a:rPr lang="en-US" b="1" dirty="0" err="1" smtClean="0">
                  <a:solidFill>
                    <a:srgbClr val="FF3300"/>
                  </a:solidFill>
                  <a:latin typeface="+mj-lt"/>
                </a:rPr>
                <a:t>Bảo</a:t>
              </a:r>
              <a:r>
                <a:rPr lang="en-US" b="1" dirty="0" smtClean="0">
                  <a:solidFill>
                    <a:srgbClr val="FF3300"/>
                  </a:solidFill>
                  <a:latin typeface="+mj-lt"/>
                </a:rPr>
                <a:t> </a:t>
              </a:r>
              <a:r>
                <a:rPr lang="en-US" b="1" dirty="0" err="1" smtClean="0">
                  <a:solidFill>
                    <a:srgbClr val="FF3300"/>
                  </a:solidFill>
                  <a:latin typeface="+mj-lt"/>
                </a:rPr>
                <a:t>tàng</a:t>
              </a:r>
              <a:r>
                <a:rPr lang="en-US" b="1" dirty="0" smtClean="0">
                  <a:solidFill>
                    <a:srgbClr val="FF3300"/>
                  </a:solidFill>
                  <a:latin typeface="+mj-lt"/>
                </a:rPr>
                <a:t> </a:t>
              </a:r>
              <a:r>
                <a:rPr lang="en-US" b="1" dirty="0" err="1" smtClean="0">
                  <a:solidFill>
                    <a:srgbClr val="FF3300"/>
                  </a:solidFill>
                  <a:latin typeface="+mj-lt"/>
                </a:rPr>
                <a:t>chiến</a:t>
              </a:r>
              <a:r>
                <a:rPr lang="en-US" b="1" dirty="0" smtClean="0">
                  <a:solidFill>
                    <a:srgbClr val="FF3300"/>
                  </a:solidFill>
                  <a:latin typeface="+mj-lt"/>
                </a:rPr>
                <a:t> </a:t>
              </a:r>
              <a:r>
                <a:rPr lang="en-US" b="1" dirty="0" err="1" smtClean="0">
                  <a:solidFill>
                    <a:srgbClr val="FF3300"/>
                  </a:solidFill>
                  <a:latin typeface="+mj-lt"/>
                </a:rPr>
                <a:t>thắng</a:t>
              </a:r>
              <a:r>
                <a:rPr lang="en-US" b="1" dirty="0" smtClean="0">
                  <a:solidFill>
                    <a:srgbClr val="FF3300"/>
                  </a:solidFill>
                  <a:latin typeface="+mj-lt"/>
                </a:rPr>
                <a:t> </a:t>
              </a:r>
            </a:p>
            <a:p>
              <a:pPr algn="ctr">
                <a:defRPr/>
              </a:pPr>
              <a:r>
                <a:rPr lang="en-US" b="1" dirty="0" smtClean="0">
                  <a:solidFill>
                    <a:srgbClr val="FF3300"/>
                  </a:solidFill>
                  <a:latin typeface="+mj-lt"/>
                </a:rPr>
                <a:t>B52 </a:t>
              </a:r>
              <a:r>
                <a:rPr lang="en-US" b="1" dirty="0" err="1" smtClean="0">
                  <a:solidFill>
                    <a:srgbClr val="FF3300"/>
                  </a:solidFill>
                  <a:latin typeface="+mj-lt"/>
                </a:rPr>
                <a:t>tại</a:t>
              </a:r>
              <a:r>
                <a:rPr lang="en-US" b="1" dirty="0" smtClean="0">
                  <a:solidFill>
                    <a:srgbClr val="FF3300"/>
                  </a:solidFill>
                  <a:latin typeface="+mj-lt"/>
                </a:rPr>
                <a:t> </a:t>
              </a:r>
              <a:r>
                <a:rPr lang="en-US" b="1" dirty="0" err="1" smtClean="0">
                  <a:solidFill>
                    <a:srgbClr val="FF3300"/>
                  </a:solidFill>
                  <a:latin typeface="+mj-lt"/>
                </a:rPr>
                <a:t>Hà</a:t>
              </a:r>
              <a:r>
                <a:rPr lang="en-US" b="1" dirty="0" smtClean="0">
                  <a:solidFill>
                    <a:srgbClr val="FF3300"/>
                  </a:solidFill>
                  <a:latin typeface="+mj-lt"/>
                </a:rPr>
                <a:t> </a:t>
              </a:r>
              <a:r>
                <a:rPr lang="en-US" b="1" dirty="0" err="1" smtClean="0">
                  <a:solidFill>
                    <a:srgbClr val="FF3300"/>
                  </a:solidFill>
                  <a:latin typeface="+mj-lt"/>
                </a:rPr>
                <a:t>Nội</a:t>
              </a:r>
              <a:endParaRPr lang="en-US" b="1" dirty="0" smtClean="0">
                <a:solidFill>
                  <a:srgbClr val="FF3300"/>
                </a:solidFill>
                <a:latin typeface="+mj-lt"/>
              </a:endParaRPr>
            </a:p>
          </p:txBody>
        </p:sp>
      </p:grpSp>
      <p:grpSp>
        <p:nvGrpSpPr>
          <p:cNvPr id="3" name="Group 8"/>
          <p:cNvGrpSpPr>
            <a:grpSpLocks/>
          </p:cNvGrpSpPr>
          <p:nvPr/>
        </p:nvGrpSpPr>
        <p:grpSpPr bwMode="auto">
          <a:xfrm>
            <a:off x="0" y="1371600"/>
            <a:ext cx="4724400" cy="5486400"/>
            <a:chOff x="0" y="864"/>
            <a:chExt cx="2976" cy="3456"/>
          </a:xfrm>
        </p:grpSpPr>
        <p:pic>
          <p:nvPicPr>
            <p:cNvPr id="47109" name="Picture 9" descr="dienbienphu%20trenkhong%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4"/>
              <a:ext cx="2928"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10"/>
            <p:cNvSpPr txBox="1">
              <a:spLocks noChangeArrowheads="1"/>
            </p:cNvSpPr>
            <p:nvPr/>
          </p:nvSpPr>
          <p:spPr bwMode="auto">
            <a:xfrm>
              <a:off x="0" y="3993"/>
              <a:ext cx="29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defRPr/>
              </a:pPr>
              <a:r>
                <a:rPr lang="en-US" b="1" dirty="0" err="1" smtClean="0">
                  <a:solidFill>
                    <a:srgbClr val="FF3300"/>
                  </a:solidFill>
                  <a:latin typeface="+mj-lt"/>
                </a:rPr>
                <a:t>Đài</a:t>
              </a:r>
              <a:r>
                <a:rPr lang="en-US" b="1" dirty="0" smtClean="0">
                  <a:solidFill>
                    <a:srgbClr val="FF3300"/>
                  </a:solidFill>
                  <a:latin typeface="+mj-lt"/>
                </a:rPr>
                <a:t> </a:t>
              </a:r>
              <a:r>
                <a:rPr lang="en-US" b="1" dirty="0" err="1" smtClean="0">
                  <a:solidFill>
                    <a:srgbClr val="FF3300"/>
                  </a:solidFill>
                  <a:latin typeface="+mj-lt"/>
                </a:rPr>
                <a:t>tưởng</a:t>
              </a:r>
              <a:r>
                <a:rPr lang="en-US" b="1" dirty="0" smtClean="0">
                  <a:solidFill>
                    <a:srgbClr val="FF3300"/>
                  </a:solidFill>
                  <a:latin typeface="+mj-lt"/>
                </a:rPr>
                <a:t> </a:t>
              </a:r>
              <a:r>
                <a:rPr lang="en-US" b="1" dirty="0" err="1" smtClean="0">
                  <a:solidFill>
                    <a:srgbClr val="FF3300"/>
                  </a:solidFill>
                  <a:latin typeface="+mj-lt"/>
                </a:rPr>
                <a:t>niệm</a:t>
              </a:r>
              <a:r>
                <a:rPr lang="en-US" b="1" dirty="0" smtClean="0">
                  <a:solidFill>
                    <a:srgbClr val="FF3300"/>
                  </a:solidFill>
                  <a:latin typeface="+mj-lt"/>
                </a:rPr>
                <a:t> </a:t>
              </a:r>
              <a:r>
                <a:rPr lang="en-US" b="1" dirty="0" err="1" smtClean="0">
                  <a:solidFill>
                    <a:srgbClr val="FF3300"/>
                  </a:solidFill>
                  <a:latin typeface="+mj-lt"/>
                </a:rPr>
                <a:t>nạn</a:t>
              </a:r>
              <a:r>
                <a:rPr lang="en-US" b="1" dirty="0" smtClean="0">
                  <a:solidFill>
                    <a:srgbClr val="FF3300"/>
                  </a:solidFill>
                  <a:latin typeface="+mj-lt"/>
                </a:rPr>
                <a:t> </a:t>
              </a:r>
              <a:r>
                <a:rPr lang="en-US" b="1" dirty="0" err="1" smtClean="0">
                  <a:solidFill>
                    <a:srgbClr val="FF3300"/>
                  </a:solidFill>
                  <a:latin typeface="+mj-lt"/>
                </a:rPr>
                <a:t>nhân</a:t>
              </a:r>
              <a:r>
                <a:rPr lang="en-US" sz="2400" dirty="0" smtClean="0">
                  <a:solidFill>
                    <a:srgbClr val="FF3300"/>
                  </a:solidFill>
                  <a:latin typeface="+mj-lt"/>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p:cTn id="7" dur="1000" fill="hold"/>
                                        <p:tgtEl>
                                          <p:spTgt spid="145412"/>
                                        </p:tgtEl>
                                        <p:attrNameLst>
                                          <p:attrName>ppt_w</p:attrName>
                                        </p:attrNameLst>
                                      </p:cBhvr>
                                      <p:tavLst>
                                        <p:tav tm="0">
                                          <p:val>
                                            <p:strVal val="#ppt_w*0.70"/>
                                          </p:val>
                                        </p:tav>
                                        <p:tav tm="100000">
                                          <p:val>
                                            <p:strVal val="#ppt_w"/>
                                          </p:val>
                                        </p:tav>
                                      </p:tavLst>
                                    </p:anim>
                                    <p:anim calcmode="lin" valueType="num">
                                      <p:cBhvr>
                                        <p:cTn id="8" dur="1000" fill="hold"/>
                                        <p:tgtEl>
                                          <p:spTgt spid="145412"/>
                                        </p:tgtEl>
                                        <p:attrNameLst>
                                          <p:attrName>ppt_h</p:attrName>
                                        </p:attrNameLst>
                                      </p:cBhvr>
                                      <p:tavLst>
                                        <p:tav tm="0">
                                          <p:val>
                                            <p:strVal val="#ppt_h"/>
                                          </p:val>
                                        </p:tav>
                                        <p:tav tm="100000">
                                          <p:val>
                                            <p:strVal val="#ppt_h"/>
                                          </p:val>
                                        </p:tav>
                                      </p:tavLst>
                                    </p:anim>
                                    <p:animEffect transition="in" filter="fade">
                                      <p:cBhvr>
                                        <p:cTn id="9" dur="1000"/>
                                        <p:tgtEl>
                                          <p:spTgt spid="145412"/>
                                        </p:tgtEl>
                                      </p:cBhvr>
                                    </p:animEffect>
                                  </p:childTnLst>
                                </p:cTn>
                              </p:par>
                              <p:par>
                                <p:cTn id="10" presetID="20" presetClass="entr" presetSubtype="0" fill="hold" nodeType="withEffect">
                                  <p:stCondLst>
                                    <p:cond delay="800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par>
                                <p:cTn id="13" presetID="24" presetClass="entr" presetSubtype="0" fill="hold" nodeType="withEffect">
                                  <p:stCondLst>
                                    <p:cond delay="500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
            <a:ext cx="441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HN7"/>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52400" y="3810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Text Box 4"/>
          <p:cNvSpPr txBox="1">
            <a:spLocks noChangeArrowheads="1"/>
          </p:cNvSpPr>
          <p:nvPr/>
        </p:nvSpPr>
        <p:spPr bwMode="auto">
          <a:xfrm>
            <a:off x="1828800" y="5867400"/>
            <a:ext cx="5351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00CC"/>
                </a:solidFill>
              </a:rPr>
              <a:t>Một góc phố Khâm Thiên Hà Nội.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 calcmode="lin" valueType="num">
                                      <p:cBhvr additive="base">
                                        <p:cTn id="7" dur="500" fill="hold"/>
                                        <p:tgtEl>
                                          <p:spTgt spid="146436"/>
                                        </p:tgtEl>
                                        <p:attrNameLst>
                                          <p:attrName>ppt_x</p:attrName>
                                        </p:attrNameLst>
                                      </p:cBhvr>
                                      <p:tavLst>
                                        <p:tav tm="0">
                                          <p:val>
                                            <p:strVal val="#ppt_x"/>
                                          </p:val>
                                        </p:tav>
                                        <p:tav tm="100000">
                                          <p:val>
                                            <p:strVal val="#ppt_x"/>
                                          </p:val>
                                        </p:tav>
                                      </p:tavLst>
                                    </p:anim>
                                    <p:anim calcmode="lin" valueType="num">
                                      <p:cBhvr additive="base">
                                        <p:cTn id="8"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1147738911_hanoi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4"/>
          <p:cNvSpPr>
            <a:spLocks noChangeArrowheads="1"/>
          </p:cNvSpPr>
          <p:nvPr/>
        </p:nvSpPr>
        <p:spPr bwMode="auto">
          <a:xfrm>
            <a:off x="2057400" y="6338888"/>
            <a:ext cx="563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dirty="0" err="1">
                <a:solidFill>
                  <a:schemeClr val="accent2"/>
                </a:solidFill>
              </a:rPr>
              <a:t>Trung</a:t>
            </a:r>
            <a:r>
              <a:rPr lang="en-US" altLang="en-US" sz="2800" dirty="0">
                <a:solidFill>
                  <a:schemeClr val="accent2"/>
                </a:solidFill>
              </a:rPr>
              <a:t> </a:t>
            </a:r>
            <a:r>
              <a:rPr lang="en-US" altLang="en-US" sz="2800" dirty="0" err="1" smtClean="0">
                <a:solidFill>
                  <a:schemeClr val="accent2"/>
                </a:solidFill>
              </a:rPr>
              <a:t>tâm</a:t>
            </a:r>
            <a:r>
              <a:rPr lang="en-US" altLang="en-US" sz="2800" dirty="0" smtClean="0">
                <a:solidFill>
                  <a:schemeClr val="accent2"/>
                </a:solidFill>
              </a:rPr>
              <a:t> </a:t>
            </a:r>
            <a:r>
              <a:rPr lang="en-US" altLang="en-US" sz="2800" dirty="0" err="1" smtClean="0">
                <a:solidFill>
                  <a:schemeClr val="accent2"/>
                </a:solidFill>
              </a:rPr>
              <a:t>Thủ</a:t>
            </a:r>
            <a:r>
              <a:rPr lang="en-US" altLang="en-US" sz="2800" dirty="0" smtClean="0">
                <a:solidFill>
                  <a:schemeClr val="accent2"/>
                </a:solidFill>
              </a:rPr>
              <a:t> </a:t>
            </a:r>
            <a:r>
              <a:rPr lang="en-US" altLang="en-US" sz="2800" dirty="0" err="1">
                <a:solidFill>
                  <a:schemeClr val="accent2"/>
                </a:solidFill>
              </a:rPr>
              <a:t>đô</a:t>
            </a:r>
            <a:r>
              <a:rPr lang="en-US" altLang="en-US" sz="2800" dirty="0">
                <a:solidFill>
                  <a:schemeClr val="accent2"/>
                </a:solidFill>
              </a:rPr>
              <a:t> </a:t>
            </a:r>
            <a:r>
              <a:rPr lang="en-US" altLang="en-US" sz="2800" dirty="0" err="1">
                <a:solidFill>
                  <a:schemeClr val="accent2"/>
                </a:solidFill>
              </a:rPr>
              <a:t>Hà</a:t>
            </a:r>
            <a:r>
              <a:rPr lang="en-US" altLang="en-US" sz="2800" dirty="0">
                <a:solidFill>
                  <a:schemeClr val="accent2"/>
                </a:solidFill>
              </a:rPr>
              <a:t> </a:t>
            </a:r>
            <a:r>
              <a:rPr lang="en-US" altLang="en-US" sz="2800" dirty="0" err="1">
                <a:solidFill>
                  <a:schemeClr val="accent2"/>
                </a:solidFill>
              </a:rPr>
              <a:t>Nội</a:t>
            </a:r>
            <a:r>
              <a:rPr lang="en-US" altLang="en-US" sz="2800" dirty="0">
                <a:solidFill>
                  <a:schemeClr val="accent2"/>
                </a:solidFill>
              </a:rPr>
              <a:t> </a:t>
            </a:r>
            <a:r>
              <a:rPr lang="en-US" altLang="en-US" sz="2800" dirty="0" err="1">
                <a:solidFill>
                  <a:schemeClr val="accent2"/>
                </a:solidFill>
              </a:rPr>
              <a:t>ngày</a:t>
            </a:r>
            <a:r>
              <a:rPr lang="en-US" altLang="en-US" sz="2800" dirty="0">
                <a:solidFill>
                  <a:schemeClr val="accent2"/>
                </a:solidFill>
              </a:rPr>
              <a:t>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 to="" calcmode="lin" valueType="num">
                                      <p:cBhvr>
                                        <p:cTn id="7" dur="1" fill="hold"/>
                                        <p:tgtEl>
                                          <p:spTgt spid="696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304800" y="2286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19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a:solidFill>
                  <a:srgbClr val="0000CC"/>
                </a:solidFill>
              </a:rPr>
              <a:t>Tình hình của </a:t>
            </a:r>
            <a:r>
              <a:rPr lang="en-US" altLang="en-US" b="1" i="1">
                <a:solidFill>
                  <a:srgbClr val="FF0066"/>
                </a:solidFill>
              </a:rPr>
              <a:t>ta</a:t>
            </a:r>
            <a:r>
              <a:rPr lang="en-US" altLang="en-US" b="1">
                <a:solidFill>
                  <a:srgbClr val="0000CC"/>
                </a:solidFill>
              </a:rPr>
              <a:t> và của </a:t>
            </a:r>
            <a:r>
              <a:rPr lang="en-US" altLang="en-US" b="1" i="1">
                <a:solidFill>
                  <a:srgbClr val="FF0066"/>
                </a:solidFill>
              </a:rPr>
              <a:t>đế quốc Mĩ</a:t>
            </a:r>
            <a:r>
              <a:rPr lang="en-US" altLang="en-US" b="1">
                <a:solidFill>
                  <a:srgbClr val="0000CC"/>
                </a:solidFill>
              </a:rPr>
              <a:t> trong những tháng đầu năm 1972?</a:t>
            </a:r>
          </a:p>
        </p:txBody>
      </p:sp>
      <p:sp>
        <p:nvSpPr>
          <p:cNvPr id="91141" name="Text Box 5"/>
          <p:cNvSpPr txBox="1">
            <a:spLocks noChangeArrowheads="1"/>
          </p:cNvSpPr>
          <p:nvPr/>
        </p:nvSpPr>
        <p:spPr bwMode="auto">
          <a:xfrm>
            <a:off x="304800" y="1295400"/>
            <a:ext cx="2743200" cy="5286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a:solidFill>
                  <a:srgbClr val="FF3300"/>
                </a:solidFill>
              </a:rPr>
              <a:t>Tình hình của ta</a:t>
            </a:r>
          </a:p>
        </p:txBody>
      </p:sp>
      <p:sp>
        <p:nvSpPr>
          <p:cNvPr id="91142" name="Text Box 6"/>
          <p:cNvSpPr txBox="1">
            <a:spLocks noChangeArrowheads="1"/>
          </p:cNvSpPr>
          <p:nvPr/>
        </p:nvSpPr>
        <p:spPr bwMode="auto">
          <a:xfrm>
            <a:off x="0" y="2209800"/>
            <a:ext cx="3276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dirty="0">
                <a:solidFill>
                  <a:schemeClr val="accent2"/>
                </a:solidFill>
              </a:rPr>
              <a:t>   </a:t>
            </a:r>
            <a:r>
              <a:rPr lang="en-US" altLang="en-US" sz="2800" b="1" i="1" dirty="0" err="1">
                <a:solidFill>
                  <a:schemeClr val="accent2"/>
                </a:solidFill>
              </a:rPr>
              <a:t>Tiếp</a:t>
            </a:r>
            <a:r>
              <a:rPr lang="en-US" altLang="en-US" sz="2800" b="1" i="1" dirty="0">
                <a:solidFill>
                  <a:schemeClr val="accent2"/>
                </a:solidFill>
              </a:rPr>
              <a:t> </a:t>
            </a:r>
            <a:r>
              <a:rPr lang="en-US" altLang="en-US" sz="2800" b="1" i="1" dirty="0" err="1">
                <a:solidFill>
                  <a:schemeClr val="accent2"/>
                </a:solidFill>
              </a:rPr>
              <a:t>tục</a:t>
            </a:r>
            <a:r>
              <a:rPr lang="en-US" altLang="en-US" sz="2800" b="1" i="1" dirty="0">
                <a:solidFill>
                  <a:schemeClr val="accent2"/>
                </a:solidFill>
              </a:rPr>
              <a:t> </a:t>
            </a:r>
            <a:r>
              <a:rPr lang="en-US" altLang="en-US" sz="2800" b="1" i="1" dirty="0" err="1">
                <a:solidFill>
                  <a:schemeClr val="accent2"/>
                </a:solidFill>
              </a:rPr>
              <a:t>giành</a:t>
            </a:r>
            <a:r>
              <a:rPr lang="en-US" altLang="en-US" sz="2800" b="1" i="1" dirty="0">
                <a:solidFill>
                  <a:schemeClr val="accent2"/>
                </a:solidFill>
              </a:rPr>
              <a:t> </a:t>
            </a:r>
            <a:r>
              <a:rPr lang="en-US" altLang="en-US" sz="2800" b="1" i="1" dirty="0" err="1">
                <a:solidFill>
                  <a:schemeClr val="accent2"/>
                </a:solidFill>
              </a:rPr>
              <a:t>nhiều</a:t>
            </a:r>
            <a:r>
              <a:rPr lang="en-US" altLang="en-US" sz="2800" b="1" i="1" dirty="0">
                <a:solidFill>
                  <a:schemeClr val="accent2"/>
                </a:solidFill>
              </a:rPr>
              <a:t> </a:t>
            </a:r>
            <a:r>
              <a:rPr lang="en-US" altLang="en-US" sz="2800" b="1" i="1" dirty="0" err="1">
                <a:solidFill>
                  <a:schemeClr val="accent2"/>
                </a:solidFill>
              </a:rPr>
              <a:t>thắng</a:t>
            </a:r>
            <a:r>
              <a:rPr lang="en-US" altLang="en-US" sz="2800" b="1" i="1" dirty="0">
                <a:solidFill>
                  <a:schemeClr val="accent2"/>
                </a:solidFill>
              </a:rPr>
              <a:t> </a:t>
            </a:r>
            <a:r>
              <a:rPr lang="en-US" altLang="en-US" sz="2800" b="1" i="1" dirty="0" err="1">
                <a:solidFill>
                  <a:schemeClr val="accent2"/>
                </a:solidFill>
              </a:rPr>
              <a:t>lợi</a:t>
            </a:r>
            <a:r>
              <a:rPr lang="en-US" altLang="en-US" sz="2800" b="1" i="1" dirty="0">
                <a:solidFill>
                  <a:schemeClr val="accent2"/>
                </a:solidFill>
              </a:rPr>
              <a:t> </a:t>
            </a:r>
            <a:r>
              <a:rPr lang="en-US" altLang="en-US" sz="2800" b="1" i="1" dirty="0" err="1">
                <a:solidFill>
                  <a:schemeClr val="accent2"/>
                </a:solidFill>
              </a:rPr>
              <a:t>trên</a:t>
            </a:r>
            <a:r>
              <a:rPr lang="en-US" altLang="en-US" sz="2800" b="1" i="1" dirty="0">
                <a:solidFill>
                  <a:schemeClr val="accent2"/>
                </a:solidFill>
              </a:rPr>
              <a:t> </a:t>
            </a:r>
            <a:r>
              <a:rPr lang="en-US" altLang="en-US" sz="2800" b="1" i="1" dirty="0" err="1">
                <a:solidFill>
                  <a:schemeClr val="accent2"/>
                </a:solidFill>
              </a:rPr>
              <a:t>chiến</a:t>
            </a:r>
            <a:r>
              <a:rPr lang="en-US" altLang="en-US" sz="2800" b="1" i="1" dirty="0">
                <a:solidFill>
                  <a:schemeClr val="accent2"/>
                </a:solidFill>
              </a:rPr>
              <a:t> </a:t>
            </a:r>
            <a:r>
              <a:rPr lang="en-US" altLang="en-US" sz="2800" b="1" i="1" dirty="0" err="1">
                <a:solidFill>
                  <a:schemeClr val="accent2"/>
                </a:solidFill>
              </a:rPr>
              <a:t>trường</a:t>
            </a:r>
            <a:r>
              <a:rPr lang="en-US" altLang="en-US" sz="2800" b="1" i="1" dirty="0">
                <a:solidFill>
                  <a:schemeClr val="accent2"/>
                </a:solidFill>
              </a:rPr>
              <a:t> </a:t>
            </a:r>
            <a:r>
              <a:rPr lang="en-US" altLang="en-US" sz="2800" b="1" i="1" dirty="0" err="1">
                <a:solidFill>
                  <a:schemeClr val="accent2"/>
                </a:solidFill>
              </a:rPr>
              <a:t>Miền</a:t>
            </a:r>
            <a:r>
              <a:rPr lang="en-US" altLang="en-US" sz="2800" b="1" i="1" dirty="0">
                <a:solidFill>
                  <a:schemeClr val="accent2"/>
                </a:solidFill>
              </a:rPr>
              <a:t> Nam.</a:t>
            </a:r>
          </a:p>
        </p:txBody>
      </p:sp>
      <p:sp>
        <p:nvSpPr>
          <p:cNvPr id="91143" name="Text Box 7"/>
          <p:cNvSpPr txBox="1">
            <a:spLocks noChangeArrowheads="1"/>
          </p:cNvSpPr>
          <p:nvPr/>
        </p:nvSpPr>
        <p:spPr bwMode="auto">
          <a:xfrm>
            <a:off x="3505200" y="2743200"/>
            <a:ext cx="563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a:solidFill>
                  <a:schemeClr val="accent2"/>
                </a:solidFill>
              </a:rPr>
              <a:t>   - </a:t>
            </a:r>
            <a:r>
              <a:rPr lang="en-US" altLang="en-US" sz="2800" b="1" i="1">
                <a:solidFill>
                  <a:schemeClr val="accent2"/>
                </a:solidFill>
              </a:rPr>
              <a:t>Buộc phải thỏa thuận sẽ kí hiệp định Pa-ri vào tháng 10-1972 để chấm dứt chiến tranh ở Việt Nam.</a:t>
            </a:r>
          </a:p>
        </p:txBody>
      </p:sp>
      <p:sp>
        <p:nvSpPr>
          <p:cNvPr id="91144" name="Text Box 8"/>
          <p:cNvSpPr txBox="1">
            <a:spLocks noChangeArrowheads="1"/>
          </p:cNvSpPr>
          <p:nvPr/>
        </p:nvSpPr>
        <p:spPr bwMode="auto">
          <a:xfrm>
            <a:off x="4038600" y="1295400"/>
            <a:ext cx="4267200" cy="5286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a:solidFill>
                  <a:srgbClr val="FF3300"/>
                </a:solidFill>
              </a:rPr>
              <a:t>Tình hình của đế quốc Mĩ</a:t>
            </a:r>
          </a:p>
        </p:txBody>
      </p:sp>
      <p:sp>
        <p:nvSpPr>
          <p:cNvPr id="91145" name="Text Box 9"/>
          <p:cNvSpPr txBox="1">
            <a:spLocks noChangeArrowheads="1"/>
          </p:cNvSpPr>
          <p:nvPr/>
        </p:nvSpPr>
        <p:spPr bwMode="auto">
          <a:xfrm>
            <a:off x="3505200" y="1981200"/>
            <a:ext cx="548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i="1" dirty="0">
                <a:solidFill>
                  <a:schemeClr val="accent2"/>
                </a:solidFill>
              </a:rPr>
              <a:t>- </a:t>
            </a:r>
            <a:r>
              <a:rPr lang="en-US" altLang="en-US" sz="2800" b="1" i="1" dirty="0" err="1">
                <a:solidFill>
                  <a:schemeClr val="accent2"/>
                </a:solidFill>
              </a:rPr>
              <a:t>Thất</a:t>
            </a:r>
            <a:r>
              <a:rPr lang="en-US" altLang="en-US" sz="2800" b="1" i="1" dirty="0">
                <a:solidFill>
                  <a:schemeClr val="accent2"/>
                </a:solidFill>
              </a:rPr>
              <a:t> </a:t>
            </a:r>
            <a:r>
              <a:rPr lang="en-US" altLang="en-US" sz="2800" b="1" i="1" dirty="0" err="1">
                <a:solidFill>
                  <a:schemeClr val="accent2"/>
                </a:solidFill>
              </a:rPr>
              <a:t>bại</a:t>
            </a:r>
            <a:r>
              <a:rPr lang="en-US" altLang="en-US" sz="2800" b="1" i="1" dirty="0">
                <a:solidFill>
                  <a:schemeClr val="accent2"/>
                </a:solidFill>
              </a:rPr>
              <a:t> </a:t>
            </a:r>
            <a:r>
              <a:rPr lang="en-US" altLang="en-US" sz="2800" b="1" i="1" dirty="0" err="1">
                <a:solidFill>
                  <a:schemeClr val="accent2"/>
                </a:solidFill>
              </a:rPr>
              <a:t>trên</a:t>
            </a:r>
            <a:r>
              <a:rPr lang="en-US" altLang="en-US" sz="2800" b="1" i="1" dirty="0">
                <a:solidFill>
                  <a:schemeClr val="accent2"/>
                </a:solidFill>
              </a:rPr>
              <a:t> </a:t>
            </a:r>
            <a:r>
              <a:rPr lang="en-US" altLang="en-US" sz="2800" b="1" i="1" dirty="0" err="1">
                <a:solidFill>
                  <a:schemeClr val="accent2"/>
                </a:solidFill>
              </a:rPr>
              <a:t>chiến</a:t>
            </a:r>
            <a:r>
              <a:rPr lang="en-US" altLang="en-US" sz="2800" b="1" i="1" dirty="0">
                <a:solidFill>
                  <a:schemeClr val="accent2"/>
                </a:solidFill>
              </a:rPr>
              <a:t> </a:t>
            </a:r>
            <a:r>
              <a:rPr lang="en-US" altLang="en-US" sz="2800" b="1" i="1" dirty="0" err="1">
                <a:solidFill>
                  <a:schemeClr val="accent2"/>
                </a:solidFill>
              </a:rPr>
              <a:t>trường</a:t>
            </a:r>
            <a:r>
              <a:rPr lang="en-US" altLang="en-US" sz="2800" b="1" i="1" dirty="0">
                <a:solidFill>
                  <a:schemeClr val="accent2"/>
                </a:solidFill>
              </a:rPr>
              <a:t> </a:t>
            </a:r>
            <a:r>
              <a:rPr lang="en-US" altLang="en-US" sz="2800" b="1" i="1" dirty="0" err="1">
                <a:solidFill>
                  <a:schemeClr val="accent2"/>
                </a:solidFill>
              </a:rPr>
              <a:t>miền</a:t>
            </a:r>
            <a:r>
              <a:rPr lang="en-US" altLang="en-US" sz="2800" b="1" i="1" dirty="0">
                <a:solidFill>
                  <a:schemeClr val="accent2"/>
                </a:solidFill>
              </a:rPr>
              <a:t> Nam.</a:t>
            </a:r>
          </a:p>
        </p:txBody>
      </p:sp>
      <p:sp>
        <p:nvSpPr>
          <p:cNvPr id="91146" name="Text Box 10"/>
          <p:cNvSpPr txBox="1">
            <a:spLocks noChangeArrowheads="1"/>
          </p:cNvSpPr>
          <p:nvPr/>
        </p:nvSpPr>
        <p:spPr bwMode="auto">
          <a:xfrm>
            <a:off x="3505200" y="4203700"/>
            <a:ext cx="5638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800" b="1" i="1">
                <a:solidFill>
                  <a:schemeClr val="accent2"/>
                </a:solidFill>
              </a:rPr>
              <a:t>- Gần đến ngày kí, Tổng thống Mĩ Nich-xơn đã lật lọng. Ra lệnh sử dụng máy bay B52 (máy bay tối tân nhất lúc bấy giờ) ném bom hòng hủy diệt Hà Nội và các thành phố lớn ở miền Bắc.</a:t>
            </a:r>
          </a:p>
        </p:txBody>
      </p:sp>
      <p:sp>
        <p:nvSpPr>
          <p:cNvPr id="7177" name="Line 13"/>
          <p:cNvSpPr>
            <a:spLocks noChangeShapeType="1"/>
          </p:cNvSpPr>
          <p:nvPr/>
        </p:nvSpPr>
        <p:spPr bwMode="auto">
          <a:xfrm>
            <a:off x="3429000" y="1981200"/>
            <a:ext cx="0" cy="457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9" descr="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274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20763607_images1481127_Mybom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038600"/>
            <a:ext cx="2209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1140"/>
                                        </p:tgtEl>
                                        <p:attrNameLst>
                                          <p:attrName>style.visibility</p:attrName>
                                        </p:attrNameLst>
                                      </p:cBhvr>
                                      <p:to>
                                        <p:strVal val="visible"/>
                                      </p:to>
                                    </p:set>
                                    <p:anim calcmode="discrete" valueType="clr">
                                      <p:cBhvr override="childStyle">
                                        <p:cTn id="7" dur="80"/>
                                        <p:tgtEl>
                                          <p:spTgt spid="911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40"/>
                                        </p:tgtEl>
                                        <p:attrNameLst>
                                          <p:attrName>fillcolor</p:attrName>
                                        </p:attrNameLst>
                                      </p:cBhvr>
                                      <p:tavLst>
                                        <p:tav tm="0">
                                          <p:val>
                                            <p:clrVal>
                                              <a:schemeClr val="accent2"/>
                                            </p:clrVal>
                                          </p:val>
                                        </p:tav>
                                        <p:tav tm="50000">
                                          <p:val>
                                            <p:clrVal>
                                              <a:schemeClr val="hlink"/>
                                            </p:clrVal>
                                          </p:val>
                                        </p:tav>
                                      </p:tavLst>
                                    </p:anim>
                                    <p:set>
                                      <p:cBhvr>
                                        <p:cTn id="9" dur="80"/>
                                        <p:tgtEl>
                                          <p:spTgt spid="9114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1141"/>
                                        </p:tgtEl>
                                        <p:attrNameLst>
                                          <p:attrName>style.visibility</p:attrName>
                                        </p:attrNameLst>
                                      </p:cBhvr>
                                      <p:to>
                                        <p:strVal val="visible"/>
                                      </p:to>
                                    </p:set>
                                    <p:anim calcmode="lin" valueType="num">
                                      <p:cBhvr additive="base">
                                        <p:cTn id="14" dur="500" fill="hold"/>
                                        <p:tgtEl>
                                          <p:spTgt spid="91141"/>
                                        </p:tgtEl>
                                        <p:attrNameLst>
                                          <p:attrName>ppt_x</p:attrName>
                                        </p:attrNameLst>
                                      </p:cBhvr>
                                      <p:tavLst>
                                        <p:tav tm="0">
                                          <p:val>
                                            <p:strVal val="#ppt_x"/>
                                          </p:val>
                                        </p:tav>
                                        <p:tav tm="100000">
                                          <p:val>
                                            <p:strVal val="#ppt_x"/>
                                          </p:val>
                                        </p:tav>
                                      </p:tavLst>
                                    </p:anim>
                                    <p:anim calcmode="lin" valueType="num">
                                      <p:cBhvr additive="base">
                                        <p:cTn id="15" dur="500" fill="hold"/>
                                        <p:tgtEl>
                                          <p:spTgt spid="91141"/>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91144"/>
                                        </p:tgtEl>
                                        <p:attrNameLst>
                                          <p:attrName>style.visibility</p:attrName>
                                        </p:attrNameLst>
                                      </p:cBhvr>
                                      <p:to>
                                        <p:strVal val="visible"/>
                                      </p:to>
                                    </p:set>
                                    <p:anim calcmode="lin" valueType="num">
                                      <p:cBhvr additive="base">
                                        <p:cTn id="19" dur="1000" fill="hold"/>
                                        <p:tgtEl>
                                          <p:spTgt spid="91144"/>
                                        </p:tgtEl>
                                        <p:attrNameLst>
                                          <p:attrName>ppt_x</p:attrName>
                                        </p:attrNameLst>
                                      </p:cBhvr>
                                      <p:tavLst>
                                        <p:tav tm="0">
                                          <p:val>
                                            <p:strVal val="1+#ppt_w/2"/>
                                          </p:val>
                                        </p:tav>
                                        <p:tav tm="100000">
                                          <p:val>
                                            <p:strVal val="#ppt_x"/>
                                          </p:val>
                                        </p:tav>
                                      </p:tavLst>
                                    </p:anim>
                                    <p:anim calcmode="lin" valueType="num">
                                      <p:cBhvr additive="base">
                                        <p:cTn id="20" dur="1000" fill="hold"/>
                                        <p:tgtEl>
                                          <p:spTgt spid="9114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1142"/>
                                        </p:tgtEl>
                                        <p:attrNameLst>
                                          <p:attrName>style.visibility</p:attrName>
                                        </p:attrNameLst>
                                      </p:cBhvr>
                                      <p:to>
                                        <p:strVal val="visible"/>
                                      </p:to>
                                    </p:set>
                                    <p:animEffect transition="in" filter="diamond(in)">
                                      <p:cBhvr>
                                        <p:cTn id="25" dur="2000"/>
                                        <p:tgtEl>
                                          <p:spTgt spid="911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1145"/>
                                        </p:tgtEl>
                                        <p:attrNameLst>
                                          <p:attrName>style.visibility</p:attrName>
                                        </p:attrNameLst>
                                      </p:cBhvr>
                                      <p:to>
                                        <p:strVal val="visible"/>
                                      </p:to>
                                    </p:set>
                                    <p:animEffect transition="in" filter="diamond(in)">
                                      <p:cBhvr>
                                        <p:cTn id="30" dur="2000"/>
                                        <p:tgtEl>
                                          <p:spTgt spid="911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1143"/>
                                        </p:tgtEl>
                                        <p:attrNameLst>
                                          <p:attrName>style.visibility</p:attrName>
                                        </p:attrNameLst>
                                      </p:cBhvr>
                                      <p:to>
                                        <p:strVal val="visible"/>
                                      </p:to>
                                    </p:set>
                                    <p:animEffect transition="in" filter="checkerboard(across)">
                                      <p:cBhvr>
                                        <p:cTn id="35" dur="500"/>
                                        <p:tgtEl>
                                          <p:spTgt spid="9114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91146"/>
                                        </p:tgtEl>
                                        <p:attrNameLst>
                                          <p:attrName>style.visibility</p:attrName>
                                        </p:attrNameLst>
                                      </p:cBhvr>
                                      <p:to>
                                        <p:strVal val="visible"/>
                                      </p:to>
                                    </p:set>
                                    <p:animEffect transition="in" filter="diamond(in)">
                                      <p:cBhvr>
                                        <p:cTn id="40" dur="2000"/>
                                        <p:tgtEl>
                                          <p:spTgt spid="91146"/>
                                        </p:tgtEl>
                                      </p:cBhvr>
                                    </p:animEffect>
                                  </p:childTnLst>
                                </p:cTn>
                              </p:par>
                            </p:childTnLst>
                          </p:cTn>
                        </p:par>
                        <p:par>
                          <p:cTn id="41" fill="hold" nodeType="afterGroup">
                            <p:stCondLst>
                              <p:cond delay="2000"/>
                            </p:stCondLst>
                            <p:childTnLst>
                              <p:par>
                                <p:cTn id="42" presetID="55"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childTnLst>
                          </p:cTn>
                        </p:par>
                        <p:par>
                          <p:cTn id="47" fill="hold" nodeType="afterGroup">
                            <p:stCondLst>
                              <p:cond delay="3000"/>
                            </p:stCondLst>
                            <p:childTnLst>
                              <p:par>
                                <p:cTn id="48" presetID="17" presetClass="entr" presetSubtype="1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animBg="1"/>
      <p:bldP spid="91142" grpId="0"/>
      <p:bldP spid="91143" grpId="0"/>
      <p:bldP spid="91144" grpId="0" animBg="1"/>
      <p:bldP spid="91145" grpId="0"/>
      <p:bldP spid="91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52_flying_over_clou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3657600" y="6291263"/>
            <a:ext cx="2352675" cy="558800"/>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000" b="1">
                <a:solidFill>
                  <a:srgbClr val="0000FF"/>
                </a:solidFill>
              </a:rPr>
              <a:t>Máy bay B52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sp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1913"/>
            <a:ext cx="43434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228600" y="2514600"/>
            <a:ext cx="8610600"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3200" b="1" dirty="0">
                <a:solidFill>
                  <a:srgbClr val="FF0000"/>
                </a:solidFill>
                <a:latin typeface=".VnTime" panose="020B7200000000000000" pitchFamily="34" charset="0"/>
              </a:rPr>
              <a:t>B52 ( </a:t>
            </a:r>
            <a:r>
              <a:rPr lang="en-US" sz="3200" b="1" dirty="0" err="1">
                <a:solidFill>
                  <a:srgbClr val="FF0000"/>
                </a:solidFill>
                <a:latin typeface=".VnTime" panose="020B7200000000000000" pitchFamily="34" charset="0"/>
              </a:rPr>
              <a:t>cßn</a:t>
            </a:r>
            <a:r>
              <a:rPr lang="en-US" sz="3200" b="1" dirty="0">
                <a:solidFill>
                  <a:srgbClr val="FF0000"/>
                </a:solidFill>
                <a:latin typeface=".VnTime" panose="020B7200000000000000" pitchFamily="34" charset="0"/>
              </a:rPr>
              <a:t> </a:t>
            </a:r>
            <a:r>
              <a:rPr lang="en-US" sz="3200" b="1" dirty="0" err="1">
                <a:solidFill>
                  <a:srgbClr val="FF0000"/>
                </a:solidFill>
                <a:latin typeface=".VnTime" panose="020B7200000000000000" pitchFamily="34" charset="0"/>
              </a:rPr>
              <a:t>gäi</a:t>
            </a:r>
            <a:r>
              <a:rPr lang="en-US" sz="3200" b="1" dirty="0">
                <a:solidFill>
                  <a:srgbClr val="FF0000"/>
                </a:solidFill>
                <a:latin typeface=".VnTime" panose="020B7200000000000000" pitchFamily="34" charset="0"/>
              </a:rPr>
              <a:t> lµ </a:t>
            </a:r>
            <a:r>
              <a:rPr lang="en-US" sz="3200" b="1" i="1" dirty="0" err="1" smtClean="0">
                <a:solidFill>
                  <a:srgbClr val="FF0000"/>
                </a:solidFill>
                <a:latin typeface=".VnTime" panose="020B7200000000000000" pitchFamily="34" charset="0"/>
              </a:rPr>
              <a:t>ph¸o</a:t>
            </a:r>
            <a:r>
              <a:rPr lang="en-US" sz="3200" b="1" i="1" dirty="0" smtClean="0">
                <a:solidFill>
                  <a:srgbClr val="FF0000"/>
                </a:solidFill>
                <a:latin typeface=".VnTime" panose="020B7200000000000000" pitchFamily="34" charset="0"/>
              </a:rPr>
              <a:t> </a:t>
            </a:r>
            <a:r>
              <a:rPr lang="en-US" sz="3200" b="1" i="1" dirty="0">
                <a:solidFill>
                  <a:srgbClr val="FF0000"/>
                </a:solidFill>
                <a:latin typeface=".VnTime" panose="020B7200000000000000" pitchFamily="34" charset="0"/>
              </a:rPr>
              <a:t>®µ</a:t>
            </a:r>
            <a:r>
              <a:rPr lang="en-US" sz="3200" b="1" i="1" dirty="0" err="1">
                <a:solidFill>
                  <a:srgbClr val="FF0000"/>
                </a:solidFill>
                <a:latin typeface=".VnTime" panose="020B7200000000000000" pitchFamily="34" charset="0"/>
              </a:rPr>
              <a:t>i</a:t>
            </a:r>
            <a:r>
              <a:rPr lang="en-US" sz="3200" b="1" i="1" dirty="0">
                <a:solidFill>
                  <a:srgbClr val="FF0000"/>
                </a:solidFill>
                <a:latin typeface=".VnTime" panose="020B7200000000000000" pitchFamily="34" charset="0"/>
              </a:rPr>
              <a:t> </a:t>
            </a:r>
            <a:r>
              <a:rPr lang="en-US" sz="3200" b="1" i="1" dirty="0" smtClean="0">
                <a:solidFill>
                  <a:srgbClr val="FF0000"/>
                </a:solidFill>
                <a:latin typeface=".VnTime" panose="020B7200000000000000" pitchFamily="34" charset="0"/>
              </a:rPr>
              <a:t>bay</a:t>
            </a:r>
            <a:r>
              <a:rPr lang="en-US" sz="3200" b="1" dirty="0" smtClean="0">
                <a:solidFill>
                  <a:srgbClr val="FF0000"/>
                </a:solidFill>
                <a:latin typeface=".VnTime" panose="020B7200000000000000" pitchFamily="34" charset="0"/>
              </a:rPr>
              <a:t>) </a:t>
            </a:r>
            <a:r>
              <a:rPr lang="en-US" sz="3200" b="1" dirty="0" err="1">
                <a:solidFill>
                  <a:srgbClr val="FF0000"/>
                </a:solidFill>
                <a:latin typeface=".VnTime" panose="020B7200000000000000" pitchFamily="34" charset="0"/>
              </a:rPr>
              <a:t>cã</a:t>
            </a:r>
            <a:r>
              <a:rPr lang="en-US" sz="3200" b="1" dirty="0">
                <a:solidFill>
                  <a:srgbClr val="FF0000"/>
                </a:solidFill>
                <a:latin typeface=".VnTime" panose="020B7200000000000000" pitchFamily="34" charset="0"/>
              </a:rPr>
              <a:t> </a:t>
            </a:r>
            <a:r>
              <a:rPr lang="en-US" sz="3200" b="1" dirty="0" err="1">
                <a:solidFill>
                  <a:srgbClr val="FF0000"/>
                </a:solidFill>
                <a:latin typeface=".VnTime" panose="020B7200000000000000" pitchFamily="34" charset="0"/>
              </a:rPr>
              <a:t>kh</a:t>
            </a:r>
            <a:r>
              <a:rPr lang="en-US" sz="3200" b="1" dirty="0">
                <a:solidFill>
                  <a:srgbClr val="FF0000"/>
                </a:solidFill>
                <a:latin typeface=".VnTime" panose="020B7200000000000000" pitchFamily="34" charset="0"/>
              </a:rPr>
              <a:t>¶ </a:t>
            </a:r>
            <a:r>
              <a:rPr lang="en-US" sz="3200" b="1" dirty="0" err="1">
                <a:solidFill>
                  <a:srgbClr val="FF0000"/>
                </a:solidFill>
                <a:latin typeface=".VnTime" panose="020B7200000000000000" pitchFamily="34" charset="0"/>
              </a:rPr>
              <a:t>n¨ng</a:t>
            </a:r>
            <a:r>
              <a:rPr lang="en-US" sz="3200" b="1" dirty="0">
                <a:solidFill>
                  <a:srgbClr val="FF0000"/>
                </a:solidFill>
                <a:latin typeface=".VnTime" panose="020B7200000000000000" pitchFamily="34" charset="0"/>
              </a:rPr>
              <a:t>:</a:t>
            </a:r>
          </a:p>
          <a:p>
            <a:pPr algn="just" eaLnBrk="1" hangingPunct="1">
              <a:spcBef>
                <a:spcPct val="50000"/>
              </a:spcBef>
              <a:defRPr/>
            </a:pPr>
            <a:r>
              <a:rPr lang="en-US" sz="3200" b="1" i="1" dirty="0">
                <a:latin typeface=".VnTime" panose="020B7200000000000000" pitchFamily="34" charset="0"/>
              </a:rPr>
              <a:t>   </a:t>
            </a:r>
            <a:r>
              <a:rPr lang="en-US" sz="3200" b="1" i="1" dirty="0">
                <a:solidFill>
                  <a:schemeClr val="accent2"/>
                </a:solidFill>
                <a:latin typeface=".VnTime" panose="020B7200000000000000" pitchFamily="34" charset="0"/>
              </a:rPr>
              <a:t>+ Bay </a:t>
            </a:r>
            <a:r>
              <a:rPr lang="en-US" sz="3200" b="1" i="1" dirty="0" err="1">
                <a:solidFill>
                  <a:schemeClr val="accent2"/>
                </a:solidFill>
                <a:latin typeface=".VnTime" panose="020B7200000000000000" pitchFamily="34" charset="0"/>
              </a:rPr>
              <a:t>cao</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trªn</a:t>
            </a:r>
            <a:r>
              <a:rPr lang="en-US" sz="3200" b="1" i="1" dirty="0">
                <a:solidFill>
                  <a:schemeClr val="accent2"/>
                </a:solidFill>
                <a:latin typeface=".VnTime" panose="020B7200000000000000" pitchFamily="34" charset="0"/>
              </a:rPr>
              <a:t> 16km, </a:t>
            </a:r>
            <a:r>
              <a:rPr lang="en-US" sz="3200" b="1" i="1" dirty="0" err="1">
                <a:solidFill>
                  <a:schemeClr val="accent2"/>
                </a:solidFill>
                <a:latin typeface=".VnTime" panose="020B7200000000000000" pitchFamily="34" charset="0"/>
              </a:rPr>
              <a:t>ph¸o</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cao</a:t>
            </a:r>
            <a:r>
              <a:rPr lang="en-US" sz="3200" b="1" i="1" dirty="0">
                <a:solidFill>
                  <a:schemeClr val="accent2"/>
                </a:solidFill>
                <a:latin typeface=".VnTime" panose="020B7200000000000000" pitchFamily="34" charset="0"/>
              </a:rPr>
              <a:t> x¹ </a:t>
            </a:r>
            <a:r>
              <a:rPr lang="en-US" sz="3200" b="1" i="1" dirty="0" err="1">
                <a:solidFill>
                  <a:schemeClr val="accent2"/>
                </a:solidFill>
                <a:latin typeface=".VnTime" panose="020B7200000000000000" pitchFamily="34" charset="0"/>
              </a:rPr>
              <a:t>cña</a:t>
            </a:r>
            <a:r>
              <a:rPr lang="en-US" sz="3200" b="1" i="1" dirty="0">
                <a:solidFill>
                  <a:schemeClr val="accent2"/>
                </a:solidFill>
                <a:latin typeface=".VnTime" panose="020B7200000000000000" pitchFamily="34" charset="0"/>
              </a:rPr>
              <a:t> ta </a:t>
            </a:r>
            <a:r>
              <a:rPr lang="en-US" sz="3200" b="1" i="1" dirty="0" err="1">
                <a:solidFill>
                  <a:schemeClr val="accent2"/>
                </a:solidFill>
                <a:latin typeface=".VnTime" panose="020B7200000000000000" pitchFamily="34" charset="0"/>
              </a:rPr>
              <a:t>kh«ng</a:t>
            </a:r>
            <a:r>
              <a:rPr lang="en-US" sz="3200" b="1" i="1" dirty="0">
                <a:solidFill>
                  <a:schemeClr val="accent2"/>
                </a:solidFill>
                <a:latin typeface=".VnTime" panose="020B7200000000000000" pitchFamily="34" charset="0"/>
              </a:rPr>
              <a:t> b¾n ®­</a:t>
            </a:r>
            <a:r>
              <a:rPr lang="en-US" sz="3200" b="1" i="1" dirty="0" err="1">
                <a:solidFill>
                  <a:schemeClr val="accent2"/>
                </a:solidFill>
                <a:latin typeface="+mj-lt"/>
              </a:rPr>
              <a:t>ư</a:t>
            </a:r>
            <a:r>
              <a:rPr lang="en-US" sz="3200" b="1" i="1" dirty="0" err="1">
                <a:solidFill>
                  <a:schemeClr val="accent2"/>
                </a:solidFill>
                <a:latin typeface=".VnTime" panose="020B7200000000000000" pitchFamily="34" charset="0"/>
              </a:rPr>
              <a:t>îc</a:t>
            </a:r>
            <a:r>
              <a:rPr lang="en-US" sz="3200" b="1" i="1" dirty="0">
                <a:solidFill>
                  <a:schemeClr val="accent2"/>
                </a:solidFill>
                <a:latin typeface=".VnTime" panose="020B7200000000000000" pitchFamily="34" charset="0"/>
              </a:rPr>
              <a:t>.</a:t>
            </a:r>
          </a:p>
          <a:p>
            <a:pPr algn="just" eaLnBrk="1" hangingPunct="1">
              <a:spcBef>
                <a:spcPct val="50000"/>
              </a:spcBef>
              <a:defRPr/>
            </a:pPr>
            <a:r>
              <a:rPr lang="en-US" sz="3200" b="1" i="1" dirty="0">
                <a:solidFill>
                  <a:schemeClr val="accent2"/>
                </a:solidFill>
                <a:latin typeface=".VnTime" panose="020B7200000000000000" pitchFamily="34" charset="0"/>
              </a:rPr>
              <a:t>   + </a:t>
            </a:r>
            <a:r>
              <a:rPr lang="en-US" sz="3200" b="1" i="1" dirty="0" err="1">
                <a:solidFill>
                  <a:schemeClr val="accent2"/>
                </a:solidFill>
                <a:latin typeface=".VnTime" panose="020B7200000000000000" pitchFamily="34" charset="0"/>
              </a:rPr>
              <a:t>Mang</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kho¶ng</a:t>
            </a:r>
            <a:r>
              <a:rPr lang="en-US" sz="3200" b="1" i="1" dirty="0">
                <a:solidFill>
                  <a:schemeClr val="accent2"/>
                </a:solidFill>
                <a:latin typeface=".VnTime" panose="020B7200000000000000" pitchFamily="34" charset="0"/>
              </a:rPr>
              <a:t> </a:t>
            </a:r>
            <a:r>
              <a:rPr lang="en-US" sz="3200" b="1" i="1" dirty="0" smtClean="0">
                <a:solidFill>
                  <a:schemeClr val="accent2"/>
                </a:solidFill>
                <a:latin typeface=".VnTime" panose="020B7200000000000000" pitchFamily="34" charset="0"/>
              </a:rPr>
              <a:t>100- </a:t>
            </a:r>
            <a:r>
              <a:rPr lang="en-US" sz="3200" b="1" i="1" dirty="0">
                <a:solidFill>
                  <a:schemeClr val="accent2"/>
                </a:solidFill>
                <a:latin typeface=".VnTime" panose="020B7200000000000000" pitchFamily="34" charset="0"/>
              </a:rPr>
              <a:t>200 </a:t>
            </a:r>
            <a:r>
              <a:rPr lang="en-US" sz="3200" b="1" i="1" dirty="0" err="1">
                <a:solidFill>
                  <a:schemeClr val="accent2"/>
                </a:solidFill>
                <a:latin typeface=".VnTime" panose="020B7200000000000000" pitchFamily="34" charset="0"/>
              </a:rPr>
              <a:t>qu</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bom</a:t>
            </a:r>
            <a:r>
              <a:rPr lang="en-US" sz="3200" b="1" i="1" dirty="0">
                <a:solidFill>
                  <a:schemeClr val="accent2"/>
                </a:solidFill>
                <a:latin typeface=".VnTime" panose="020B7200000000000000" pitchFamily="34" charset="0"/>
              </a:rPr>
              <a:t> </a:t>
            </a:r>
            <a:r>
              <a:rPr lang="en-US" sz="3200" b="1" i="1" dirty="0" smtClean="0">
                <a:solidFill>
                  <a:schemeClr val="accent2"/>
                </a:solidFill>
                <a:latin typeface=".VnTime" panose="020B7200000000000000" pitchFamily="34" charset="0"/>
              </a:rPr>
              <a:t>(</a:t>
            </a:r>
            <a:r>
              <a:rPr lang="en-US" sz="3200" b="1" i="1" dirty="0" err="1" smtClean="0">
                <a:solidFill>
                  <a:schemeClr val="accent2"/>
                </a:solidFill>
                <a:latin typeface=".VnTime" panose="020B7200000000000000" pitchFamily="34" charset="0"/>
              </a:rPr>
              <a:t>gÊp</a:t>
            </a:r>
            <a:r>
              <a:rPr lang="en-US" sz="3200" b="1" i="1" dirty="0" smtClean="0">
                <a:solidFill>
                  <a:schemeClr val="accent2"/>
                </a:solidFill>
                <a:latin typeface=".VnTime" panose="020B7200000000000000" pitchFamily="34" charset="0"/>
              </a:rPr>
              <a:t> </a:t>
            </a:r>
            <a:r>
              <a:rPr lang="en-US" sz="3200" b="1" i="1" dirty="0">
                <a:solidFill>
                  <a:schemeClr val="accent2"/>
                </a:solidFill>
                <a:latin typeface=".VnTime" panose="020B7200000000000000" pitchFamily="34" charset="0"/>
              </a:rPr>
              <a:t>40 </a:t>
            </a:r>
            <a:r>
              <a:rPr lang="en-US" sz="3200" b="1" i="1" dirty="0" err="1">
                <a:solidFill>
                  <a:schemeClr val="accent2"/>
                </a:solidFill>
                <a:latin typeface=".VnTime" panose="020B7200000000000000" pitchFamily="34" charset="0"/>
              </a:rPr>
              <a:t>lÇn</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c¸c</a:t>
            </a:r>
            <a:r>
              <a:rPr lang="en-US" sz="3200" b="1" i="1" dirty="0">
                <a:solidFill>
                  <a:schemeClr val="accent2"/>
                </a:solidFill>
                <a:latin typeface=".VnTime" panose="020B7200000000000000" pitchFamily="34" charset="0"/>
              </a:rPr>
              <a:t> lo¹i </a:t>
            </a:r>
            <a:r>
              <a:rPr lang="en-US" sz="3200" b="1" i="1" dirty="0" err="1">
                <a:solidFill>
                  <a:schemeClr val="accent2"/>
                </a:solidFill>
                <a:latin typeface=".VnTime" panose="020B7200000000000000" pitchFamily="34" charset="0"/>
              </a:rPr>
              <a:t>m¸y</a:t>
            </a:r>
            <a:r>
              <a:rPr lang="en-US" sz="3200" b="1" i="1" dirty="0">
                <a:solidFill>
                  <a:schemeClr val="accent2"/>
                </a:solidFill>
                <a:latin typeface=".VnTime" panose="020B7200000000000000" pitchFamily="34" charset="0"/>
              </a:rPr>
              <a:t> bay </a:t>
            </a:r>
            <a:r>
              <a:rPr lang="en-US" sz="3200" b="1" i="1" dirty="0" err="1">
                <a:solidFill>
                  <a:schemeClr val="accent2"/>
                </a:solidFill>
                <a:latin typeface=".VnTime" panose="020B7200000000000000" pitchFamily="34" charset="0"/>
              </a:rPr>
              <a:t>kh¸c</a:t>
            </a:r>
            <a:r>
              <a:rPr lang="en-US" sz="3200" b="1" i="1" dirty="0">
                <a:solidFill>
                  <a:schemeClr val="accent2"/>
                </a:solidFill>
                <a:latin typeface=".VnTime" panose="020B7200000000000000" pitchFamily="34" charset="0"/>
              </a:rPr>
              <a:t>).</a:t>
            </a:r>
          </a:p>
          <a:p>
            <a:pPr algn="just" eaLnBrk="1" hangingPunct="1">
              <a:spcBef>
                <a:spcPct val="50000"/>
              </a:spcBef>
              <a:defRPr/>
            </a:pPr>
            <a:r>
              <a:rPr lang="en-US" sz="3200" b="1" i="1" dirty="0">
                <a:solidFill>
                  <a:schemeClr val="accent2"/>
                </a:solidFill>
                <a:latin typeface=".VnTime" panose="020B7200000000000000" pitchFamily="34" charset="0"/>
              </a:rPr>
              <a:t>   + </a:t>
            </a:r>
            <a:r>
              <a:rPr lang="en-US" sz="3200" b="1" i="1" dirty="0" err="1">
                <a:solidFill>
                  <a:schemeClr val="accent2"/>
                </a:solidFill>
                <a:latin typeface=".VnTime" panose="020B7200000000000000" pitchFamily="34" charset="0"/>
              </a:rPr>
              <a:t>NÐm</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bom</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chÝnh</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x¸c</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G©y</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nhiÔu</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trªn</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mµn</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h×nh</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ra</a:t>
            </a:r>
            <a:r>
              <a:rPr lang="en-US" sz="3200" b="1" i="1" dirty="0">
                <a:solidFill>
                  <a:schemeClr val="accent2"/>
                </a:solidFill>
                <a:latin typeface=".VnTime" panose="020B7200000000000000" pitchFamily="34" charset="0"/>
              </a:rPr>
              <a:t>-®a </a:t>
            </a:r>
            <a:r>
              <a:rPr lang="en-US" sz="3200" b="1" i="1" dirty="0" err="1">
                <a:solidFill>
                  <a:schemeClr val="accent2"/>
                </a:solidFill>
                <a:latin typeface=".VnTime" panose="020B7200000000000000" pitchFamily="34" charset="0"/>
              </a:rPr>
              <a:t>kh«ng</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thÓ</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ph¸t</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hiÖn</a:t>
            </a:r>
            <a:r>
              <a:rPr lang="en-US" sz="3200" b="1" i="1" dirty="0">
                <a:solidFill>
                  <a:schemeClr val="accent2"/>
                </a:solidFill>
                <a:latin typeface=".VnTime" panose="020B7200000000000000" pitchFamily="34" charset="0"/>
              </a:rPr>
              <a:t> </a:t>
            </a:r>
            <a:r>
              <a:rPr lang="en-US" sz="3200" b="1" i="1" dirty="0" err="1">
                <a:solidFill>
                  <a:schemeClr val="accent2"/>
                </a:solidFill>
                <a:latin typeface=".VnTime" panose="020B7200000000000000" pitchFamily="34" charset="0"/>
              </a:rPr>
              <a:t>ra.</a:t>
            </a:r>
            <a:endParaRPr lang="en-US" sz="3200" b="1" i="1" dirty="0">
              <a:solidFill>
                <a:schemeClr val="accent2"/>
              </a:solidFill>
              <a:latin typeface=".VnTime" panose="020B7200000000000000" pitchFamily="34" charset="0"/>
            </a:endParaRPr>
          </a:p>
        </p:txBody>
      </p:sp>
      <p:pic>
        <p:nvPicPr>
          <p:cNvPr id="21513" name="b52bomb.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495800" y="76200"/>
            <a:ext cx="457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1000" fill="hold"/>
                                        <p:tgtEl>
                                          <p:spTgt spid="21512"/>
                                        </p:tgtEl>
                                        <p:attrNameLst>
                                          <p:attrName>ppt_w</p:attrName>
                                        </p:attrNameLst>
                                      </p:cBhvr>
                                      <p:tavLst>
                                        <p:tav tm="0">
                                          <p:val>
                                            <p:strVal val="#ppt_w*0.70"/>
                                          </p:val>
                                        </p:tav>
                                        <p:tav tm="100000">
                                          <p:val>
                                            <p:strVal val="#ppt_w"/>
                                          </p:val>
                                        </p:tav>
                                      </p:tavLst>
                                    </p:anim>
                                    <p:anim calcmode="lin" valueType="num">
                                      <p:cBhvr>
                                        <p:cTn id="8" dur="1000" fill="hold"/>
                                        <p:tgtEl>
                                          <p:spTgt spid="21512"/>
                                        </p:tgtEl>
                                        <p:attrNameLst>
                                          <p:attrName>ppt_h</p:attrName>
                                        </p:attrNameLst>
                                      </p:cBhvr>
                                      <p:tavLst>
                                        <p:tav tm="0">
                                          <p:val>
                                            <p:strVal val="#ppt_h"/>
                                          </p:val>
                                        </p:tav>
                                        <p:tav tm="100000">
                                          <p:val>
                                            <p:strVal val="#ppt_h"/>
                                          </p:val>
                                        </p:tav>
                                      </p:tavLst>
                                    </p:anim>
                                    <p:animEffect transition="in" filter="fade">
                                      <p:cBhvr>
                                        <p:cTn id="9" dur="1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513"/>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21513"/>
                                        </p:tgtEl>
                                      </p:cBhvr>
                                    </p:cmd>
                                  </p:childTnLst>
                                </p:cTn>
                              </p:par>
                            </p:childTnLst>
                          </p:cTn>
                        </p:par>
                      </p:childTnLst>
                    </p:cTn>
                  </p:par>
                </p:childTnLst>
              </p:cTn>
              <p:nextCondLst>
                <p:cond evt="onClick" delay="0">
                  <p:tgtEl>
                    <p:spTgt spid="21513"/>
                  </p:tgtEl>
                </p:cond>
              </p:nextCondLst>
            </p:seq>
            <p:video>
              <p:cMediaNode>
                <p:cTn id="15" fill="hold" display="0">
                  <p:stCondLst>
                    <p:cond delay="indefinite"/>
                  </p:stCondLst>
                  <p:endCondLst>
                    <p:cond evt="onNext" delay="0">
                      <p:tgtEl>
                        <p:sldTgt/>
                      </p:tgtEl>
                    </p:cond>
                    <p:cond evt="onPrev" delay="0">
                      <p:tgtEl>
                        <p:sldTgt/>
                      </p:tgtEl>
                    </p:cond>
                  </p:endCondLst>
                </p:cTn>
                <p:tgtEl>
                  <p:spTgt spid="21513"/>
                </p:tgtEl>
              </p:cMediaNode>
            </p:video>
          </p:childTnLst>
        </p:cTn>
      </p:par>
    </p:tnLst>
    <p:bldLst>
      <p:bldP spid="215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Text Box 5"/>
          <p:cNvSpPr txBox="1">
            <a:spLocks noChangeArrowheads="1"/>
          </p:cNvSpPr>
          <p:nvPr/>
        </p:nvSpPr>
        <p:spPr bwMode="auto">
          <a:xfrm>
            <a:off x="381000" y="5334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3600" b="1">
                <a:solidFill>
                  <a:srgbClr val="FF3300"/>
                </a:solidFill>
                <a:latin typeface=".VnTime" panose="020B7200000000000000" pitchFamily="34" charset="0"/>
              </a:rPr>
              <a:t>M¸y bay B52 </a:t>
            </a:r>
            <a:r>
              <a:rPr lang="en-US" altLang="en-US" sz="3600" b="1">
                <a:solidFill>
                  <a:srgbClr val="FF3300"/>
                </a:solidFill>
              </a:rPr>
              <a:t>và một số máy bay khác</a:t>
            </a:r>
            <a:endParaRPr lang="en-US" altLang="en-US" sz="3600" b="1">
              <a:solidFill>
                <a:srgbClr val="FF3300"/>
              </a:solidFill>
              <a:latin typeface=".VnTime" panose="020B7200000000000000" pitchFamily="34" charset="0"/>
            </a:endParaRPr>
          </a:p>
        </p:txBody>
      </p:sp>
      <p:pic>
        <p:nvPicPr>
          <p:cNvPr id="101385" name="Picture 9" descr="20763607_images1481127_Mybom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34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6" name="Picture 10" descr="b52_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4724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7" name="Picture 11" descr="b52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441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8" name="Picture 12" descr="B-5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122738"/>
            <a:ext cx="47244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randombar(horizontal)">
                                      <p:cBhvr>
                                        <p:cTn id="7" dur="1000"/>
                                        <p:tgtEl>
                                          <p:spTgt spid="101381"/>
                                        </p:tgtEl>
                                      </p:cBhvr>
                                    </p:animEffect>
                                  </p:childTnLst>
                                </p:cTn>
                              </p:par>
                            </p:childTnLst>
                          </p:cTn>
                        </p:par>
                        <p:par>
                          <p:cTn id="8" fill="hold" nodeType="afterGroup">
                            <p:stCondLst>
                              <p:cond delay="1000"/>
                            </p:stCondLst>
                            <p:childTnLst>
                              <p:par>
                                <p:cTn id="9" presetID="17" presetClass="entr" presetSubtype="10" fill="hold" nodeType="afterEffect">
                                  <p:stCondLst>
                                    <p:cond delay="0"/>
                                  </p:stCondLst>
                                  <p:childTnLst>
                                    <p:set>
                                      <p:cBhvr>
                                        <p:cTn id="10" dur="1" fill="hold">
                                          <p:stCondLst>
                                            <p:cond delay="0"/>
                                          </p:stCondLst>
                                        </p:cTn>
                                        <p:tgtEl>
                                          <p:spTgt spid="101385"/>
                                        </p:tgtEl>
                                        <p:attrNameLst>
                                          <p:attrName>style.visibility</p:attrName>
                                        </p:attrNameLst>
                                      </p:cBhvr>
                                      <p:to>
                                        <p:strVal val="visible"/>
                                      </p:to>
                                    </p:set>
                                    <p:anim calcmode="lin" valueType="num">
                                      <p:cBhvr>
                                        <p:cTn id="11" dur="500" fill="hold"/>
                                        <p:tgtEl>
                                          <p:spTgt spid="101385"/>
                                        </p:tgtEl>
                                        <p:attrNameLst>
                                          <p:attrName>ppt_w</p:attrName>
                                        </p:attrNameLst>
                                      </p:cBhvr>
                                      <p:tavLst>
                                        <p:tav tm="0">
                                          <p:val>
                                            <p:fltVal val="0"/>
                                          </p:val>
                                        </p:tav>
                                        <p:tav tm="100000">
                                          <p:val>
                                            <p:strVal val="#ppt_w"/>
                                          </p:val>
                                        </p:tav>
                                      </p:tavLst>
                                    </p:anim>
                                    <p:anim calcmode="lin" valueType="num">
                                      <p:cBhvr>
                                        <p:cTn id="12" dur="500" fill="hold"/>
                                        <p:tgtEl>
                                          <p:spTgt spid="10138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500"/>
                            </p:stCondLst>
                            <p:childTnLst>
                              <p:par>
                                <p:cTn id="14" presetID="17" presetClass="entr" presetSubtype="10" fill="hold" nodeType="afterEffect">
                                  <p:stCondLst>
                                    <p:cond delay="0"/>
                                  </p:stCondLst>
                                  <p:childTnLst>
                                    <p:set>
                                      <p:cBhvr>
                                        <p:cTn id="15" dur="1" fill="hold">
                                          <p:stCondLst>
                                            <p:cond delay="0"/>
                                          </p:stCondLst>
                                        </p:cTn>
                                        <p:tgtEl>
                                          <p:spTgt spid="101386"/>
                                        </p:tgtEl>
                                        <p:attrNameLst>
                                          <p:attrName>style.visibility</p:attrName>
                                        </p:attrNameLst>
                                      </p:cBhvr>
                                      <p:to>
                                        <p:strVal val="visible"/>
                                      </p:to>
                                    </p:set>
                                    <p:anim calcmode="lin" valueType="num">
                                      <p:cBhvr>
                                        <p:cTn id="16" dur="500" fill="hold"/>
                                        <p:tgtEl>
                                          <p:spTgt spid="101386"/>
                                        </p:tgtEl>
                                        <p:attrNameLst>
                                          <p:attrName>ppt_w</p:attrName>
                                        </p:attrNameLst>
                                      </p:cBhvr>
                                      <p:tavLst>
                                        <p:tav tm="0">
                                          <p:val>
                                            <p:fltVal val="0"/>
                                          </p:val>
                                        </p:tav>
                                        <p:tav tm="100000">
                                          <p:val>
                                            <p:strVal val="#ppt_w"/>
                                          </p:val>
                                        </p:tav>
                                      </p:tavLst>
                                    </p:anim>
                                    <p:anim calcmode="lin" valueType="num">
                                      <p:cBhvr>
                                        <p:cTn id="17" dur="500" fill="hold"/>
                                        <p:tgtEl>
                                          <p:spTgt spid="101386"/>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10" fill="hold" nodeType="afterEffect">
                                  <p:stCondLst>
                                    <p:cond delay="0"/>
                                  </p:stCondLst>
                                  <p:childTnLst>
                                    <p:set>
                                      <p:cBhvr>
                                        <p:cTn id="20" dur="1" fill="hold">
                                          <p:stCondLst>
                                            <p:cond delay="0"/>
                                          </p:stCondLst>
                                        </p:cTn>
                                        <p:tgtEl>
                                          <p:spTgt spid="101387"/>
                                        </p:tgtEl>
                                        <p:attrNameLst>
                                          <p:attrName>style.visibility</p:attrName>
                                        </p:attrNameLst>
                                      </p:cBhvr>
                                      <p:to>
                                        <p:strVal val="visible"/>
                                      </p:to>
                                    </p:set>
                                    <p:anim calcmode="lin" valueType="num">
                                      <p:cBhvr>
                                        <p:cTn id="21" dur="500" fill="hold"/>
                                        <p:tgtEl>
                                          <p:spTgt spid="101387"/>
                                        </p:tgtEl>
                                        <p:attrNameLst>
                                          <p:attrName>ppt_w</p:attrName>
                                        </p:attrNameLst>
                                      </p:cBhvr>
                                      <p:tavLst>
                                        <p:tav tm="0">
                                          <p:val>
                                            <p:fltVal val="0"/>
                                          </p:val>
                                        </p:tav>
                                        <p:tav tm="100000">
                                          <p:val>
                                            <p:strVal val="#ppt_w"/>
                                          </p:val>
                                        </p:tav>
                                      </p:tavLst>
                                    </p:anim>
                                    <p:anim calcmode="lin" valueType="num">
                                      <p:cBhvr>
                                        <p:cTn id="22" dur="500" fill="hold"/>
                                        <p:tgtEl>
                                          <p:spTgt spid="101387"/>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500"/>
                            </p:stCondLst>
                            <p:childTnLst>
                              <p:par>
                                <p:cTn id="24" presetID="17" presetClass="entr" presetSubtype="10" fill="hold" nodeType="afterEffect">
                                  <p:stCondLst>
                                    <p:cond delay="0"/>
                                  </p:stCondLst>
                                  <p:childTnLst>
                                    <p:set>
                                      <p:cBhvr>
                                        <p:cTn id="25" dur="1" fill="hold">
                                          <p:stCondLst>
                                            <p:cond delay="0"/>
                                          </p:stCondLst>
                                        </p:cTn>
                                        <p:tgtEl>
                                          <p:spTgt spid="101388"/>
                                        </p:tgtEl>
                                        <p:attrNameLst>
                                          <p:attrName>style.visibility</p:attrName>
                                        </p:attrNameLst>
                                      </p:cBhvr>
                                      <p:to>
                                        <p:strVal val="visible"/>
                                      </p:to>
                                    </p:set>
                                    <p:anim calcmode="lin" valueType="num">
                                      <p:cBhvr>
                                        <p:cTn id="26" dur="500" fill="hold"/>
                                        <p:tgtEl>
                                          <p:spTgt spid="101388"/>
                                        </p:tgtEl>
                                        <p:attrNameLst>
                                          <p:attrName>ppt_w</p:attrName>
                                        </p:attrNameLst>
                                      </p:cBhvr>
                                      <p:tavLst>
                                        <p:tav tm="0">
                                          <p:val>
                                            <p:fltVal val="0"/>
                                          </p:val>
                                        </p:tav>
                                        <p:tav tm="100000">
                                          <p:val>
                                            <p:strVal val="#ppt_w"/>
                                          </p:val>
                                        </p:tav>
                                      </p:tavLst>
                                    </p:anim>
                                    <p:anim calcmode="lin" valueType="num">
                                      <p:cBhvr>
                                        <p:cTn id="27" dur="500" fill="hold"/>
                                        <p:tgtEl>
                                          <p:spTgt spid="1013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7"/>
          <p:cNvGrpSpPr>
            <a:grpSpLocks/>
          </p:cNvGrpSpPr>
          <p:nvPr/>
        </p:nvGrpSpPr>
        <p:grpSpPr bwMode="auto">
          <a:xfrm>
            <a:off x="4648200" y="304800"/>
            <a:ext cx="4191000" cy="5949950"/>
            <a:chOff x="3264" y="96"/>
            <a:chExt cx="2397" cy="4681"/>
          </a:xfrm>
        </p:grpSpPr>
        <p:pic>
          <p:nvPicPr>
            <p:cNvPr id="11270" name="Picture 8" descr="Tốp máy bay F105 Của Không quân Mỹ đang oanh tạc Bắc Việt Nam 1966">
              <a:hlinkClick r:id="rId2" tooltip="Tốp máy bay F105 Của Không quân Mỹ đang oanh tạc Bắc Việt Nam 1966"/>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96"/>
              <a:ext cx="2397" cy="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9"/>
            <p:cNvSpPr txBox="1">
              <a:spLocks noChangeArrowheads="1"/>
            </p:cNvSpPr>
            <p:nvPr/>
          </p:nvSpPr>
          <p:spPr bwMode="auto">
            <a:xfrm>
              <a:off x="3640" y="4365"/>
              <a:ext cx="1632" cy="412"/>
            </a:xfrm>
            <a:prstGeom prst="rect">
              <a:avLst/>
            </a:prstGeom>
            <a:solidFill>
              <a:srgbClr val="FFFFCC"/>
            </a:solidFill>
            <a:ln w="9525">
              <a:solidFill>
                <a:srgbClr val="CC33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a:solidFill>
                    <a:srgbClr val="0000CC"/>
                  </a:solidFill>
                  <a:cs typeface="Times New Roman" panose="02020603050405020304" pitchFamily="18" charset="0"/>
                </a:rPr>
                <a:t>Máy bay F. 105</a:t>
              </a:r>
            </a:p>
          </p:txBody>
        </p:sp>
      </p:grpSp>
      <p:grpSp>
        <p:nvGrpSpPr>
          <p:cNvPr id="11267" name="Group 10"/>
          <p:cNvGrpSpPr>
            <a:grpSpLocks/>
          </p:cNvGrpSpPr>
          <p:nvPr/>
        </p:nvGrpSpPr>
        <p:grpSpPr bwMode="auto">
          <a:xfrm>
            <a:off x="152400" y="304800"/>
            <a:ext cx="4391025" cy="5957888"/>
            <a:chOff x="432" y="96"/>
            <a:chExt cx="2766" cy="4660"/>
          </a:xfrm>
        </p:grpSpPr>
        <p:pic>
          <p:nvPicPr>
            <p:cNvPr id="11268" name="Picture 11" descr="f-111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96"/>
              <a:ext cx="2766" cy="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2"/>
            <p:cNvSpPr>
              <a:spLocks noChangeArrowheads="1"/>
            </p:cNvSpPr>
            <p:nvPr/>
          </p:nvSpPr>
          <p:spPr bwMode="auto">
            <a:xfrm>
              <a:off x="720" y="4347"/>
              <a:ext cx="1872" cy="409"/>
            </a:xfrm>
            <a:prstGeom prst="rect">
              <a:avLst/>
            </a:prstGeom>
            <a:solidFill>
              <a:srgbClr val="FFFFCC"/>
            </a:solidFill>
            <a:ln w="9525">
              <a:solidFill>
                <a:srgbClr val="CC33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a:solidFill>
                    <a:srgbClr val="0000CC"/>
                  </a:solidFill>
                  <a:cs typeface="Times New Roman" panose="02020603050405020304" pitchFamily="18" charset="0"/>
                </a:rPr>
                <a:t>Máy bay F.111</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3009</TotalTime>
  <Words>1710</Words>
  <Application>Microsoft Office PowerPoint</Application>
  <PresentationFormat>On-screen Show (4:3)</PresentationFormat>
  <Paragraphs>119</Paragraphs>
  <Slides>43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.VnTime</vt:lpstr>
      <vt:lpstr>Arial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Bên xác máy bay địch</vt:lpstr>
      <vt:lpstr>PowerPoint Presentation</vt:lpstr>
      <vt:lpstr>Bắt sống phi công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c:creator>
  <cp:lastModifiedBy>peaco</cp:lastModifiedBy>
  <cp:revision>163</cp:revision>
  <dcterms:created xsi:type="dcterms:W3CDTF">1601-01-01T00:00:00Z</dcterms:created>
  <dcterms:modified xsi:type="dcterms:W3CDTF">2020-04-03T04:31:10Z</dcterms:modified>
</cp:coreProperties>
</file>