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24" r:id="rId5"/>
  </p:sldMasterIdLst>
  <p:notesMasterIdLst>
    <p:notesMasterId r:id="rId16"/>
  </p:notesMasterIdLst>
  <p:sldIdLst>
    <p:sldId id="256" r:id="rId6"/>
    <p:sldId id="270" r:id="rId7"/>
    <p:sldId id="269" r:id="rId8"/>
    <p:sldId id="277" r:id="rId9"/>
    <p:sldId id="278" r:id="rId10"/>
    <p:sldId id="279" r:id="rId11"/>
    <p:sldId id="271" r:id="rId12"/>
    <p:sldId id="280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80743-26EE-481C-8966-0557BEEEBA64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B4A0F-A1B6-42E9-9A4C-8FF86DEC5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66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8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5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4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89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36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57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31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01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77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67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3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85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14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97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20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68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9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06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45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32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06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3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26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8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64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3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7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42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6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85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40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7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7C0A-F498-4778-8B06-8A56FD952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92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F1D7-01C7-49F5-B9EA-BE69216F0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17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8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15DE-F0B3-4F12-A50C-3163BE71D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99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D20-FF7C-422B-895F-0DB8BF89A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0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D0E7F-521E-471E-95BC-EC3E5849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51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3C5-69F8-48A0-BE3E-AB3757C3A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5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42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F550-B1E8-460F-BEE7-13498C5611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82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27A2-ADFB-484E-A648-3D75958D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30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177F-75B5-47B2-9046-93BA6DFE3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133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8536-3458-44B3-9C73-48D772CAB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5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5E6-29EE-4A9F-B2D6-A6652160E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402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8DFC-9B6C-43A7-B9A7-3001D0C2C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358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2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732D-1C1E-4B4E-B190-E656C3ACF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13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19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789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32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863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24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576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73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43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131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37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14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8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2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16A0-1585-4970-8EB2-1EBBCBB1EBF2}" type="datetimeFigureOut">
              <a:rPr lang="en-US" smtClean="0"/>
              <a:t>27/04/2024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6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5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2D1C5-0D45-4C0D-97FB-E7A65DC837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0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39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3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6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istrator\Desktop\2021-06-30_2240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257"/>
            <a:ext cx="9144000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9" y="980728"/>
            <a:ext cx="5616624" cy="107721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Chào mừng quý thầy cô và các em đên với tiết âm nhạc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030" name="Picture 6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793" y="1586514"/>
            <a:ext cx="1348481" cy="39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LO GO KNT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6180" y="1519338"/>
            <a:ext cx="1512169" cy="53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177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" y="-99392"/>
            <a:ext cx="594780" cy="59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7744" y="837656"/>
            <a:ext cx="439346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Trò chơi: </a:t>
            </a:r>
            <a:r>
              <a:rPr lang="en-US" sz="2800" smtClean="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Times New Roman"/>
                <a:ea typeface="Calibri"/>
              </a:rPr>
              <a:t>“</a:t>
            </a:r>
            <a:r>
              <a:rPr lang="en-US" sz="2800">
                <a:solidFill>
                  <a:schemeClr val="bg1"/>
                </a:solidFill>
                <a:latin typeface="Times New Roman"/>
                <a:ea typeface="Calibri"/>
              </a:rPr>
              <a:t>Giai điệu vui”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7744" y="-14596"/>
            <a:ext cx="3813865" cy="821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4400" b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* Khởi động:</a:t>
            </a:r>
            <a:endParaRPr lang="en-US" sz="440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1452254"/>
            <a:ext cx="640969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Đàn cho HS một giai điệu bất kì và yêu cầu HS thể hiện lại theo mẫu âm “la” với nhiều hình thức khác nhau như: cá nhân/ tổ/ cả lớp.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4" y="5365041"/>
            <a:ext cx="2549122" cy="1440160"/>
          </a:xfrm>
          <a:prstGeom prst="rect">
            <a:avLst/>
          </a:prstGeom>
        </p:spPr>
      </p:pic>
      <p:pic>
        <p:nvPicPr>
          <p:cNvPr id="2050" name="Picture 2" descr="C:\Users\Administrator\Desktop\M1 DAU 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28465"/>
            <a:ext cx="4609491" cy="62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M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05065"/>
            <a:ext cx="4609491" cy="72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M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045" y="4884376"/>
            <a:ext cx="4501479" cy="55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5577" y="3438611"/>
            <a:ext cx="131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Giai điệu 1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7" y="4180438"/>
            <a:ext cx="131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Giai điệu 2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7" y="5007507"/>
            <a:ext cx="131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Giai điệu 3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1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64877" y="1196752"/>
            <a:ext cx="199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</a:rPr>
              <a:t>TIẾT 34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7331" y="2286902"/>
            <a:ext cx="4161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>
                <a:solidFill>
                  <a:schemeClr val="bg1"/>
                </a:solidFill>
              </a:rPr>
              <a:t>ÔN TẬP CUỐI </a:t>
            </a:r>
            <a:r>
              <a:rPr lang="en-US" sz="3200" b="1" smtClean="0">
                <a:solidFill>
                  <a:schemeClr val="bg1"/>
                </a:solidFill>
              </a:rPr>
              <a:t>NĂM (T3)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78" y="0"/>
            <a:ext cx="5544617" cy="292494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</a:rPr>
              <a:t>ÂM NHẠC 1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istrator\Desktop\music-teach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478" y="3140969"/>
            <a:ext cx="2414297" cy="148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558" y="3140969"/>
            <a:ext cx="1630860" cy="1943501"/>
          </a:xfrm>
          <a:prstGeom prst="rect">
            <a:avLst/>
          </a:prstGeom>
        </p:spPr>
      </p:pic>
      <p:pic>
        <p:nvPicPr>
          <p:cNvPr id="20" name="Picture 7" descr="C:\Users\Administrator\Desktop\LO GO KNT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" y="0"/>
            <a:ext cx="1056592" cy="8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istrator\Desktop\2317.png_8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12360" y="2952515"/>
            <a:ext cx="1133857" cy="186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258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4" y="5365041"/>
            <a:ext cx="2549122" cy="14401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92531" y="0"/>
            <a:ext cx="576632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vi-VN" sz="2800" b="1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Hoạt động 1: Đánh giá cuối HK </a:t>
            </a:r>
            <a:r>
              <a:rPr lang="en-US" sz="2800" b="1" smtClean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2</a:t>
            </a:r>
            <a:endParaRPr lang="en-US" sz="280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70593" y="812550"/>
            <a:ext cx="3225627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vi-VN" sz="2400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* Tiêu chí đánh giá</a:t>
            </a:r>
            <a:r>
              <a:rPr lang="vi-VN" b="1">
                <a:latin typeface="Times New Roman"/>
                <a:ea typeface="Calibri"/>
                <a:cs typeface="Times New Roman"/>
              </a:rPr>
              <a:t>:</a:t>
            </a:r>
            <a:endParaRPr lang="en-US" sz="1400"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8242" y="1556791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-N</a:t>
            </a:r>
            <a:r>
              <a:rPr lang="vi-VN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êu </a:t>
            </a:r>
            <a:r>
              <a:rPr lang="vi-VN" sz="24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tiêu chí </a:t>
            </a:r>
            <a:r>
              <a:rPr lang="en-US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đánh giá </a:t>
            </a:r>
            <a:r>
              <a:rPr lang="vi-VN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 </a:t>
            </a:r>
            <a:r>
              <a:rPr lang="vi-VN" sz="24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khung năng lực </a:t>
            </a:r>
            <a:r>
              <a:rPr lang="en-US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cho HS nghe </a:t>
            </a:r>
            <a:r>
              <a:rPr lang="vi-VN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để </a:t>
            </a:r>
            <a:r>
              <a:rPr lang="vi-VN" sz="24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HS </a:t>
            </a:r>
            <a:r>
              <a:rPr lang="vi-VN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mình ở mức nào</a:t>
            </a:r>
            <a:r>
              <a:rPr lang="vi-VN" sz="240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584" y="3116769"/>
            <a:ext cx="58326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* Mức độ 1: </a:t>
            </a:r>
            <a:r>
              <a:rPr lang="vi-VN" sz="2000" i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Biết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Biết/ nhớ/ nhận ra nói được tên tác giả và tên của bốn bài hát: Xúc xắc xúc xẻ, Cây gia đình, Gà gáy, Ngôi sao lấp lánh.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Đọc đúng tên nhạc cụ thanh phách, trai- en- gô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Đọc được tên các nốt nhạc trong bài đọc nhạc Hát cùng Đô- Rê- Mi- Pha- Son.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6528" y="5668561"/>
            <a:ext cx="4207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Times New Rome"/>
              </a:rPr>
              <a:t>-Cho HS thực hành với các hình thức để đánh giá trực tiếp kiến thức kỹ năng trong mức độ 1 </a:t>
            </a:r>
            <a:endParaRPr lang="en-US" sz="2000">
              <a:solidFill>
                <a:schemeClr val="bg1"/>
              </a:solidFill>
              <a:latin typeface="Times New Rome"/>
            </a:endParaRPr>
          </a:p>
        </p:txBody>
      </p:sp>
    </p:spTree>
    <p:extLst>
      <p:ext uri="{BB962C8B-B14F-4D97-AF65-F5344CB8AC3E}">
        <p14:creationId xmlns:p14="http://schemas.microsoft.com/office/powerpoint/2010/main" val="406898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4" y="5365041"/>
            <a:ext cx="2549122" cy="1440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738031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* Mức độ 2: </a:t>
            </a:r>
            <a:r>
              <a:rPr lang="vi-VN" sz="2000" i="1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Hiểu</a:t>
            </a:r>
            <a:endParaRPr lang="en-US" sz="2000">
              <a:solidFill>
                <a:schemeClr val="bg1"/>
              </a:solidFill>
              <a:latin typeface="+mj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+ Hiểu được nội dung, hát được 4 bài hát (nêu trên) và thể hiện được theo tính chất của từng bài.</a:t>
            </a:r>
            <a:endParaRPr lang="en-US" sz="2000">
              <a:solidFill>
                <a:schemeClr val="bg1"/>
              </a:solidFill>
              <a:latin typeface="+mj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+ Cảm nhận được độ cao- thấp, dài- ngắn, to- nhỏ; Biết vận dụng trong hát, đọc nhạc, trò chơi âm nhạc.</a:t>
            </a:r>
            <a:endParaRPr lang="en-US" sz="2000">
              <a:solidFill>
                <a:schemeClr val="bg1"/>
              </a:solidFill>
              <a:latin typeface="+mj-lt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9792" y="3149050"/>
            <a:ext cx="542072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Đọc được giai điệu và thể hiện sắc thái bài đọc nhạc Hát cùng Đô- Rê- Mi- Pha- Son.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Với các yêu cầu: Đọc to câu 1 và đọc nhỏ câu 2; Đọc và kết hợp gõ đệm.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0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Thực hành gõ trống con/ thanh phách/ vận động theo nhịp điệu bài hát/ đọc nhạc.</a:t>
            </a:r>
            <a:endParaRPr lang="en-US" sz="20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6528" y="5668561"/>
            <a:ext cx="4135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-</a:t>
            </a:r>
            <a:r>
              <a:rPr lang="en-US" sz="2000" smtClean="0">
                <a:solidFill>
                  <a:schemeClr val="bg1"/>
                </a:solidFill>
                <a:latin typeface="Times New Rome"/>
              </a:rPr>
              <a:t>Cho HS thực hành với các hình thức để đánh giá trực tiếp kiến thức kỹ năng trong mức độ 2 </a:t>
            </a:r>
            <a:endParaRPr lang="en-US" sz="2000">
              <a:solidFill>
                <a:schemeClr val="bg1"/>
              </a:solidFill>
              <a:latin typeface="Times New Rome"/>
            </a:endParaRPr>
          </a:p>
        </p:txBody>
      </p:sp>
    </p:spTree>
    <p:extLst>
      <p:ext uri="{BB962C8B-B14F-4D97-AF65-F5344CB8AC3E}">
        <p14:creationId xmlns:p14="http://schemas.microsoft.com/office/powerpoint/2010/main" val="206956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4" y="5365041"/>
            <a:ext cx="2549122" cy="14401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96528" y="5668561"/>
            <a:ext cx="4135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Times New Rome"/>
              </a:rPr>
              <a:t>-Cho HS thực hành với các hình thức để đánh giá trực tiếp kiến thức kỹ năng trong mức độ 3 </a:t>
            </a:r>
            <a:endParaRPr lang="en-US" sz="2000">
              <a:solidFill>
                <a:schemeClr val="bg1"/>
              </a:solidFill>
              <a:latin typeface="Times New Rom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88640"/>
            <a:ext cx="6408712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* Mức độ 3: </a:t>
            </a:r>
            <a:r>
              <a:rPr lang="vi-VN" i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Vận dụng – sáng tạo.</a:t>
            </a:r>
            <a:endParaRPr lang="en-US" sz="14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Thể hiện được tính chất âm nhạc và sắc thái của từng bài hát, khi trình bày có sáng tạo, nét mặt biểu cảm, động tác cơ thể.</a:t>
            </a:r>
            <a:endParaRPr lang="en-US" sz="14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Biết dùng nhạc cụ/ vận động / đạo cụ,... thực hiện hỗ trợ để phần trình diễn thêm sinh động, hiệu quả.</a:t>
            </a:r>
            <a:endParaRPr lang="en-US" sz="14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+ Đọc và thể hiện được tính chất âm nhạc của bài đọc nhạc Hát cùng Đô- Rê- Mi- Pha- Son. Biết kết hợp gõ đệm với các hình thức theo phách/ nhịp/ vận động theo nhạc. </a:t>
            </a:r>
            <a:endParaRPr lang="en-US" sz="1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2996952"/>
            <a:ext cx="5976664" cy="247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400">
                <a:solidFill>
                  <a:schemeClr val="bg1"/>
                </a:solidFill>
                <a:latin typeface="+mj-lt"/>
                <a:ea typeface="Calibri"/>
                <a:cs typeface="Times New Roman"/>
              </a:rPr>
              <a:t>+ Biết diễn đạt để thể hiện các ý tưởng có khả năng giao tiếp tự tin khi tương tác với GV và các bạn.</a:t>
            </a:r>
            <a:endParaRPr lang="en-US" sz="2400">
              <a:solidFill>
                <a:schemeClr val="bg1"/>
              </a:solidFill>
              <a:latin typeface="+mj-lt"/>
              <a:ea typeface="Calibri"/>
              <a:cs typeface="Times New Roman"/>
            </a:endParaRPr>
          </a:p>
          <a:p>
            <a:r>
              <a:rPr lang="vi-VN" sz="2400">
                <a:solidFill>
                  <a:schemeClr val="bg1"/>
                </a:solidFill>
                <a:latin typeface="+mj-lt"/>
                <a:ea typeface="Calibri"/>
              </a:rPr>
              <a:t>+ Biết phân công nhóm, hợp tác, giúp đỡ và chia sẻ với các bạn khi làm việc nhóm để cùng hoàn thành các nhiệm vụ chung.</a:t>
            </a:r>
            <a:endParaRPr lang="en-US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771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10217"/>
            <a:ext cx="676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FF0000"/>
                </a:solidFill>
              </a:rPr>
              <a:t>ÂM THANH CHO GV THỰC HÀNH 3 MỨC ĐỘ TRÊN</a:t>
            </a:r>
            <a:endParaRPr lang="en-US" b="1" i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849286"/>
            <a:ext cx="4572001" cy="5892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A GAY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37954" y="873998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23" y="893083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Gà gáy 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2558" y="2204864"/>
            <a:ext cx="2165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Xúc xắc xúc xẻ </a:t>
            </a:r>
            <a:endParaRPr lang="en-US"/>
          </a:p>
        </p:txBody>
      </p:sp>
      <p:pic>
        <p:nvPicPr>
          <p:cNvPr id="12" name="CAY GIA DIH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35843" y="3431233"/>
            <a:ext cx="609600" cy="609600"/>
          </a:xfrm>
          <a:prstGeom prst="rect">
            <a:avLst/>
          </a:prstGeom>
        </p:spPr>
      </p:pic>
      <p:pic>
        <p:nvPicPr>
          <p:cNvPr id="13" name="XUC XAC XUC XE BEAT BGD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63420" y="2072450"/>
            <a:ext cx="609600" cy="72649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503" y="3431233"/>
            <a:ext cx="1755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Cây gia đình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2558" y="4523928"/>
            <a:ext cx="2422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Ngôi sao lấp lánh </a:t>
            </a:r>
            <a:endParaRPr lang="en-US"/>
          </a:p>
        </p:txBody>
      </p:sp>
      <p:pic>
        <p:nvPicPr>
          <p:cNvPr id="16" name="Beat Ngôi sao lấp lánh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90486" y="5123656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932040" y="893083"/>
            <a:ext cx="4032448" cy="5892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32040" y="930976"/>
            <a:ext cx="3890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ĐỌC NHẠC NHỮNG NGƯỜI BẠN CỦA ĐÔ-RÊ-MI</a:t>
            </a:r>
            <a:endParaRPr lang="en-US"/>
          </a:p>
        </p:txBody>
      </p:sp>
      <p:pic>
        <p:nvPicPr>
          <p:cNvPr id="19" name="DOC NHAC KY HIEU BAN TA 2 LAN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43464" y="1900064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19254" y="3477399"/>
            <a:ext cx="3458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ĐỌC NHẠC HÁT CÙNG MI-PHA-SOL</a:t>
            </a:r>
            <a:endParaRPr lang="en-US"/>
          </a:p>
        </p:txBody>
      </p:sp>
      <p:pic>
        <p:nvPicPr>
          <p:cNvPr id="21" name="NHAC NEN DOC NHA 2 LAN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41158" y="4219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2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1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9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3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08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110217"/>
            <a:ext cx="6765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FF0000"/>
                </a:solidFill>
              </a:rPr>
              <a:t>ÂM THANH CHO GV THỰC HÀNH 3 MỨC ĐỘ TRÊN</a:t>
            </a:r>
            <a:endParaRPr lang="en-US" b="1" i="1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88840"/>
            <a:ext cx="3483830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12909" y="763533"/>
            <a:ext cx="7301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GV cho HS nhìn Tranh đoán tên nhạc cụ, Cách cầm, cách sử dụng đã được làm quen HK 2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4139952" cy="3717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060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28" y="908720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622</Words>
  <Application>Microsoft Office PowerPoint</Application>
  <PresentationFormat>On-screen Show (4:3)</PresentationFormat>
  <Paragraphs>42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Times New Roman</vt:lpstr>
      <vt:lpstr>Times New Rome</vt:lpstr>
      <vt:lpstr>Office Theme</vt:lpstr>
      <vt:lpstr>1_Office Theme</vt:lpstr>
      <vt:lpstr>3_Office Theme</vt:lpstr>
      <vt:lpstr>1_Default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Thinkpad</cp:lastModifiedBy>
  <cp:revision>43</cp:revision>
  <dcterms:created xsi:type="dcterms:W3CDTF">2021-06-30T15:27:47Z</dcterms:created>
  <dcterms:modified xsi:type="dcterms:W3CDTF">2024-04-27T08:42:45Z</dcterms:modified>
</cp:coreProperties>
</file>