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  <p:sldMasterId id="2147483696" r:id="rId4"/>
    <p:sldMasterId id="2147483710" r:id="rId5"/>
  </p:sldMasterIdLst>
  <p:notesMasterIdLst>
    <p:notesMasterId r:id="rId17"/>
  </p:notesMasterIdLst>
  <p:sldIdLst>
    <p:sldId id="256" r:id="rId6"/>
    <p:sldId id="270" r:id="rId7"/>
    <p:sldId id="274" r:id="rId8"/>
    <p:sldId id="269" r:id="rId9"/>
    <p:sldId id="272" r:id="rId10"/>
    <p:sldId id="273" r:id="rId11"/>
    <p:sldId id="275" r:id="rId12"/>
    <p:sldId id="276" r:id="rId13"/>
    <p:sldId id="271" r:id="rId14"/>
    <p:sldId id="267" r:id="rId15"/>
    <p:sldId id="268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320" y="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180743-26EE-481C-8966-0557BEEEBA64}" type="datetimeFigureOut">
              <a:rPr lang="en-US" smtClean="0"/>
              <a:t>27/04/2024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9B4A0F-A1B6-42E9-9A4C-8FF86DEC5C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266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charset="0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CB52894-9470-400D-8F35-C954768E17B9}" type="slidenum">
              <a:rPr lang="en-US" altLang="en-US">
                <a:solidFill>
                  <a:prstClr val="black"/>
                </a:solidFill>
                <a:latin typeface="Arial" charset="0"/>
              </a:rPr>
              <a:pPr/>
              <a:t>6</a:t>
            </a:fld>
            <a:endParaRPr lang="en-US" altLang="en-US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/>
              <a:t>27/04/2024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983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/>
              <a:t>27/04/2024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659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/>
              <a:t>27/04/2024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444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897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2369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3573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5316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5013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3772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0676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630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/>
              <a:t>27/04/2024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9856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8147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2974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3202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27/04/2024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4680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27/04/2024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3798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27/04/2024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6064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27/04/2024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3457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27/04/2024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7322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27/04/2024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7065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27/04/2024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439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/>
              <a:t>27/04/2024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2264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81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27/04/2024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4647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33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7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27/04/2024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8420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27/04/2024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062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7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27/04/2024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7859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404"/>
            <a:ext cx="68580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78"/>
            <a:ext cx="68580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2C7C0A-F498-4778-8B06-8A56FD952E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4927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EDF1D7-01C7-49F5-B9EA-BE69216F04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3175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80"/>
            <a:ext cx="788670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6"/>
            <a:ext cx="788670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1315DE-F0B3-4F12-A50C-3163BE71DD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6998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E1BD20-FF7C-422B-895F-0DB8BF89A9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3805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65126"/>
            <a:ext cx="7886700" cy="1325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42" y="1681163"/>
            <a:ext cx="3868737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42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CD0E7F-521E-471E-95BC-EC3E584970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5519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0BF3C5-69F8-48A0-BE3E-AB3757C3AA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259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/>
              <a:t>27/04/2024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8427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CAF550-B1E8-460F-BEE7-13498C56119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1823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199"/>
            <a:ext cx="2949575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3"/>
            <a:ext cx="2949575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D627A2-ADFB-484E-A648-3D75958DF1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7309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199"/>
            <a:ext cx="2949575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3"/>
            <a:ext cx="2949575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2177F-75B5-47B2-9046-93BA6DFE35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2133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088536-3458-44B3-9C73-48D772CAB69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454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01F5E6-29EE-4A9F-B2D6-A6652160E1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2402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788DFC-9B6C-43A7-B9A7-3001D0C2C7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7358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3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629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B4732D-1C1E-4B4E-B190-E656C3ACFC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0136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4"/>
            <a:ext cx="68580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3F0B59-8CBB-4B88-8568-DE58F62ED02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7809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910455-084A-4B4D-9081-7F4BD16F93D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1797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40"/>
            <a:ext cx="788670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6"/>
            <a:ext cx="788670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C47953-EC1D-41FD-B286-E6B0FB69105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043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/>
              <a:t>27/04/2024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18631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69D925-340F-4BCE-B8B1-0D210B58DA9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4558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65126"/>
            <a:ext cx="7886700" cy="1325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41" y="1681163"/>
            <a:ext cx="3868737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41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C3C7E9-8996-448C-B133-DDE73B01F9C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73651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8882DF-C787-41E1-8FEA-C5CBDE2C1C4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2197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8EA613-E44B-4EE7-8D1A-495CFB02AAB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4361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199"/>
            <a:ext cx="2949575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3"/>
            <a:ext cx="2949575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D1652F-B97A-4A77-8143-98C7558F2EC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09202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199"/>
            <a:ext cx="2949575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3"/>
            <a:ext cx="2949575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0737F4-25A4-4C29-ABBC-5E46A68A557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35212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8DBBCB-FD9C-4139-A68E-2D55FD7A37D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72717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3041A1-690B-492B-8087-AC6F21A047B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05732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E0BFB0-79EB-404A-A133-A5F56AB8C81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7067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3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9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53E0B1-4783-4C12-9B09-5242C089CEB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564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/>
              <a:t>27/04/2024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92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/>
              <a:t>27/04/2024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726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/>
              <a:t>27/04/2024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6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/>
              <a:t>27/04/2024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827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EC16A0-1585-4970-8EB2-1EBBCBB1EBF2}" type="datetimeFigureOut">
              <a:rPr lang="en-US" smtClean="0"/>
              <a:t>27/04/2024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EB259-C8F8-42D0-994C-A11330736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562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435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8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27/04/2024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8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8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158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729" y="274638"/>
            <a:ext cx="822854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729" y="1600206"/>
            <a:ext cx="822854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729" y="6245225"/>
            <a:ext cx="2132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729" y="6245225"/>
            <a:ext cx="2894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729" y="6245225"/>
            <a:ext cx="2132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002D1C5-0D45-4C0D-97FB-E7A65DC8377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006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729" y="274638"/>
            <a:ext cx="822854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729" y="1600201"/>
            <a:ext cx="822854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729" y="6245225"/>
            <a:ext cx="2132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729" y="6245225"/>
            <a:ext cx="2894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729" y="6245225"/>
            <a:ext cx="2132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02CC50-3825-4E87-BA6E-AC62557AFADF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628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8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6.png"/><Relationship Id="rId5" Type="http://schemas.microsoft.com/office/2007/relationships/media" Target="../media/media3.mp3"/><Relationship Id="rId10" Type="http://schemas.openxmlformats.org/officeDocument/2006/relationships/image" Target="../media/image20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Administrator\Desktop\2021-06-30_22402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33257"/>
            <a:ext cx="9144000" cy="1124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9" y="980728"/>
            <a:ext cx="5616624" cy="1077218"/>
          </a:xfrm>
          <a:prstGeom prst="rect">
            <a:avLst/>
          </a:prstGeom>
          <a:noFill/>
        </p:spPr>
        <p:txBody>
          <a:bodyPr wrap="square" rtlCol="0">
            <a:prstTxWarp prst="textCurveDown">
              <a:avLst/>
            </a:prstTxWarp>
            <a:spAutoFit/>
          </a:bodyPr>
          <a:lstStyle/>
          <a:p>
            <a:r>
              <a:rPr lang="en-US" sz="3200" smtClean="0">
                <a:solidFill>
                  <a:srgbClr val="002060"/>
                </a:solidFill>
              </a:rPr>
              <a:t>Chào mừng quý thầy cô và các em đên với tiết âm nhạc</a:t>
            </a:r>
            <a:endParaRPr lang="en-US" sz="3200">
              <a:solidFill>
                <a:srgbClr val="002060"/>
              </a:solidFill>
            </a:endParaRPr>
          </a:p>
        </p:txBody>
      </p:sp>
      <p:pic>
        <p:nvPicPr>
          <p:cNvPr id="1030" name="Picture 6" descr="C:\Users\Administrator\Desktop\100-mau-logo-dep-ve-nganh-giao-duc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793" y="1586514"/>
            <a:ext cx="1348481" cy="39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istrator\Desktop\LO GO KNT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96180" y="1519338"/>
            <a:ext cx="1512169" cy="538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41777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28" y="908720"/>
            <a:ext cx="301199" cy="24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01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5" y="-99392"/>
            <a:ext cx="594780" cy="59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42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03009" y="1556792"/>
            <a:ext cx="6840760" cy="490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</a:pPr>
            <a:r>
              <a:rPr lang="vi-VN" sz="2400" b="1" i="1" u="sng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Hoạt động 1</a:t>
            </a:r>
            <a:r>
              <a:rPr lang="vi-VN" sz="2400" b="1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:</a:t>
            </a:r>
            <a:r>
              <a:rPr lang="vi-VN" sz="2400" b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i="1" smtClean="0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Xem </a:t>
            </a:r>
            <a:r>
              <a:rPr lang="en-US" sz="2400" i="1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tranh và kể lại tên bài hát</a:t>
            </a:r>
            <a:endParaRPr lang="en-US" sz="2400" i="1">
              <a:solidFill>
                <a:srgbClr val="00B050"/>
              </a:solidFill>
              <a:ea typeface="Calibri"/>
              <a:cs typeface="Times New Roman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75656" y="2217873"/>
            <a:ext cx="6048672" cy="490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</a:pPr>
            <a:r>
              <a:rPr lang="en-US" b="1" i="1" u="sng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* </a:t>
            </a:r>
            <a:r>
              <a:rPr lang="en-US" sz="2400" b="1" i="1" u="sng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Khởi </a:t>
            </a:r>
            <a:r>
              <a:rPr lang="en-US" sz="2400" b="1" i="1" u="sng" smtClean="0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động:</a:t>
            </a:r>
            <a:r>
              <a:rPr lang="en-US" sz="2400" i="1" smtClean="0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   Trò </a:t>
            </a:r>
            <a:r>
              <a:rPr lang="en-US" sz="2400" i="1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chơi: </a:t>
            </a:r>
            <a:r>
              <a:rPr lang="en-US" sz="2400" i="1" smtClean="0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“</a:t>
            </a:r>
            <a:r>
              <a:rPr lang="en-US" sz="2400" i="1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Bức tranh bí ẩn”</a:t>
            </a:r>
            <a:endParaRPr lang="en-US" sz="2400" i="1">
              <a:solidFill>
                <a:srgbClr val="00B050"/>
              </a:solidFill>
              <a:ea typeface="Calibri"/>
              <a:cs typeface="Times New Roma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87625" y="2996952"/>
            <a:ext cx="71561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smtClean="0">
                <a:solidFill>
                  <a:srgbClr val="00B050"/>
                </a:solidFill>
                <a:latin typeface="Times New Roman"/>
                <a:ea typeface="Calibri"/>
              </a:rPr>
              <a:t>Mở </a:t>
            </a:r>
            <a:r>
              <a:rPr lang="en-US" sz="2400" i="1">
                <a:solidFill>
                  <a:srgbClr val="00B050"/>
                </a:solidFill>
                <a:latin typeface="Times New Roman"/>
                <a:ea typeface="Calibri"/>
              </a:rPr>
              <a:t>giai điệu bài hát Gà gáy cho học sinh nghe và thực hiện ghép tranh “chủ đề dân ca” lên </a:t>
            </a:r>
            <a:r>
              <a:rPr lang="en-US" sz="2400" i="1" smtClean="0">
                <a:solidFill>
                  <a:srgbClr val="00B050"/>
                </a:solidFill>
                <a:latin typeface="Times New Roman"/>
                <a:ea typeface="Calibri"/>
              </a:rPr>
              <a:t>bảng.</a:t>
            </a:r>
            <a:endParaRPr lang="en-US" sz="2400" i="1">
              <a:solidFill>
                <a:srgbClr val="00B050"/>
              </a:solidFill>
            </a:endParaRPr>
          </a:p>
        </p:txBody>
      </p:sp>
      <p:pic>
        <p:nvPicPr>
          <p:cNvPr id="2" name="GA GAY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04048" y="4024518"/>
            <a:ext cx="432048" cy="393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519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8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1844824"/>
            <a:ext cx="8424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00B050"/>
                </a:solidFill>
                <a:latin typeface="Times New Rome"/>
              </a:rPr>
              <a:t>Ôn bài hát Gà Gáy</a:t>
            </a:r>
            <a:endParaRPr lang="en-US" sz="3200">
              <a:solidFill>
                <a:srgbClr val="00B050"/>
              </a:solidFill>
              <a:latin typeface="Times New Rome"/>
            </a:endParaRPr>
          </a:p>
        </p:txBody>
      </p:sp>
      <p:pic>
        <p:nvPicPr>
          <p:cNvPr id="5" name="GA GAY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55976" y="27809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799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8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690"/>
            <a:ext cx="9144000" cy="62373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72424" y="5280132"/>
            <a:ext cx="1998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</a:rPr>
              <a:t>TIẾT 32</a:t>
            </a:r>
            <a:endParaRPr lang="en-US" sz="3600" b="1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91680" y="5988213"/>
            <a:ext cx="31597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>
                <a:solidFill>
                  <a:schemeClr val="bg1"/>
                </a:solidFill>
              </a:rPr>
              <a:t>ÔN TẬP CUỐI </a:t>
            </a:r>
            <a:r>
              <a:rPr lang="en-US" sz="2400" b="1" smtClean="0">
                <a:solidFill>
                  <a:schemeClr val="bg1"/>
                </a:solidFill>
              </a:rPr>
              <a:t>NĂM (T2)</a:t>
            </a:r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91680" y="-42301"/>
            <a:ext cx="5544617" cy="21751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3600" smtClean="0">
                <a:solidFill>
                  <a:schemeClr val="bg1"/>
                </a:solidFill>
              </a:rPr>
              <a:t>ÂM NHẠC 1</a:t>
            </a:r>
            <a:endParaRPr lang="en-US" sz="3600">
              <a:solidFill>
                <a:schemeClr val="bg1"/>
              </a:solidFill>
            </a:endParaRPr>
          </a:p>
        </p:txBody>
      </p:sp>
      <p:pic>
        <p:nvPicPr>
          <p:cNvPr id="1026" name="Picture 2" descr="C:\Users\Administrator\Desktop\music-teache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" y="3408308"/>
            <a:ext cx="1459395" cy="148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50132"/>
            <a:ext cx="1630860" cy="167616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88225" y="5373216"/>
            <a:ext cx="1878807" cy="148478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76056" y="5245821"/>
            <a:ext cx="1590772" cy="1484784"/>
          </a:xfrm>
          <a:prstGeom prst="rect">
            <a:avLst/>
          </a:prstGeom>
        </p:spPr>
      </p:pic>
      <p:pic>
        <p:nvPicPr>
          <p:cNvPr id="20" name="Picture 7" descr="C:\Users\Administrator\Desktop\LO GO KNTR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704" y="579216"/>
            <a:ext cx="528296" cy="418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52589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504" y="2"/>
            <a:ext cx="8280920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HS tiếp tục quan sát tranh các chủ đề 5,7,8 và nhận </a:t>
            </a:r>
            <a:r>
              <a:rPr lang="en-US" sz="2800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biết tên bài hát đã học trong chủ đề đó.</a:t>
            </a:r>
            <a:endParaRPr lang="en-US" sz="2800">
              <a:solidFill>
                <a:srgbClr val="0070C0"/>
              </a:solidFill>
              <a:ea typeface="Calibri"/>
              <a:cs typeface="Times New Roman"/>
            </a:endParaRPr>
          </a:p>
        </p:txBody>
      </p:sp>
      <p:pic>
        <p:nvPicPr>
          <p:cNvPr id="3074" name="Picture 2" descr="C:\Users\Administrator\Desktop\CD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55853"/>
            <a:ext cx="3131839" cy="57021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istrator\Desktop\cd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155611"/>
            <a:ext cx="2736304" cy="57021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istrator\Desktop\cd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155853"/>
            <a:ext cx="2808312" cy="56819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30799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700808"/>
            <a:ext cx="6948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smtClean="0">
                <a:solidFill>
                  <a:sysClr val="windowText" lastClr="000000"/>
                </a:solidFill>
              </a:rPr>
              <a:t>Ôn </a:t>
            </a:r>
            <a:r>
              <a: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bài hát Xúc</a:t>
            </a:r>
            <a:r>
              <a:rPr kumimoji="0" lang="en-US" sz="3200" b="0" i="0" u="none" strike="noStrike" kern="0" cap="none" spc="0" normalizeH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xắc Xúc Xẻ</a:t>
            </a: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3" name="XUC XAC XUC XE BEAT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08304" y="5517233"/>
            <a:ext cx="609600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615927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2852936"/>
            <a:ext cx="55801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smtClean="0">
                <a:solidFill>
                  <a:srgbClr val="00B0F0"/>
                </a:solidFill>
              </a:rPr>
              <a:t>Ôn </a:t>
            </a:r>
            <a:r>
              <a: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</a:rPr>
              <a:t>bài hát</a:t>
            </a:r>
            <a:r>
              <a:rPr kumimoji="0" lang="en-US" sz="3200" b="0" i="0" u="none" strike="noStrike" kern="0" cap="none" spc="0" normalizeH="0" noProof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</a:rPr>
              <a:t>Cây</a:t>
            </a:r>
            <a:r>
              <a:rPr kumimoji="0" lang="en-US" sz="3200" b="0" i="0" u="none" strike="noStrike" kern="0" cap="none" spc="0" normalizeH="0" noProof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</a:rPr>
              <a:t> Gia Đình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>
                <a:solidFill>
                  <a:srgbClr val="00B0F0"/>
                </a:solidFill>
              </a:rPr>
              <a:t>v</a:t>
            </a:r>
            <a:r>
              <a:rPr lang="en-US" sz="3200" kern="0" baseline="0" smtClean="0">
                <a:solidFill>
                  <a:srgbClr val="00B0F0"/>
                </a:solidFill>
              </a:rPr>
              <a:t>ới nhạc</a:t>
            </a:r>
            <a:r>
              <a:rPr lang="en-US" sz="3200" kern="0" smtClean="0">
                <a:solidFill>
                  <a:srgbClr val="00B0F0"/>
                </a:solidFill>
              </a:rPr>
              <a:t> cụ Trống nhỏ</a:t>
            </a: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</a:endParaRPr>
          </a:p>
        </p:txBody>
      </p:sp>
      <p:pic>
        <p:nvPicPr>
          <p:cNvPr id="3" name="CAY GIA DIH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54824" y="29249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344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1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700808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smtClean="0">
                <a:solidFill>
                  <a:schemeClr val="bg1"/>
                </a:solidFill>
              </a:rPr>
              <a:t>Ôn </a:t>
            </a:r>
            <a:r>
              <a: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bài hát</a:t>
            </a:r>
            <a:r>
              <a:rPr kumimoji="0" lang="en-US" sz="3200" b="0" i="0" u="none" strike="noStrike" kern="0" cap="none" spc="0" normalizeH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Cây</a:t>
            </a:r>
            <a:r>
              <a:rPr kumimoji="0" lang="en-US" sz="3200" b="0" i="0" u="none" strike="noStrike" kern="0" cap="none" spc="0" normalizeH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Gia Đình</a:t>
            </a:r>
            <a:r>
              <a: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lang="en-US" sz="3200" kern="0" noProof="0" smtClean="0">
                <a:solidFill>
                  <a:schemeClr val="bg1"/>
                </a:solidFill>
              </a:rPr>
              <a:t>với</a:t>
            </a:r>
            <a:r>
              <a:rPr lang="en-US" sz="3200" kern="0" smtClean="0">
                <a:solidFill>
                  <a:schemeClr val="bg1"/>
                </a:solidFill>
              </a:rPr>
              <a:t> nhạc cụ Trai-en-gô</a:t>
            </a: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pic>
        <p:nvPicPr>
          <p:cNvPr id="3" name="Beat Ngôi sao lấp lá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7989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865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3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99792" y="18194"/>
            <a:ext cx="6444208" cy="3490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609600" algn="l"/>
              </a:tabLst>
            </a:pPr>
            <a:r>
              <a:rPr lang="en-US" sz="240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GV </a:t>
            </a:r>
            <a:r>
              <a:rPr lang="en-US" sz="240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chia 4 </a:t>
            </a:r>
            <a:r>
              <a:rPr lang="en-US" sz="240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nhóm: </a:t>
            </a:r>
            <a:endParaRPr lang="en-US" sz="240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609600" algn="l"/>
              </a:tabLst>
            </a:pPr>
            <a:r>
              <a:rPr lang="en-US" sz="240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+ Nhóm 1: gõ đệm thanh phách.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609600" algn="l"/>
              </a:tabLst>
            </a:pPr>
            <a:r>
              <a:rPr lang="en-US" sz="240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+ Nhóm 2: gõ đệm trai-en-gô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609600" algn="l"/>
              </a:tabLst>
            </a:pPr>
            <a:r>
              <a:rPr lang="en-US" sz="240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+ Nhóm 3: gõ đệm </a:t>
            </a:r>
            <a:r>
              <a:rPr lang="en-US" sz="240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Trống </a:t>
            </a:r>
            <a:r>
              <a:rPr lang="en-US" sz="240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con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609600" algn="l"/>
              </a:tabLst>
            </a:pPr>
            <a:r>
              <a:rPr lang="en-US" sz="240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+ Nhóm 4: hát và vận động minh họa</a:t>
            </a:r>
            <a:r>
              <a:rPr lang="en-US" sz="240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 Lần lượt mỗi bài 1 lần ( Gà gáy gõ theo phách, Xúc xắc xúc xẻ gõ đệm theo nhịp,  Cây gia đình gõ đêm theo tiết tấu, Ngôi sao lấp lánh gõ đệm theo phách).</a:t>
            </a:r>
          </a:p>
        </p:txBody>
      </p:sp>
      <p:pic>
        <p:nvPicPr>
          <p:cNvPr id="6" name="GA GAY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03648" y="3203580"/>
            <a:ext cx="609600" cy="609600"/>
          </a:xfrm>
          <a:prstGeom prst="rect">
            <a:avLst/>
          </a:prstGeom>
        </p:spPr>
      </p:pic>
      <p:pic>
        <p:nvPicPr>
          <p:cNvPr id="7" name="XUC XAC XUC XE BEAT BGD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272186" y="263854"/>
            <a:ext cx="609600" cy="726492"/>
          </a:xfrm>
          <a:prstGeom prst="rect">
            <a:avLst/>
          </a:prstGeom>
        </p:spPr>
      </p:pic>
      <p:pic>
        <p:nvPicPr>
          <p:cNvPr id="8" name="CAY GIA DIH BEAT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90278" y="4221088"/>
            <a:ext cx="609600" cy="609600"/>
          </a:xfrm>
          <a:prstGeom prst="rect">
            <a:avLst/>
          </a:prstGeom>
        </p:spPr>
      </p:pic>
      <p:pic>
        <p:nvPicPr>
          <p:cNvPr id="9" name="Beat Ngôi sao lấp lánh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948264" y="49747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327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8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89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91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1037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216</Words>
  <Application>Microsoft Office PowerPoint</Application>
  <PresentationFormat>On-screen Show (4:3)</PresentationFormat>
  <Paragraphs>20</Paragraphs>
  <Slides>11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Calibri</vt:lpstr>
      <vt:lpstr>Times New Roman</vt:lpstr>
      <vt:lpstr>Times New Rome</vt:lpstr>
      <vt:lpstr>Office Theme</vt:lpstr>
      <vt:lpstr>1_Office Theme</vt:lpstr>
      <vt:lpstr>3_Office Theme</vt:lpstr>
      <vt:lpstr>1_Default Design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Thinkpad</cp:lastModifiedBy>
  <cp:revision>34</cp:revision>
  <dcterms:created xsi:type="dcterms:W3CDTF">2021-06-30T15:27:47Z</dcterms:created>
  <dcterms:modified xsi:type="dcterms:W3CDTF">2024-04-27T08:43:17Z</dcterms:modified>
</cp:coreProperties>
</file>